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1CF"/>
    <a:srgbClr val="F39800"/>
    <a:srgbClr val="D2ECF7"/>
    <a:srgbClr val="FCC800"/>
    <a:srgbClr val="FCEFCE"/>
    <a:srgbClr val="5383C3"/>
    <a:srgbClr val="895B8A"/>
    <a:srgbClr val="F8B500"/>
    <a:srgbClr val="FDDEA5"/>
    <a:srgbClr val="68BE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357"/>
    <p:restoredTop sz="94100" autoAdjust="0"/>
  </p:normalViewPr>
  <p:slideViewPr>
    <p:cSldViewPr snapToGrid="0">
      <p:cViewPr>
        <p:scale>
          <a:sx n="132" d="100"/>
          <a:sy n="132" d="100"/>
        </p:scale>
        <p:origin x="1096" y="144"/>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2026/5/22</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5945536B-4F97-C7C8-5D24-56812519316B}"/>
              </a:ext>
            </a:extLst>
          </p:cNvPr>
          <p:cNvSpPr/>
          <p:nvPr/>
        </p:nvSpPr>
        <p:spPr>
          <a:xfrm>
            <a:off x="8318176" y="8536876"/>
            <a:ext cx="637565" cy="173785"/>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92C89748-A24A-0633-0944-F4CB8A07E8E4}"/>
              </a:ext>
            </a:extLst>
          </p:cNvPr>
          <p:cNvSpPr/>
          <p:nvPr/>
        </p:nvSpPr>
        <p:spPr>
          <a:xfrm>
            <a:off x="8318760" y="9429114"/>
            <a:ext cx="637565" cy="173785"/>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54E5D869-BC72-BB24-9B6A-DD1538D905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7089" y="503570"/>
            <a:ext cx="7488002" cy="1440000"/>
          </a:xfrm>
          <a:prstGeom prst="rect">
            <a:avLst/>
          </a:prstGeom>
        </p:spPr>
      </p:pic>
      <p:sp>
        <p:nvSpPr>
          <p:cNvPr id="37" name="正方形/長方形 36">
            <a:extLst>
              <a:ext uri="{FF2B5EF4-FFF2-40B4-BE49-F238E27FC236}">
                <a16:creationId xmlns:a16="http://schemas.microsoft.com/office/drawing/2014/main" id="{CF8913A3-2C78-C2A5-5DF8-650F9D51CDE1}"/>
              </a:ext>
            </a:extLst>
          </p:cNvPr>
          <p:cNvSpPr/>
          <p:nvPr/>
        </p:nvSpPr>
        <p:spPr>
          <a:xfrm>
            <a:off x="8318177" y="7820501"/>
            <a:ext cx="637565" cy="173785"/>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Text Box 63">
            <a:extLst>
              <a:ext uri="{FF2B5EF4-FFF2-40B4-BE49-F238E27FC236}">
                <a16:creationId xmlns:a16="http://schemas.microsoft.com/office/drawing/2014/main" id="{D7571E23-5F0A-0702-6EDE-08AE278B940F}"/>
              </a:ext>
            </a:extLst>
          </p:cNvPr>
          <p:cNvSpPr txBox="1">
            <a:spLocks noChangeArrowheads="1"/>
          </p:cNvSpPr>
          <p:nvPr/>
        </p:nvSpPr>
        <p:spPr bwMode="auto">
          <a:xfrm>
            <a:off x="702679" y="5483000"/>
            <a:ext cx="2982392" cy="446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b="1">
                <a:solidFill>
                  <a:srgbClr val="F39800"/>
                </a:solidFill>
                <a:latin typeface="ＭＳ Ｐゴシック" panose="020B0600070205080204" pitchFamily="34" charset="-128"/>
              </a:rPr>
              <a:t>住まい選びで重視されるポイントのひとつ</a:t>
            </a:r>
            <a:endParaRPr lang="en-US" altLang="ja-JP" sz="1100" b="1" dirty="0">
              <a:solidFill>
                <a:srgbClr val="F398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以前は、“最新設備”というと豪華さや目新しさが注目され、「あると便利」という感覚で選ばれることも少なくありませんでした。しかし最近重視されているのは、日々の暮らしを無理なく快適にしてくれること。特別な機能よりも、「毎日ちゃんと役に立つかどうか」が選ばれる基準になっているようです。</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b="1">
                <a:solidFill>
                  <a:srgbClr val="F39800"/>
                </a:solidFill>
                <a:latin typeface="ＭＳ Ｐゴシック" panose="020B0600070205080204" pitchFamily="34" charset="-128"/>
              </a:rPr>
              <a:t>かつて贅沢品は欠かせない設備に</a:t>
            </a:r>
            <a:endParaRPr lang="en-US" altLang="ja-JP" sz="1100" b="1" dirty="0">
              <a:solidFill>
                <a:srgbClr val="F398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浴室暖房乾燥機や食器洗い乾燥機は、共働き世帯や子育て中の家庭を中心に高い人気があります。天候を気にせず洗濯物を乾かせたり、食後の片づけ時間を短縮できたりと、家事の負担を減らしてくれる設備は、忙しい毎日にゆとりを生み出してくれます。以前は“ぜいたく品”のイメージもありましたが、今では「暮らしに欠かせない設備」と感じる人も増えているようです。</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b="1">
                <a:solidFill>
                  <a:srgbClr val="F39800"/>
                </a:solidFill>
                <a:latin typeface="ＭＳ Ｐゴシック" panose="020B0600070205080204" pitchFamily="34" charset="-128"/>
              </a:rPr>
              <a:t>室内環境を快適に保つための設備</a:t>
            </a:r>
          </a:p>
          <a:p>
            <a:pPr eaLnBrk="1" hangingPunct="1">
              <a:spcBef>
                <a:spcPts val="100"/>
              </a:spcBef>
              <a:spcAft>
                <a:spcPts val="100"/>
              </a:spcAft>
            </a:pPr>
            <a:r>
              <a:rPr lang="ja-JP" altLang="en-US" sz="1100">
                <a:solidFill>
                  <a:srgbClr val="000000"/>
                </a:solidFill>
                <a:latin typeface="ＭＳ Ｐゴシック" panose="020B0600070205080204" pitchFamily="34" charset="-128"/>
              </a:rPr>
              <a:t>　床暖房や高断熱・高気密仕様などへの関心も高まっています。夏は涼しく、冬は暖かく過ごせる住まいは、快適さだけでなく省エネにもつながります。電気代の上昇が続く中、「光熱費を抑えながら快適に暮らせること」は、多くの家庭にとって大切なポイントになっています。</a:t>
            </a:r>
          </a:p>
        </p:txBody>
      </p:sp>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F398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F398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F398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F398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F398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F39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5"/>
          <a:stretch>
            <a:fillRect/>
          </a:stretch>
        </p:blipFill>
        <p:spPr>
          <a:xfrm>
            <a:off x="434073" y="596384"/>
            <a:ext cx="2743092" cy="1880817"/>
          </a:xfrm>
          <a:prstGeom prst="rect">
            <a:avLst/>
          </a:prstGeom>
        </p:spPr>
      </p:pic>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3558510"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いま、本当に求められる住宅設備とは</a:t>
            </a:r>
            <a:endParaRPr lang="en-US" altLang="ja-JP" sz="1500" b="1" dirty="0">
              <a:solidFill>
                <a:srgbClr val="000000"/>
              </a:solidFill>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F39800"/>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F39800"/>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dirty="0">
                <a:solidFill>
                  <a:schemeClr val="tx1">
                    <a:lumMod val="75000"/>
                    <a:lumOff val="25000"/>
                  </a:schemeClr>
                </a:solidFill>
                <a:latin typeface="ＭＳ Ｐゴシック"/>
                <a:ea typeface="ＭＳ Ｐゴシック"/>
              </a:rPr>
              <a:t>8</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67425" y="7024823"/>
            <a:ext cx="150697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紫外線</a:t>
            </a:r>
            <a:endParaRPr lang="ja-JP" altLang="en-US" sz="1500" b="1" dirty="0">
              <a:latin typeface="MS PGothic" panose="020B0600070205080204" pitchFamily="34" charset="-128"/>
              <a:ea typeface="MS PGothic" panose="020B0600070205080204" pitchFamily="34" charset="-128"/>
            </a:endParaRP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Line 741">
            <a:extLst>
              <a:ext uri="{FF2B5EF4-FFF2-40B4-BE49-F238E27FC236}">
                <a16:creationId xmlns:a16="http://schemas.microsoft.com/office/drawing/2014/main" id="{0F152586-F516-ECE9-7A72-01E21FD55BE1}"/>
              </a:ext>
            </a:extLst>
          </p:cNvPr>
          <p:cNvSpPr>
            <a:spLocks noChangeShapeType="1"/>
          </p:cNvSpPr>
          <p:nvPr/>
        </p:nvSpPr>
        <p:spPr bwMode="auto">
          <a:xfrm>
            <a:off x="416304" y="10307348"/>
            <a:ext cx="6842125" cy="0"/>
          </a:xfrm>
          <a:prstGeom prst="line">
            <a:avLst/>
          </a:prstGeom>
          <a:noFill/>
          <a:ln w="28575" algn="ctr">
            <a:solidFill>
              <a:srgbClr val="F398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11" name="Text Box 61">
            <a:extLst>
              <a:ext uri="{FF2B5EF4-FFF2-40B4-BE49-F238E27FC236}">
                <a16:creationId xmlns:a16="http://schemas.microsoft.com/office/drawing/2014/main" id="{0A907F42-4EB3-877B-D2D6-AACCA934F54A}"/>
              </a:ext>
            </a:extLst>
          </p:cNvPr>
          <p:cNvSpPr txBox="1">
            <a:spLocks noChangeArrowheads="1"/>
          </p:cNvSpPr>
          <p:nvPr/>
        </p:nvSpPr>
        <p:spPr bwMode="auto">
          <a:xfrm>
            <a:off x="11619262" y="7203416"/>
            <a:ext cx="3038265" cy="2974130"/>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F39800"/>
                </a:solidFill>
                <a:latin typeface="ＭＳ Ｐゴシック" panose="020B0600070205080204" pitchFamily="34" charset="-128"/>
              </a:rPr>
              <a:t>日焼け止めの選び方</a:t>
            </a:r>
            <a:endParaRPr lang="en-US" altLang="ja-JP" sz="1100" b="1" dirty="0">
              <a:solidFill>
                <a:srgbClr val="F398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日焼け止めクリームを選ぶ目安になるのはＳＰＦとＰＡの数値です。ＳＰＦ値は、ＵＶＢの防止効果、ＰＡ値は、ＵＶＡの防止効果をあらわします。日常の生活で使用するものは、化粧下地をかねて、ＳＰＦ１５程度、ＰＡ＋～ＰＡ＋＋程度が良いでしょう。スポーツなど外で長時間過ごす場合、ＳＰＦ３０以上、ＰＡ＋＋＋を選びましょう。</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F39800"/>
                </a:solidFill>
                <a:latin typeface="ＭＳ Ｐゴシック" panose="020B0600070205080204" pitchFamily="34" charset="-128"/>
              </a:rPr>
              <a:t>食生活から日焼け対策</a:t>
            </a:r>
          </a:p>
          <a:p>
            <a:pPr eaLnBrk="1" hangingPunct="1">
              <a:lnSpc>
                <a:spcPts val="1400"/>
              </a:lnSpc>
            </a:pPr>
            <a:r>
              <a:rPr lang="ja-JP" altLang="ja-JP" sz="1100">
                <a:latin typeface="ＭＳ Ｐゴシック" panose="020B0600070205080204" pitchFamily="34" charset="-128"/>
              </a:rPr>
              <a:t>日焼け＆紫外線を受けると活性酸素が活発になります。この活性酸素を抑えるために有効なのがビタミンＣ。また、ビタミンＣはコラーゲンの合成を促進する力もあるので、普段から果物や野菜などを食べるよう心掛けましょう。 </a:t>
            </a:r>
            <a:endParaRPr lang="ja-JP" altLang="ja-JP" sz="1100"/>
          </a:p>
        </p:txBody>
      </p:sp>
      <p:sp>
        <p:nvSpPr>
          <p:cNvPr id="19" name="Text Box 61">
            <a:extLst>
              <a:ext uri="{FF2B5EF4-FFF2-40B4-BE49-F238E27FC236}">
                <a16:creationId xmlns:a16="http://schemas.microsoft.com/office/drawing/2014/main" id="{CA548549-83C0-31FB-0754-83B136A717B4}"/>
              </a:ext>
            </a:extLst>
          </p:cNvPr>
          <p:cNvSpPr txBox="1">
            <a:spLocks noChangeArrowheads="1"/>
          </p:cNvSpPr>
          <p:nvPr/>
        </p:nvSpPr>
        <p:spPr bwMode="auto">
          <a:xfrm>
            <a:off x="8399189" y="7788030"/>
            <a:ext cx="3038265" cy="1505138"/>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000000"/>
                </a:solidFill>
                <a:latin typeface="ＭＳ Ｐゴシック" panose="020B0600070205080204" pitchFamily="34" charset="-128"/>
              </a:rPr>
              <a:t>ＵＶ</a:t>
            </a:r>
            <a:r>
              <a:rPr lang="en-US" altLang="ja-JP" sz="1100" b="1" dirty="0">
                <a:solidFill>
                  <a:srgbClr val="000000"/>
                </a:solidFill>
                <a:latin typeface="ＭＳ Ｐゴシック" panose="020B0600070205080204" pitchFamily="34" charset="-128"/>
              </a:rPr>
              <a:t>-</a:t>
            </a:r>
            <a:r>
              <a:rPr lang="ja-JP" altLang="ja-JP" sz="1100" b="1">
                <a:solidFill>
                  <a:srgbClr val="000000"/>
                </a:solidFill>
                <a:latin typeface="ＭＳ Ｐゴシック" panose="020B0600070205080204" pitchFamily="34" charset="-128"/>
              </a:rPr>
              <a:t>Ａ</a:t>
            </a:r>
            <a:endParaRPr lang="en-US" altLang="ja-JP" sz="1100" b="1"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普段浴びている紫外線の約９０％で、最も</a:t>
            </a:r>
          </a:p>
          <a:p>
            <a:pPr eaLnBrk="1" hangingPunct="1">
              <a:lnSpc>
                <a:spcPts val="1400"/>
              </a:lnSpc>
            </a:pPr>
            <a:r>
              <a:rPr lang="ja-JP" altLang="ja-JP" sz="1100">
                <a:solidFill>
                  <a:srgbClr val="000000"/>
                </a:solidFill>
                <a:latin typeface="ＭＳ Ｐゴシック" panose="020B0600070205080204" pitchFamily="34" charset="-128"/>
              </a:rPr>
              <a:t>害が少ないと言われていますが、大量に浴びるとシワやたるみの原因になります。</a:t>
            </a:r>
          </a:p>
          <a:p>
            <a:pPr eaLnBrk="1" hangingPunct="1">
              <a:lnSpc>
                <a:spcPts val="1400"/>
              </a:lnSpc>
            </a:pPr>
            <a:r>
              <a:rPr lang="ja-JP" altLang="ja-JP" sz="1100" b="1">
                <a:solidFill>
                  <a:srgbClr val="000000"/>
                </a:solidFill>
                <a:latin typeface="ＭＳ Ｐゴシック" panose="020B0600070205080204" pitchFamily="34" charset="-128"/>
              </a:rPr>
              <a:t>ＵＶ</a:t>
            </a:r>
            <a:r>
              <a:rPr lang="en-US" altLang="ja-JP" sz="1100" b="1" dirty="0">
                <a:solidFill>
                  <a:srgbClr val="000000"/>
                </a:solidFill>
                <a:latin typeface="ＭＳ Ｐゴシック" panose="020B0600070205080204" pitchFamily="34" charset="-128"/>
              </a:rPr>
              <a:t>-</a:t>
            </a:r>
            <a:r>
              <a:rPr lang="ja-JP" altLang="ja-JP" sz="1100" b="1">
                <a:solidFill>
                  <a:srgbClr val="000000"/>
                </a:solidFill>
                <a:latin typeface="ＭＳ Ｐゴシック" panose="020B0600070205080204" pitchFamily="34" charset="-128"/>
              </a:rPr>
              <a:t>Ｂ</a:t>
            </a:r>
            <a:endParaRPr lang="en-US" altLang="ja-JP" sz="1100" b="1"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ほとんどはオゾン層に吸収されますが、Ａの１００～１０００倍強く、シミ、シワ、乾燥などの影響があるだけでなく、免疫力の低下、皮膚がん、白内障などの原因にもなります。</a:t>
            </a:r>
          </a:p>
          <a:p>
            <a:pPr eaLnBrk="1" hangingPunct="1">
              <a:lnSpc>
                <a:spcPts val="1400"/>
              </a:lnSpc>
            </a:pPr>
            <a:r>
              <a:rPr lang="ja-JP" altLang="ja-JP" sz="1100" b="1">
                <a:latin typeface="ＭＳ Ｐゴシック" panose="020B0600070205080204" pitchFamily="34" charset="-128"/>
              </a:rPr>
              <a:t>ＵＶ</a:t>
            </a:r>
            <a:r>
              <a:rPr lang="en-US" altLang="ja-JP" sz="1100" b="1" dirty="0">
                <a:latin typeface="ＭＳ Ｐゴシック" panose="020B0600070205080204" pitchFamily="34" charset="-128"/>
              </a:rPr>
              <a:t>-</a:t>
            </a:r>
            <a:r>
              <a:rPr lang="ja-JP" altLang="ja-JP" sz="1100" b="1">
                <a:latin typeface="ＭＳ Ｐゴシック" panose="020B0600070205080204" pitchFamily="34" charset="-128"/>
              </a:rPr>
              <a:t>Ｃ</a:t>
            </a:r>
            <a:endParaRPr lang="en-US" altLang="ja-JP" sz="1100" b="1" dirty="0">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オゾン層によりほぼ吸収されてしまいますが、最も危険で殺菌光線と呼ばれており、免疫力の低下や皮膚ガン、白内障を引き起こす原因となります。 </a:t>
            </a:r>
            <a:endParaRPr lang="ja-JP" altLang="ja-JP" sz="1100">
              <a:latin typeface="ＭＳ Ｐゴシック" panose="020B0600070205080204" pitchFamily="34" charset="-128"/>
            </a:endParaRPr>
          </a:p>
        </p:txBody>
      </p:sp>
      <p:sp>
        <p:nvSpPr>
          <p:cNvPr id="43" name="Text Box 63">
            <a:extLst>
              <a:ext uri="{FF2B5EF4-FFF2-40B4-BE49-F238E27FC236}">
                <a16:creationId xmlns:a16="http://schemas.microsoft.com/office/drawing/2014/main" id="{13D63891-E2E9-602B-6100-2E0B718D62C7}"/>
              </a:ext>
            </a:extLst>
          </p:cNvPr>
          <p:cNvSpPr txBox="1">
            <a:spLocks noChangeArrowheads="1"/>
          </p:cNvSpPr>
          <p:nvPr/>
        </p:nvSpPr>
        <p:spPr bwMode="auto">
          <a:xfrm>
            <a:off x="3982936" y="5487472"/>
            <a:ext cx="2821099" cy="189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b="1">
                <a:solidFill>
                  <a:srgbClr val="F39800"/>
                </a:solidFill>
                <a:latin typeface="ＭＳ Ｐゴシック" panose="020B0600070205080204" pitchFamily="34" charset="-128"/>
              </a:rPr>
              <a:t>防災意識の高まり</a:t>
            </a:r>
            <a:endParaRPr lang="en-US" altLang="ja-JP" sz="1100" b="1" dirty="0">
              <a:solidFill>
                <a:srgbClr val="F398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近年は太陽光発電や蓄電池への注目も集まっています。停電時にも最低限の電力を確保できる安心感は、これからの住まいに求められる大切な要素のひとつです。加えて、宅配ボックスやスマートキー、スマートフォンと連携できる設備など、ライフスタイルの変化に対応した機能も広がっています。ネット通販の利用増加や防犯意識の高まりを背景に、“便利さ”と“安心”を両立する設備が支持されているのです。</a:t>
            </a:r>
          </a:p>
        </p:txBody>
      </p:sp>
      <p:sp>
        <p:nvSpPr>
          <p:cNvPr id="21" name="Text Box 65">
            <a:extLst>
              <a:ext uri="{FF2B5EF4-FFF2-40B4-BE49-F238E27FC236}">
                <a16:creationId xmlns:a16="http://schemas.microsoft.com/office/drawing/2014/main" id="{F7811DC5-6C66-3DD1-4240-8EF091FFFE35}"/>
              </a:ext>
            </a:extLst>
          </p:cNvPr>
          <p:cNvSpPr txBox="1">
            <a:spLocks noChangeArrowheads="1"/>
          </p:cNvSpPr>
          <p:nvPr/>
        </p:nvSpPr>
        <p:spPr bwMode="auto">
          <a:xfrm>
            <a:off x="3982936" y="1206070"/>
            <a:ext cx="2508648" cy="148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b="1">
                <a:solidFill>
                  <a:srgbClr val="F39800"/>
                </a:solidFill>
                <a:latin typeface="ＭＳ Ｐゴシック" panose="020B0600070205080204" pitchFamily="34" charset="-128"/>
              </a:rPr>
              <a:t>ペイントハウス（ペントハウス）</a:t>
            </a:r>
          </a:p>
          <a:p>
            <a:pPr algn="ctr" eaLnBrk="1" hangingPunct="1"/>
            <a:endParaRPr lang="ja-JP" altLang="ja-JP" sz="1100" b="1" u="sng">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建物の屋上に突き出した階段室や、屋上につくられたエレベーターなどの機械室などのことを指します。</a:t>
            </a:r>
          </a:p>
          <a:p>
            <a:pPr eaLnBrk="1" hangingPunct="1"/>
            <a:r>
              <a:rPr lang="ja-JP" altLang="ja-JP" sz="1100">
                <a:solidFill>
                  <a:srgbClr val="000000"/>
                </a:solidFill>
                <a:latin typeface="ＭＳ Ｐゴシック" panose="020B0600070205080204" pitchFamily="34" charset="-128"/>
              </a:rPr>
              <a:t>また、マンションの最上階に設けられたテラス付住宅などの高級住戸のことを指す場合もあります。</a:t>
            </a:r>
            <a:endParaRPr lang="ja-JP" altLang="ja-JP"/>
          </a:p>
        </p:txBody>
      </p:sp>
      <p:sp>
        <p:nvSpPr>
          <p:cNvPr id="50" name="Text Box 61">
            <a:extLst>
              <a:ext uri="{FF2B5EF4-FFF2-40B4-BE49-F238E27FC236}">
                <a16:creationId xmlns:a16="http://schemas.microsoft.com/office/drawing/2014/main" id="{C0915F48-5AE3-7FD9-07E5-9B77D278E8C3}"/>
              </a:ext>
            </a:extLst>
          </p:cNvPr>
          <p:cNvSpPr txBox="1">
            <a:spLocks noChangeArrowheads="1"/>
          </p:cNvSpPr>
          <p:nvPr/>
        </p:nvSpPr>
        <p:spPr bwMode="auto">
          <a:xfrm>
            <a:off x="8378955" y="7517079"/>
            <a:ext cx="1034158" cy="262744"/>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F39800"/>
                </a:solidFill>
                <a:latin typeface="ＭＳ Ｐゴシック" panose="020B0600070205080204" pitchFamily="34" charset="-128"/>
              </a:rPr>
              <a:t>紫外線の種類</a:t>
            </a:r>
            <a:endParaRPr lang="ja-JP" altLang="en-US" sz="1100" b="1">
              <a:solidFill>
                <a:srgbClr val="F39800"/>
              </a:solidFill>
              <a:latin typeface="ＭＳ Ｐゴシック" panose="020B0600070205080204" pitchFamily="34" charset="-128"/>
            </a:endParaRPr>
          </a:p>
        </p:txBody>
      </p:sp>
      <p:pic>
        <p:nvPicPr>
          <p:cNvPr id="20" name="図 19">
            <a:extLst>
              <a:ext uri="{FF2B5EF4-FFF2-40B4-BE49-F238E27FC236}">
                <a16:creationId xmlns:a16="http://schemas.microsoft.com/office/drawing/2014/main" id="{3DC4C1CD-9228-56AB-E3EC-C4DB1C4731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8210" y="2791390"/>
            <a:ext cx="1803683" cy="1174491"/>
          </a:xfrm>
          <a:prstGeom prst="rect">
            <a:avLst/>
          </a:prstGeom>
        </p:spPr>
      </p:pic>
      <p:sp>
        <p:nvSpPr>
          <p:cNvPr id="16" name="Text Box 63">
            <a:extLst>
              <a:ext uri="{FF2B5EF4-FFF2-40B4-BE49-F238E27FC236}">
                <a16:creationId xmlns:a16="http://schemas.microsoft.com/office/drawing/2014/main" id="{44576DD2-45FD-9DA0-FB99-6D4BF814B1A8}"/>
              </a:ext>
            </a:extLst>
          </p:cNvPr>
          <p:cNvSpPr txBox="1">
            <a:spLocks noChangeArrowheads="1"/>
          </p:cNvSpPr>
          <p:nvPr/>
        </p:nvSpPr>
        <p:spPr bwMode="auto">
          <a:xfrm>
            <a:off x="4208561" y="7586792"/>
            <a:ext cx="2419895" cy="147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solidFill>
                  <a:srgbClr val="000000"/>
                </a:solidFill>
                <a:latin typeface="ＭＳ Ｐゴシック" panose="020B0600070205080204" pitchFamily="34" charset="-128"/>
              </a:rPr>
              <a:t>住宅設備は、派手さや新しさを競う時代から、「暮らしを支える道具」へと変わりつつあります。毎日の家事を少し楽にすること、家族が快適に過ごせること、そして安心して暮らせること。</a:t>
            </a:r>
            <a:br>
              <a:rPr lang="en-US" altLang="ja-JP" sz="1100" dirty="0">
                <a:solidFill>
                  <a:srgbClr val="000000"/>
                </a:solidFill>
                <a:latin typeface="ＭＳ Ｐゴシック" panose="020B0600070205080204" pitchFamily="34" charset="-128"/>
              </a:rPr>
            </a:br>
            <a:r>
              <a:rPr lang="ja-JP" altLang="en-US" sz="1100">
                <a:solidFill>
                  <a:srgbClr val="000000"/>
                </a:solidFill>
                <a:latin typeface="ＭＳ Ｐゴシック" panose="020B0600070205080204" pitchFamily="34" charset="-128"/>
              </a:rPr>
              <a:t>家を選ぶときは、間取りや立地だけでなく、“自分たちの暮らし方に合った設備”にも目を向けてみたいものです。</a:t>
            </a:r>
          </a:p>
        </p:txBody>
      </p:sp>
      <p:sp>
        <p:nvSpPr>
          <p:cNvPr id="17" name="角丸四角形 16">
            <a:extLst>
              <a:ext uri="{FF2B5EF4-FFF2-40B4-BE49-F238E27FC236}">
                <a16:creationId xmlns:a16="http://schemas.microsoft.com/office/drawing/2014/main" id="{87EE2F16-19FD-8936-0F5D-1A33FC790CF0}"/>
              </a:ext>
            </a:extLst>
          </p:cNvPr>
          <p:cNvSpPr/>
          <p:nvPr/>
        </p:nvSpPr>
        <p:spPr>
          <a:xfrm>
            <a:off x="3982936" y="7475674"/>
            <a:ext cx="2821098" cy="1648422"/>
          </a:xfrm>
          <a:prstGeom prst="roundRect">
            <a:avLst>
              <a:gd name="adj" fmla="val 5629"/>
            </a:avLst>
          </a:prstGeom>
          <a:noFill/>
          <a:ln>
            <a:solidFill>
              <a:srgbClr val="F39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022A6527-47CA-549D-EAA7-6E82522C5D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1104" y="8827931"/>
            <a:ext cx="2003942" cy="1202365"/>
          </a:xfrm>
          <a:prstGeom prst="rect">
            <a:avLst/>
          </a:prstGeom>
        </p:spPr>
      </p:pic>
      <p:pic>
        <p:nvPicPr>
          <p:cNvPr id="36" name="図 35">
            <a:extLst>
              <a:ext uri="{FF2B5EF4-FFF2-40B4-BE49-F238E27FC236}">
                <a16:creationId xmlns:a16="http://schemas.microsoft.com/office/drawing/2014/main" id="{C28BAA67-41C0-48A8-6A30-7C0781BEA6C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67454" y="7040041"/>
            <a:ext cx="1270000" cy="9017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2650F27B-6678-2F97-1564-97679F1F20D2}"/>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788130" y="421738"/>
            <a:ext cx="6950484" cy="5025600"/>
          </a:xfrm>
          <a:prstGeom prst="rect">
            <a:avLst/>
          </a:prstGeom>
        </p:spPr>
      </p:pic>
      <p:sp>
        <p:nvSpPr>
          <p:cNvPr id="56" name="正方形/長方形 55">
            <a:extLst>
              <a:ext uri="{FF2B5EF4-FFF2-40B4-BE49-F238E27FC236}">
                <a16:creationId xmlns:a16="http://schemas.microsoft.com/office/drawing/2014/main" id="{32CE0209-418D-2D02-4249-20BEE76C34B7}"/>
              </a:ext>
            </a:extLst>
          </p:cNvPr>
          <p:cNvSpPr/>
          <p:nvPr/>
        </p:nvSpPr>
        <p:spPr>
          <a:xfrm>
            <a:off x="11306175" y="8890405"/>
            <a:ext cx="1851606"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73AB6D97-CDF6-86B7-2F8D-B89F97A131EA}"/>
              </a:ext>
            </a:extLst>
          </p:cNvPr>
          <p:cNvSpPr/>
          <p:nvPr/>
        </p:nvSpPr>
        <p:spPr>
          <a:xfrm>
            <a:off x="7853377" y="7107366"/>
            <a:ext cx="1851606"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357F9FC1-7967-C1E7-8E76-B2A20C201A65}"/>
              </a:ext>
            </a:extLst>
          </p:cNvPr>
          <p:cNvSpPr/>
          <p:nvPr/>
        </p:nvSpPr>
        <p:spPr>
          <a:xfrm>
            <a:off x="7853378" y="8358581"/>
            <a:ext cx="1272032"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07FFDE0F-BCBB-D784-BE01-B0C927200F9A}"/>
              </a:ext>
            </a:extLst>
          </p:cNvPr>
          <p:cNvSpPr/>
          <p:nvPr/>
        </p:nvSpPr>
        <p:spPr>
          <a:xfrm>
            <a:off x="555668" y="9237470"/>
            <a:ext cx="610794"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C9180531-2593-6074-39C6-C07ED20CA856}"/>
              </a:ext>
            </a:extLst>
          </p:cNvPr>
          <p:cNvSpPr/>
          <p:nvPr/>
        </p:nvSpPr>
        <p:spPr>
          <a:xfrm>
            <a:off x="546730" y="8587328"/>
            <a:ext cx="492095"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C7EF9666-5EAD-CC2E-6E84-9B0357AD81F4}"/>
              </a:ext>
            </a:extLst>
          </p:cNvPr>
          <p:cNvSpPr/>
          <p:nvPr/>
        </p:nvSpPr>
        <p:spPr>
          <a:xfrm>
            <a:off x="485774" y="4737911"/>
            <a:ext cx="855827"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0BF62CEA-328B-2908-E6BD-4D95C697BC55}"/>
              </a:ext>
            </a:extLst>
          </p:cNvPr>
          <p:cNvSpPr/>
          <p:nvPr/>
        </p:nvSpPr>
        <p:spPr>
          <a:xfrm>
            <a:off x="485774" y="3451391"/>
            <a:ext cx="855827"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a:extLst>
              <a:ext uri="{FF2B5EF4-FFF2-40B4-BE49-F238E27FC236}">
                <a16:creationId xmlns:a16="http://schemas.microsoft.com/office/drawing/2014/main" id="{F3432350-C4C9-DF4A-273F-1A56BBF90D23}"/>
              </a:ext>
            </a:extLst>
          </p:cNvPr>
          <p:cNvSpPr/>
          <p:nvPr/>
        </p:nvSpPr>
        <p:spPr>
          <a:xfrm>
            <a:off x="485775" y="2205230"/>
            <a:ext cx="855828" cy="170897"/>
          </a:xfrm>
          <a:prstGeom prst="rect">
            <a:avLst/>
          </a:prstGeom>
          <a:solidFill>
            <a:srgbClr val="D2EC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F398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F398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F398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耐震住宅の基礎知識</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410575" y="6662307"/>
            <a:ext cx="1976222" cy="412806"/>
          </a:xfrm>
          <a:prstGeom prst="rect">
            <a:avLst/>
          </a:prstGeom>
          <a:solidFill>
            <a:srgbClr val="F398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410575" y="7062579"/>
            <a:ext cx="1254214"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76399" y="6715668"/>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83777" y="6710923"/>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300">
                <a:latin typeface="ＭＳ Ｐゴシック" panose="020B0600070205080204" pitchFamily="50" charset="-128"/>
                <a:ea typeface="ＭＳ Ｐゴシック" panose="020B0600070205080204" pitchFamily="50" charset="-128"/>
              </a:rPr>
              <a:t>花火</a:t>
            </a:r>
            <a:endParaRPr lang="en-US" altLang="ja-JP" sz="1500" b="1" spc="300"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F398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3" y="5511375"/>
            <a:ext cx="3278235"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夏のお弁当対策</a:t>
            </a:r>
            <a:endParaRPr lang="en-US" altLang="ja-JP" sz="1500" b="1" dirty="0">
              <a:latin typeface="MS PGothic" panose="020B0600070205080204" pitchFamily="34" charset="-128"/>
              <a:ea typeface="MS PGothic" panose="020B0600070205080204" pitchFamily="34" charset="-128"/>
            </a:endParaRPr>
          </a:p>
        </p:txBody>
      </p:sp>
      <p:sp>
        <p:nvSpPr>
          <p:cNvPr id="18" name="角丸四角形吹き出し 17">
            <a:extLst>
              <a:ext uri="{FF2B5EF4-FFF2-40B4-BE49-F238E27FC236}">
                <a16:creationId xmlns:a16="http://schemas.microsoft.com/office/drawing/2014/main" id="{E2175A49-D29E-702F-70B4-A6E6683D2ABC}"/>
              </a:ext>
            </a:extLst>
          </p:cNvPr>
          <p:cNvSpPr/>
          <p:nvPr/>
        </p:nvSpPr>
        <p:spPr>
          <a:xfrm>
            <a:off x="3988913" y="5097329"/>
            <a:ext cx="2139766" cy="1157343"/>
          </a:xfrm>
          <a:custGeom>
            <a:avLst/>
            <a:gdLst>
              <a:gd name="csX0" fmla="*/ 0 w 1834729"/>
              <a:gd name="csY0" fmla="*/ 225111 h 1350639"/>
              <a:gd name="csX1" fmla="*/ 225111 w 1834729"/>
              <a:gd name="csY1" fmla="*/ 0 h 1350639"/>
              <a:gd name="csX2" fmla="*/ 1070259 w 1834729"/>
              <a:gd name="csY2" fmla="*/ 0 h 1350639"/>
              <a:gd name="csX3" fmla="*/ 1070259 w 1834729"/>
              <a:gd name="csY3" fmla="*/ 0 h 1350639"/>
              <a:gd name="csX4" fmla="*/ 1528941 w 1834729"/>
              <a:gd name="csY4" fmla="*/ 0 h 1350639"/>
              <a:gd name="csX5" fmla="*/ 1609618 w 1834729"/>
              <a:gd name="csY5" fmla="*/ 0 h 1350639"/>
              <a:gd name="csX6" fmla="*/ 1834729 w 1834729"/>
              <a:gd name="csY6" fmla="*/ 225111 h 1350639"/>
              <a:gd name="csX7" fmla="*/ 1834729 w 1834729"/>
              <a:gd name="csY7" fmla="*/ 225107 h 1350639"/>
              <a:gd name="csX8" fmla="*/ 2049833 w 1834729"/>
              <a:gd name="csY8" fmla="*/ 416605 h 1350639"/>
              <a:gd name="csX9" fmla="*/ 1834729 w 1834729"/>
              <a:gd name="csY9" fmla="*/ 562766 h 1350639"/>
              <a:gd name="csX10" fmla="*/ 1834729 w 1834729"/>
              <a:gd name="csY10" fmla="*/ 1125528 h 1350639"/>
              <a:gd name="csX11" fmla="*/ 1609618 w 1834729"/>
              <a:gd name="csY11" fmla="*/ 1350639 h 1350639"/>
              <a:gd name="csX12" fmla="*/ 1528941 w 1834729"/>
              <a:gd name="csY12" fmla="*/ 1350639 h 1350639"/>
              <a:gd name="csX13" fmla="*/ 1070259 w 1834729"/>
              <a:gd name="csY13" fmla="*/ 1350639 h 1350639"/>
              <a:gd name="csX14" fmla="*/ 1070259 w 1834729"/>
              <a:gd name="csY14" fmla="*/ 1350639 h 1350639"/>
              <a:gd name="csX15" fmla="*/ 225111 w 1834729"/>
              <a:gd name="csY15" fmla="*/ 1350639 h 1350639"/>
              <a:gd name="csX16" fmla="*/ 0 w 1834729"/>
              <a:gd name="csY16" fmla="*/ 1125528 h 1350639"/>
              <a:gd name="csX17" fmla="*/ 0 w 1834729"/>
              <a:gd name="csY17" fmla="*/ 562766 h 1350639"/>
              <a:gd name="csX18" fmla="*/ 0 w 1834729"/>
              <a:gd name="csY18" fmla="*/ 225107 h 1350639"/>
              <a:gd name="csX19" fmla="*/ 0 w 1834729"/>
              <a:gd name="csY19" fmla="*/ 225107 h 1350639"/>
              <a:gd name="csX20" fmla="*/ 0 w 1834729"/>
              <a:gd name="csY20" fmla="*/ 225111 h 1350639"/>
              <a:gd name="csX0" fmla="*/ 0 w 2049833"/>
              <a:gd name="csY0" fmla="*/ 225111 h 1350639"/>
              <a:gd name="csX1" fmla="*/ 225111 w 2049833"/>
              <a:gd name="csY1" fmla="*/ 0 h 1350639"/>
              <a:gd name="csX2" fmla="*/ 1070259 w 2049833"/>
              <a:gd name="csY2" fmla="*/ 0 h 1350639"/>
              <a:gd name="csX3" fmla="*/ 1070259 w 2049833"/>
              <a:gd name="csY3" fmla="*/ 0 h 1350639"/>
              <a:gd name="csX4" fmla="*/ 1528941 w 2049833"/>
              <a:gd name="csY4" fmla="*/ 0 h 1350639"/>
              <a:gd name="csX5" fmla="*/ 1609618 w 2049833"/>
              <a:gd name="csY5" fmla="*/ 0 h 1350639"/>
              <a:gd name="csX6" fmla="*/ 1834729 w 2049833"/>
              <a:gd name="csY6" fmla="*/ 225111 h 1350639"/>
              <a:gd name="csX7" fmla="*/ 1834729 w 2049833"/>
              <a:gd name="csY7" fmla="*/ 371690 h 1350639"/>
              <a:gd name="csX8" fmla="*/ 2049833 w 2049833"/>
              <a:gd name="csY8" fmla="*/ 416605 h 1350639"/>
              <a:gd name="csX9" fmla="*/ 1834729 w 2049833"/>
              <a:gd name="csY9" fmla="*/ 562766 h 1350639"/>
              <a:gd name="csX10" fmla="*/ 1834729 w 2049833"/>
              <a:gd name="csY10" fmla="*/ 1125528 h 1350639"/>
              <a:gd name="csX11" fmla="*/ 1609618 w 2049833"/>
              <a:gd name="csY11" fmla="*/ 1350639 h 1350639"/>
              <a:gd name="csX12" fmla="*/ 1528941 w 2049833"/>
              <a:gd name="csY12" fmla="*/ 1350639 h 1350639"/>
              <a:gd name="csX13" fmla="*/ 1070259 w 2049833"/>
              <a:gd name="csY13" fmla="*/ 1350639 h 1350639"/>
              <a:gd name="csX14" fmla="*/ 1070259 w 2049833"/>
              <a:gd name="csY14" fmla="*/ 1350639 h 1350639"/>
              <a:gd name="csX15" fmla="*/ 225111 w 2049833"/>
              <a:gd name="csY15" fmla="*/ 1350639 h 1350639"/>
              <a:gd name="csX16" fmla="*/ 0 w 2049833"/>
              <a:gd name="csY16" fmla="*/ 1125528 h 1350639"/>
              <a:gd name="csX17" fmla="*/ 0 w 2049833"/>
              <a:gd name="csY17" fmla="*/ 562766 h 1350639"/>
              <a:gd name="csX18" fmla="*/ 0 w 2049833"/>
              <a:gd name="csY18" fmla="*/ 225107 h 1350639"/>
              <a:gd name="csX19" fmla="*/ 0 w 2049833"/>
              <a:gd name="csY19" fmla="*/ 225107 h 1350639"/>
              <a:gd name="csX20" fmla="*/ 0 w 2049833"/>
              <a:gd name="csY20" fmla="*/ 225111 h 1350639"/>
              <a:gd name="csX0" fmla="*/ 0 w 2049833"/>
              <a:gd name="csY0" fmla="*/ 225111 h 1350639"/>
              <a:gd name="csX1" fmla="*/ 225111 w 2049833"/>
              <a:gd name="csY1" fmla="*/ 0 h 1350639"/>
              <a:gd name="csX2" fmla="*/ 1070259 w 2049833"/>
              <a:gd name="csY2" fmla="*/ 0 h 1350639"/>
              <a:gd name="csX3" fmla="*/ 1070259 w 2049833"/>
              <a:gd name="csY3" fmla="*/ 0 h 1350639"/>
              <a:gd name="csX4" fmla="*/ 1528941 w 2049833"/>
              <a:gd name="csY4" fmla="*/ 0 h 1350639"/>
              <a:gd name="csX5" fmla="*/ 1609618 w 2049833"/>
              <a:gd name="csY5" fmla="*/ 0 h 1350639"/>
              <a:gd name="csX6" fmla="*/ 1834729 w 2049833"/>
              <a:gd name="csY6" fmla="*/ 225111 h 1350639"/>
              <a:gd name="csX7" fmla="*/ 1841709 w 2049833"/>
              <a:gd name="csY7" fmla="*/ 420551 h 1350639"/>
              <a:gd name="csX8" fmla="*/ 2049833 w 2049833"/>
              <a:gd name="csY8" fmla="*/ 416605 h 1350639"/>
              <a:gd name="csX9" fmla="*/ 1834729 w 2049833"/>
              <a:gd name="csY9" fmla="*/ 562766 h 1350639"/>
              <a:gd name="csX10" fmla="*/ 1834729 w 2049833"/>
              <a:gd name="csY10" fmla="*/ 1125528 h 1350639"/>
              <a:gd name="csX11" fmla="*/ 1609618 w 2049833"/>
              <a:gd name="csY11" fmla="*/ 1350639 h 1350639"/>
              <a:gd name="csX12" fmla="*/ 1528941 w 2049833"/>
              <a:gd name="csY12" fmla="*/ 1350639 h 1350639"/>
              <a:gd name="csX13" fmla="*/ 1070259 w 2049833"/>
              <a:gd name="csY13" fmla="*/ 1350639 h 1350639"/>
              <a:gd name="csX14" fmla="*/ 1070259 w 2049833"/>
              <a:gd name="csY14" fmla="*/ 1350639 h 1350639"/>
              <a:gd name="csX15" fmla="*/ 225111 w 2049833"/>
              <a:gd name="csY15" fmla="*/ 1350639 h 1350639"/>
              <a:gd name="csX16" fmla="*/ 0 w 2049833"/>
              <a:gd name="csY16" fmla="*/ 1125528 h 1350639"/>
              <a:gd name="csX17" fmla="*/ 0 w 2049833"/>
              <a:gd name="csY17" fmla="*/ 562766 h 1350639"/>
              <a:gd name="csX18" fmla="*/ 0 w 2049833"/>
              <a:gd name="csY18" fmla="*/ 225107 h 1350639"/>
              <a:gd name="csX19" fmla="*/ 0 w 2049833"/>
              <a:gd name="csY19" fmla="*/ 225107 h 1350639"/>
              <a:gd name="csX20" fmla="*/ 0 w 2049833"/>
              <a:gd name="csY20" fmla="*/ 225111 h 1350639"/>
              <a:gd name="csX0" fmla="*/ 0 w 2140367"/>
              <a:gd name="csY0" fmla="*/ 225111 h 1350639"/>
              <a:gd name="csX1" fmla="*/ 225111 w 2140367"/>
              <a:gd name="csY1" fmla="*/ 0 h 1350639"/>
              <a:gd name="csX2" fmla="*/ 1070259 w 2140367"/>
              <a:gd name="csY2" fmla="*/ 0 h 1350639"/>
              <a:gd name="csX3" fmla="*/ 1070259 w 2140367"/>
              <a:gd name="csY3" fmla="*/ 0 h 1350639"/>
              <a:gd name="csX4" fmla="*/ 1528941 w 2140367"/>
              <a:gd name="csY4" fmla="*/ 0 h 1350639"/>
              <a:gd name="csX5" fmla="*/ 1609618 w 2140367"/>
              <a:gd name="csY5" fmla="*/ 0 h 1350639"/>
              <a:gd name="csX6" fmla="*/ 1834729 w 2140367"/>
              <a:gd name="csY6" fmla="*/ 225111 h 1350639"/>
              <a:gd name="csX7" fmla="*/ 1841709 w 2140367"/>
              <a:gd name="csY7" fmla="*/ 420551 h 1350639"/>
              <a:gd name="csX8" fmla="*/ 2140367 w 2140367"/>
              <a:gd name="csY8" fmla="*/ 642942 h 1350639"/>
              <a:gd name="csX9" fmla="*/ 1834729 w 2140367"/>
              <a:gd name="csY9" fmla="*/ 562766 h 1350639"/>
              <a:gd name="csX10" fmla="*/ 1834729 w 2140367"/>
              <a:gd name="csY10" fmla="*/ 1125528 h 1350639"/>
              <a:gd name="csX11" fmla="*/ 1609618 w 2140367"/>
              <a:gd name="csY11" fmla="*/ 1350639 h 1350639"/>
              <a:gd name="csX12" fmla="*/ 1528941 w 2140367"/>
              <a:gd name="csY12" fmla="*/ 1350639 h 1350639"/>
              <a:gd name="csX13" fmla="*/ 1070259 w 2140367"/>
              <a:gd name="csY13" fmla="*/ 1350639 h 1350639"/>
              <a:gd name="csX14" fmla="*/ 1070259 w 2140367"/>
              <a:gd name="csY14" fmla="*/ 1350639 h 1350639"/>
              <a:gd name="csX15" fmla="*/ 225111 w 2140367"/>
              <a:gd name="csY15" fmla="*/ 1350639 h 1350639"/>
              <a:gd name="csX16" fmla="*/ 0 w 2140367"/>
              <a:gd name="csY16" fmla="*/ 1125528 h 1350639"/>
              <a:gd name="csX17" fmla="*/ 0 w 2140367"/>
              <a:gd name="csY17" fmla="*/ 562766 h 1350639"/>
              <a:gd name="csX18" fmla="*/ 0 w 2140367"/>
              <a:gd name="csY18" fmla="*/ 225107 h 1350639"/>
              <a:gd name="csX19" fmla="*/ 0 w 2140367"/>
              <a:gd name="csY19" fmla="*/ 225107 h 1350639"/>
              <a:gd name="csX20" fmla="*/ 0 w 2140367"/>
              <a:gd name="csY20" fmla="*/ 225111 h 13506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140367" h="1350639">
                <a:moveTo>
                  <a:pt x="0" y="225111"/>
                </a:moveTo>
                <a:cubicBezTo>
                  <a:pt x="0" y="100786"/>
                  <a:pt x="100786" y="0"/>
                  <a:pt x="225111" y="0"/>
                </a:cubicBezTo>
                <a:lnTo>
                  <a:pt x="1070259" y="0"/>
                </a:lnTo>
                <a:lnTo>
                  <a:pt x="1070259" y="0"/>
                </a:lnTo>
                <a:lnTo>
                  <a:pt x="1528941" y="0"/>
                </a:lnTo>
                <a:lnTo>
                  <a:pt x="1609618" y="0"/>
                </a:lnTo>
                <a:cubicBezTo>
                  <a:pt x="1733943" y="0"/>
                  <a:pt x="1834729" y="100786"/>
                  <a:pt x="1834729" y="225111"/>
                </a:cubicBezTo>
                <a:lnTo>
                  <a:pt x="1841709" y="420551"/>
                </a:lnTo>
                <a:lnTo>
                  <a:pt x="2140367" y="642942"/>
                </a:lnTo>
                <a:lnTo>
                  <a:pt x="1834729" y="562766"/>
                </a:lnTo>
                <a:lnTo>
                  <a:pt x="1834729" y="1125528"/>
                </a:lnTo>
                <a:cubicBezTo>
                  <a:pt x="1834729" y="1249853"/>
                  <a:pt x="1733943" y="1350639"/>
                  <a:pt x="1609618" y="1350639"/>
                </a:cubicBezTo>
                <a:lnTo>
                  <a:pt x="1528941" y="1350639"/>
                </a:lnTo>
                <a:lnTo>
                  <a:pt x="1070259" y="1350639"/>
                </a:lnTo>
                <a:lnTo>
                  <a:pt x="1070259" y="1350639"/>
                </a:lnTo>
                <a:lnTo>
                  <a:pt x="225111" y="1350639"/>
                </a:lnTo>
                <a:cubicBezTo>
                  <a:pt x="100786" y="1350639"/>
                  <a:pt x="0" y="1249853"/>
                  <a:pt x="0" y="1125528"/>
                </a:cubicBezTo>
                <a:lnTo>
                  <a:pt x="0" y="562766"/>
                </a:lnTo>
                <a:lnTo>
                  <a:pt x="0" y="225107"/>
                </a:lnTo>
                <a:lnTo>
                  <a:pt x="0" y="225107"/>
                </a:lnTo>
                <a:lnTo>
                  <a:pt x="0" y="225111"/>
                </a:lnTo>
                <a:close/>
              </a:path>
            </a:pathLst>
          </a:custGeom>
          <a:noFill/>
          <a:ln>
            <a:solidFill>
              <a:srgbClr val="895B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Text Box 57">
            <a:extLst>
              <a:ext uri="{FF2B5EF4-FFF2-40B4-BE49-F238E27FC236}">
                <a16:creationId xmlns:a16="http://schemas.microsoft.com/office/drawing/2014/main" id="{1641259C-653B-A282-A2AE-227640F3D03F}"/>
              </a:ext>
            </a:extLst>
          </p:cNvPr>
          <p:cNvSpPr txBox="1">
            <a:spLocks noChangeArrowheads="1"/>
          </p:cNvSpPr>
          <p:nvPr/>
        </p:nvSpPr>
        <p:spPr bwMode="auto">
          <a:xfrm>
            <a:off x="676399" y="7359794"/>
            <a:ext cx="2697478" cy="986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000000"/>
                </a:solidFill>
                <a:latin typeface="ＭＳ Ｐゴシック" panose="020B0600070205080204" pitchFamily="34" charset="-128"/>
              </a:rPr>
              <a:t>　夏の夜空に打ち上げ花火。ドーンという音とともに夜空に広がる大輪がとてもキレイです。最近は夏だけの風物詩ではなく、イベントのオープニングやテーマパークなどにも使われることも多く、時期も広がりつつあります。  </a:t>
            </a:r>
            <a:endParaRPr lang="ja-JP" altLang="ja-JP" sz="1100"/>
          </a:p>
        </p:txBody>
      </p:sp>
      <p:sp>
        <p:nvSpPr>
          <p:cNvPr id="5" name="Text Box 72">
            <a:extLst>
              <a:ext uri="{FF2B5EF4-FFF2-40B4-BE49-F238E27FC236}">
                <a16:creationId xmlns:a16="http://schemas.microsoft.com/office/drawing/2014/main" id="{FB252572-062D-44DC-D941-C9FCE5CCA700}"/>
              </a:ext>
            </a:extLst>
          </p:cNvPr>
          <p:cNvSpPr txBox="1">
            <a:spLocks noChangeArrowheads="1"/>
          </p:cNvSpPr>
          <p:nvPr/>
        </p:nvSpPr>
        <p:spPr bwMode="auto">
          <a:xfrm>
            <a:off x="539750" y="1098550"/>
            <a:ext cx="3125788"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b="1">
                <a:solidFill>
                  <a:srgbClr val="F39800"/>
                </a:solidFill>
                <a:latin typeface="ＭＳ Ｐゴシック" panose="020B0600070205080204" pitchFamily="34" charset="-128"/>
              </a:rPr>
              <a:t>「耐震」「免震」「制震」の違いは？</a:t>
            </a:r>
            <a:endParaRPr lang="ja-JP" altLang="ja-JP" sz="1100">
              <a:solidFill>
                <a:srgbClr val="F398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現在の戸建住宅に取り入れられている地震対策は主に「耐震」「免震」「制震」の３つがありますが、この３つはどのような違いがあるのでしょうか。</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〈耐震構造〉</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耐震」は建物の構造部分（壁や柱・梁など）を強くして、地震の揺れに耐えられるように設計された構造です。建物に強度はありますが、振動自体は建物内にも伝わり、特に上階の揺れは増幅され、家具などの転倒が起こりやすくなりま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〈免震構造〉</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「免震」は建物と基礎との間に地震の力を緩衝する装置を設けて、地震の力を建物に直接伝わらないようにする構造です。</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揺れ自体が小さくなり、家具の転倒等が防げますが設置や維持に大きなコストがかかります。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〈制震構造〉</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「制震」は特殊な振動軽減装置などを壁や柱、屋上に設置し、建物の揺れを吸収し、建物に伝わりにくくする方法・構造です。</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地震の揺れ自体は小さくなりませんが、上階の揺れの増幅は抑えることができます。</a:t>
            </a:r>
            <a:endParaRPr lang="ja-JP" altLang="ja-JP"/>
          </a:p>
        </p:txBody>
      </p:sp>
      <p:sp>
        <p:nvSpPr>
          <p:cNvPr id="20" name="Text Box 79">
            <a:extLst>
              <a:ext uri="{FF2B5EF4-FFF2-40B4-BE49-F238E27FC236}">
                <a16:creationId xmlns:a16="http://schemas.microsoft.com/office/drawing/2014/main" id="{8BEF63B5-04D8-BEBA-9A52-292892BCD29C}"/>
              </a:ext>
            </a:extLst>
          </p:cNvPr>
          <p:cNvSpPr txBox="1">
            <a:spLocks noChangeArrowheads="1"/>
          </p:cNvSpPr>
          <p:nvPr/>
        </p:nvSpPr>
        <p:spPr bwMode="auto">
          <a:xfrm>
            <a:off x="4854920" y="1202542"/>
            <a:ext cx="1439863"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000">
                <a:solidFill>
                  <a:srgbClr val="000000"/>
                </a:solidFill>
                <a:latin typeface="Times New Roman" panose="02020603050405020304" pitchFamily="18" charset="0"/>
              </a:rPr>
              <a:t>〈耐震構造イメージ〉</a:t>
            </a:r>
            <a:endParaRPr lang="ja-JP" altLang="ja-JP"/>
          </a:p>
        </p:txBody>
      </p:sp>
      <p:sp>
        <p:nvSpPr>
          <p:cNvPr id="23" name="Text Box 80">
            <a:extLst>
              <a:ext uri="{FF2B5EF4-FFF2-40B4-BE49-F238E27FC236}">
                <a16:creationId xmlns:a16="http://schemas.microsoft.com/office/drawing/2014/main" id="{A9C17B42-8E0E-8979-CE9F-9EE90E079EC4}"/>
              </a:ext>
            </a:extLst>
          </p:cNvPr>
          <p:cNvSpPr txBox="1">
            <a:spLocks noChangeArrowheads="1"/>
          </p:cNvSpPr>
          <p:nvPr/>
        </p:nvSpPr>
        <p:spPr bwMode="auto">
          <a:xfrm>
            <a:off x="4014788" y="3111500"/>
            <a:ext cx="143986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000">
                <a:solidFill>
                  <a:srgbClr val="000000"/>
                </a:solidFill>
                <a:latin typeface="Times New Roman" panose="02020603050405020304" pitchFamily="18" charset="0"/>
              </a:rPr>
              <a:t>〈免震構造イメージ〉</a:t>
            </a:r>
            <a:endParaRPr lang="ja-JP" altLang="ja-JP"/>
          </a:p>
        </p:txBody>
      </p:sp>
      <p:sp>
        <p:nvSpPr>
          <p:cNvPr id="24" name="Text Box 81">
            <a:extLst>
              <a:ext uri="{FF2B5EF4-FFF2-40B4-BE49-F238E27FC236}">
                <a16:creationId xmlns:a16="http://schemas.microsoft.com/office/drawing/2014/main" id="{FB172F11-6F7B-5A93-0343-C8489456E97B}"/>
              </a:ext>
            </a:extLst>
          </p:cNvPr>
          <p:cNvSpPr txBox="1">
            <a:spLocks noChangeArrowheads="1"/>
          </p:cNvSpPr>
          <p:nvPr/>
        </p:nvSpPr>
        <p:spPr bwMode="auto">
          <a:xfrm>
            <a:off x="5491163" y="3111500"/>
            <a:ext cx="143986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000">
                <a:solidFill>
                  <a:srgbClr val="000000"/>
                </a:solidFill>
                <a:latin typeface="Times New Roman" panose="02020603050405020304" pitchFamily="18" charset="0"/>
              </a:rPr>
              <a:t>〈制震構造イメージ〉</a:t>
            </a:r>
            <a:endParaRPr lang="ja-JP" altLang="ja-JP"/>
          </a:p>
        </p:txBody>
      </p:sp>
      <p:sp>
        <p:nvSpPr>
          <p:cNvPr id="25" name="テキスト ボックス 24">
            <a:extLst>
              <a:ext uri="{FF2B5EF4-FFF2-40B4-BE49-F238E27FC236}">
                <a16:creationId xmlns:a16="http://schemas.microsoft.com/office/drawing/2014/main" id="{4D95D99F-BE6A-4470-3602-3EA0AF068845}"/>
              </a:ext>
            </a:extLst>
          </p:cNvPr>
          <p:cNvSpPr txBox="1"/>
          <p:nvPr/>
        </p:nvSpPr>
        <p:spPr>
          <a:xfrm>
            <a:off x="4091734" y="5197603"/>
            <a:ext cx="1762021" cy="1215717"/>
          </a:xfrm>
          <a:prstGeom prst="rect">
            <a:avLst/>
          </a:prstGeom>
          <a:noFill/>
        </p:spPr>
        <p:txBody>
          <a:bodyPr wrap="none" rtlCol="0">
            <a:spAutoFit/>
          </a:bodyPr>
          <a:lstStyle/>
          <a:p>
            <a:r>
              <a:rPr lang="ja-JP" altLang="ja-JP" sz="1100">
                <a:solidFill>
                  <a:srgbClr val="000000"/>
                </a:solidFill>
                <a:latin typeface="MS PGothic" panose="020B0600070205080204" pitchFamily="34" charset="-128"/>
                <a:ea typeface="MS PGothic" panose="020B0600070205080204" pitchFamily="34" charset="-128"/>
              </a:rPr>
              <a:t>簡単に言うと</a:t>
            </a:r>
          </a:p>
          <a:p>
            <a:r>
              <a:rPr lang="ja-JP" altLang="ja-JP" sz="1100">
                <a:solidFill>
                  <a:srgbClr val="000000"/>
                </a:solidFill>
                <a:latin typeface="MS PGothic" panose="020B0600070205080204" pitchFamily="34" charset="-128"/>
                <a:ea typeface="MS PGothic" panose="020B0600070205080204" pitchFamily="34" charset="-128"/>
              </a:rPr>
              <a:t>耐震は、揺れに耐える</a:t>
            </a:r>
          </a:p>
          <a:p>
            <a:r>
              <a:rPr lang="ja-JP" altLang="ja-JP" sz="1100">
                <a:solidFill>
                  <a:srgbClr val="000000"/>
                </a:solidFill>
                <a:latin typeface="MS PGothic" panose="020B0600070205080204" pitchFamily="34" charset="-128"/>
                <a:ea typeface="MS PGothic" panose="020B0600070205080204" pitchFamily="34" charset="-128"/>
              </a:rPr>
              <a:t>免震は、揺れから切り離す</a:t>
            </a:r>
          </a:p>
          <a:p>
            <a:r>
              <a:rPr lang="ja-JP" altLang="ja-JP" sz="1100">
                <a:solidFill>
                  <a:srgbClr val="000000"/>
                </a:solidFill>
                <a:latin typeface="MS PGothic" panose="020B0600070205080204" pitchFamily="34" charset="-128"/>
                <a:ea typeface="MS PGothic" panose="020B0600070205080204" pitchFamily="34" charset="-128"/>
              </a:rPr>
              <a:t>制震は、揺れを吸収する</a:t>
            </a:r>
          </a:p>
          <a:p>
            <a:r>
              <a:rPr lang="ja-JP" altLang="ja-JP" sz="1100">
                <a:solidFill>
                  <a:srgbClr val="000000"/>
                </a:solidFill>
                <a:latin typeface="MS PGothic" panose="020B0600070205080204" pitchFamily="34" charset="-128"/>
                <a:ea typeface="MS PGothic" panose="020B0600070205080204" pitchFamily="34" charset="-128"/>
              </a:rPr>
              <a:t>構造です。</a:t>
            </a:r>
            <a:endParaRPr lang="ja-JP" altLang="ja-JP" sz="1100">
              <a:latin typeface="MS PGothic" panose="020B0600070205080204" pitchFamily="34" charset="-128"/>
              <a:ea typeface="MS PGothic" panose="020B0600070205080204" pitchFamily="34" charset="-128"/>
            </a:endParaRPr>
          </a:p>
          <a:p>
            <a:endParaRPr kumimoji="1" lang="ja-JP" altLang="en-US"/>
          </a:p>
        </p:txBody>
      </p:sp>
      <p:sp>
        <p:nvSpPr>
          <p:cNvPr id="28" name="Text Box 104">
            <a:extLst>
              <a:ext uri="{FF2B5EF4-FFF2-40B4-BE49-F238E27FC236}">
                <a16:creationId xmlns:a16="http://schemas.microsoft.com/office/drawing/2014/main" id="{F6135BAD-A22C-5ED1-00B0-AD681F0AA081}"/>
              </a:ext>
            </a:extLst>
          </p:cNvPr>
          <p:cNvSpPr txBox="1">
            <a:spLocks noChangeArrowheads="1"/>
          </p:cNvSpPr>
          <p:nvPr/>
        </p:nvSpPr>
        <p:spPr bwMode="auto">
          <a:xfrm>
            <a:off x="7927975" y="6005514"/>
            <a:ext cx="3125788" cy="426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ja-JP" sz="1100">
                <a:solidFill>
                  <a:srgbClr val="000000"/>
                </a:solidFill>
                <a:latin typeface="ＭＳ Ｐゴシック" panose="020B0600070205080204" pitchFamily="34" charset="-128"/>
              </a:rPr>
              <a:t>　　夏は食中毒や衛生面での心配事が増える季節。食品が傷みやすくなるため、お弁当が傷んで食べられなかったり、食中毒を起こしてしまったりしては大変です。お弁当は作ってから食べるまでの時間が長いので、調理や詰め方に細心の注意が必要で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調理前にはしっかり手洗い</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手をしっかり洗ってから調理を始めることは、食中毒予防の基本。食材や食器にさわる前はもちろん、生肉、魚介類にさわった後や料理の途中でトイレに行ったり、ゴミ箱にさわったり、おむつ交換したり、ペットに触れた後には忘れずに手を洗いましょう。</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おかずのポイント</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ハンバーグやから揚げ等、表面だけ見ても中まできちんと火が通っているのか分からないものは、中心までよく加熱しましょう。前日の残り物でも、もう一度火を通すとよいでしょう。また、水分の出やすい和え物やお浸し、煮物はなるべく避けましょう。</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a:solidFill>
                  <a:srgbClr val="000000"/>
                </a:solidFill>
                <a:latin typeface="ＭＳ Ｐゴシック" panose="020B0600070205080204" pitchFamily="34" charset="-128"/>
              </a:rPr>
              <a:t>ちくわ、かまぼこ、ハム等の半加工</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a:solidFill>
                  <a:srgbClr val="000000"/>
                </a:solidFill>
                <a:latin typeface="ＭＳ Ｐゴシック" panose="020B0600070205080204" pitchFamily="34" charset="-128"/>
              </a:rPr>
              <a:t>食品や練製品は傷みやすいので</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a:solidFill>
                  <a:srgbClr val="000000"/>
                </a:solidFill>
                <a:latin typeface="ＭＳ Ｐゴシック" panose="020B0600070205080204" pitchFamily="34" charset="-128"/>
              </a:rPr>
              <a:t>注意が必要です。</a:t>
            </a:r>
            <a:endParaRPr lang="en-US" altLang="ja-JP" sz="1100" dirty="0">
              <a:solidFill>
                <a:srgbClr val="000000"/>
              </a:solidFill>
              <a:latin typeface="ＭＳ Ｐゴシック" panose="020B0600070205080204" pitchFamily="34" charset="-128"/>
            </a:endParaRPr>
          </a:p>
        </p:txBody>
      </p:sp>
      <p:sp>
        <p:nvSpPr>
          <p:cNvPr id="29" name="Text Box 106">
            <a:extLst>
              <a:ext uri="{FF2B5EF4-FFF2-40B4-BE49-F238E27FC236}">
                <a16:creationId xmlns:a16="http://schemas.microsoft.com/office/drawing/2014/main" id="{8BDE2735-E8A5-2908-17D0-7594B757983F}"/>
              </a:ext>
            </a:extLst>
          </p:cNvPr>
          <p:cNvSpPr txBox="1">
            <a:spLocks noChangeArrowheads="1"/>
          </p:cNvSpPr>
          <p:nvPr/>
        </p:nvSpPr>
        <p:spPr bwMode="auto">
          <a:xfrm>
            <a:off x="11366500" y="8848145"/>
            <a:ext cx="3106738" cy="139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000000"/>
                </a:solidFill>
                <a:latin typeface="ＭＳ Ｐゴシック" panose="020B0600070205080204" pitchFamily="34" charset="-128"/>
              </a:rPr>
              <a:t>水気を切って十分に冷ます</a:t>
            </a:r>
          </a:p>
          <a:p>
            <a:pPr eaLnBrk="1" hangingPunct="1"/>
            <a:r>
              <a:rPr lang="ja-JP" altLang="ja-JP" sz="1100">
                <a:solidFill>
                  <a:srgbClr val="000000"/>
                </a:solidFill>
                <a:latin typeface="ＭＳ Ｐゴシック" panose="020B0600070205080204" pitchFamily="34" charset="-128"/>
              </a:rPr>
              <a:t>お弁当に水分が多いと細菌が増える原因になるので、必ず冷ましてから蓋をしましょう。おかずとご飯はできれば別々の容器に入れ、ドレッシングやソースも別容器に入れて食べる直前にかけるようにします。また、なるべく涼しい場所に保管して、長時間の持ち歩きには保冷剤を使うと効果的です。</a:t>
            </a:r>
            <a:endParaRPr lang="ja-JP" altLang="ja-JP"/>
          </a:p>
        </p:txBody>
      </p:sp>
      <p:sp>
        <p:nvSpPr>
          <p:cNvPr id="32" name="Text Box 38">
            <a:extLst>
              <a:ext uri="{FF2B5EF4-FFF2-40B4-BE49-F238E27FC236}">
                <a16:creationId xmlns:a16="http://schemas.microsoft.com/office/drawing/2014/main" id="{A7607258-057A-06F1-8140-0DEA7FD8A4EB}"/>
              </a:ext>
            </a:extLst>
          </p:cNvPr>
          <p:cNvSpPr txBox="1">
            <a:spLocks noChangeArrowheads="1"/>
          </p:cNvSpPr>
          <p:nvPr/>
        </p:nvSpPr>
        <p:spPr bwMode="auto">
          <a:xfrm>
            <a:off x="3904193" y="8375137"/>
            <a:ext cx="3364953" cy="163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F39800"/>
                </a:solidFill>
                <a:latin typeface="ＭＳ Ｐゴシック" panose="020B0600070205080204" pitchFamily="34" charset="-128"/>
              </a:rPr>
              <a:t>■日本の花火の特徴 </a:t>
            </a:r>
          </a:p>
          <a:p>
            <a:pPr eaLnBrk="1" hangingPunct="1"/>
            <a:r>
              <a:rPr lang="ja-JP" altLang="ja-JP" sz="1100">
                <a:solidFill>
                  <a:srgbClr val="000000"/>
                </a:solidFill>
                <a:latin typeface="ＭＳ Ｐゴシック" panose="020B0600070205080204" pitchFamily="34" charset="-128"/>
              </a:rPr>
              <a:t>①</a:t>
            </a:r>
            <a:r>
              <a:rPr lang="ja-JP" altLang="ja-JP" sz="1100" spc="-50">
                <a:solidFill>
                  <a:srgbClr val="000000"/>
                </a:solidFill>
                <a:latin typeface="ＭＳ Ｐゴシック" panose="020B0600070205080204" pitchFamily="34" charset="-128"/>
              </a:rPr>
              <a:t>まんまるく（球形に）大きく空に色と</a:t>
            </a:r>
            <a:r>
              <a:rPr lang="ja-JP" altLang="ja-JP" sz="1100" spc="-50">
                <a:latin typeface="ＭＳ Ｐゴシック" panose="020B0600070205080204" pitchFamily="34" charset="-128"/>
              </a:rPr>
              <a:t>りどりの花を拡げる</a:t>
            </a:r>
            <a:br>
              <a:rPr lang="ja-JP" altLang="en-US" sz="1100">
                <a:latin typeface="ＭＳ Ｐゴシック" panose="020B0600070205080204" pitchFamily="34" charset="-128"/>
              </a:rPr>
            </a:br>
            <a:r>
              <a:rPr lang="ja-JP" altLang="ja-JP" sz="1100">
                <a:latin typeface="ＭＳ Ｐゴシック" panose="020B0600070205080204" pitchFamily="34" charset="-128"/>
              </a:rPr>
              <a:t>②花弁のひとつひとつの色が変わる</a:t>
            </a:r>
            <a:br>
              <a:rPr lang="ja-JP" altLang="en-US" sz="1100">
                <a:latin typeface="ＭＳ Ｐゴシック" panose="020B0600070205080204" pitchFamily="34" charset="-128"/>
              </a:rPr>
            </a:br>
            <a:r>
              <a:rPr lang="ja-JP" altLang="ja-JP" sz="1100">
                <a:latin typeface="ＭＳ Ｐゴシック" panose="020B0600070205080204" pitchFamily="34" charset="-128"/>
              </a:rPr>
              <a:t>③ひとつの円でなく花の芯のように二重三重の円</a:t>
            </a:r>
            <a:endParaRPr lang="en-US" altLang="ja-JP" sz="1100" dirty="0">
              <a:latin typeface="ＭＳ Ｐゴシック" panose="020B0600070205080204" pitchFamily="34" charset="-128"/>
            </a:endParaRPr>
          </a:p>
          <a:p>
            <a:pPr eaLnBrk="1" hangingPunct="1"/>
            <a:r>
              <a:rPr lang="ja-JP" altLang="ja-JP" sz="1100">
                <a:latin typeface="ＭＳ Ｐゴシック" panose="020B0600070205080204" pitchFamily="34" charset="-128"/>
              </a:rPr>
              <a:t>（同心球）を描く</a:t>
            </a:r>
          </a:p>
          <a:p>
            <a:pPr eaLnBrk="1" hangingPunct="1"/>
            <a:endParaRPr lang="ja-JP" altLang="ja-JP" sz="1100">
              <a:latin typeface="ＭＳ Ｐゴシック" panose="020B0600070205080204" pitchFamily="34" charset="-128"/>
            </a:endParaRPr>
          </a:p>
        </p:txBody>
      </p:sp>
      <p:sp>
        <p:nvSpPr>
          <p:cNvPr id="35" name="Text Box 39">
            <a:extLst>
              <a:ext uri="{FF2B5EF4-FFF2-40B4-BE49-F238E27FC236}">
                <a16:creationId xmlns:a16="http://schemas.microsoft.com/office/drawing/2014/main" id="{28237360-3739-8B2A-DC93-78C18EC4F8C9}"/>
              </a:ext>
            </a:extLst>
          </p:cNvPr>
          <p:cNvSpPr txBox="1">
            <a:spLocks noChangeArrowheads="1"/>
          </p:cNvSpPr>
          <p:nvPr/>
        </p:nvSpPr>
        <p:spPr bwMode="auto">
          <a:xfrm>
            <a:off x="3913909" y="7326000"/>
            <a:ext cx="2813050" cy="98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F39800"/>
                </a:solidFill>
                <a:latin typeface="ＭＳ Ｐゴシック" panose="020B0600070205080204" pitchFamily="34" charset="-128"/>
              </a:rPr>
              <a:t>■星☆について</a:t>
            </a:r>
          </a:p>
          <a:p>
            <a:pPr eaLnBrk="1" hangingPunct="1"/>
            <a:r>
              <a:rPr lang="ja-JP" altLang="ja-JP" sz="1100">
                <a:solidFill>
                  <a:srgbClr val="000000"/>
                </a:solidFill>
                <a:latin typeface="ＭＳ Ｐゴシック" panose="020B0600070205080204" pitchFamily="34" charset="-128"/>
              </a:rPr>
              <a:t>花火玉の中に詰められ、開火時に花弁を作るメインの火薬のこと。みなさんが「綺麗だねー！」と言っているのはこれのこと。英語ではそのままで</a:t>
            </a:r>
            <a:r>
              <a:rPr lang="en-US" altLang="ja-JP" sz="1100" b="1" dirty="0">
                <a:solidFill>
                  <a:srgbClr val="000000"/>
                </a:solidFill>
                <a:latin typeface="ＭＳ Ｐゴシック" panose="020B0600070205080204" pitchFamily="34" charset="-128"/>
              </a:rPr>
              <a:t>star</a:t>
            </a:r>
            <a:r>
              <a:rPr lang="ja-JP" altLang="ja-JP" sz="1100">
                <a:solidFill>
                  <a:srgbClr val="000000"/>
                </a:solidFill>
                <a:latin typeface="ＭＳ Ｐゴシック" panose="020B0600070205080204" pitchFamily="34" charset="-128"/>
              </a:rPr>
              <a:t>です。</a:t>
            </a:r>
          </a:p>
        </p:txBody>
      </p:sp>
      <p:pic>
        <p:nvPicPr>
          <p:cNvPr id="33" name="図 32">
            <a:extLst>
              <a:ext uri="{FF2B5EF4-FFF2-40B4-BE49-F238E27FC236}">
                <a16:creationId xmlns:a16="http://schemas.microsoft.com/office/drawing/2014/main" id="{E2B21679-6FDF-84EB-FFB4-B96B1E2D39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2144" y="1420922"/>
            <a:ext cx="1172389" cy="1601782"/>
          </a:xfrm>
          <a:prstGeom prst="rect">
            <a:avLst/>
          </a:prstGeom>
        </p:spPr>
      </p:pic>
      <p:pic>
        <p:nvPicPr>
          <p:cNvPr id="36" name="図 35">
            <a:extLst>
              <a:ext uri="{FF2B5EF4-FFF2-40B4-BE49-F238E27FC236}">
                <a16:creationId xmlns:a16="http://schemas.microsoft.com/office/drawing/2014/main" id="{6A47F0E8-1AE1-78A9-412C-4F4C22CCB4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0671" y="3308071"/>
            <a:ext cx="1172389" cy="1601782"/>
          </a:xfrm>
          <a:prstGeom prst="rect">
            <a:avLst/>
          </a:prstGeom>
        </p:spPr>
      </p:pic>
      <p:pic>
        <p:nvPicPr>
          <p:cNvPr id="41" name="図 40">
            <a:extLst>
              <a:ext uri="{FF2B5EF4-FFF2-40B4-BE49-F238E27FC236}">
                <a16:creationId xmlns:a16="http://schemas.microsoft.com/office/drawing/2014/main" id="{7DFD7181-A604-5D2A-43BF-9DF6702A10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23829" y="3317606"/>
            <a:ext cx="1172389" cy="1601782"/>
          </a:xfrm>
          <a:prstGeom prst="rect">
            <a:avLst/>
          </a:prstGeom>
        </p:spPr>
      </p:pic>
      <p:sp>
        <p:nvSpPr>
          <p:cNvPr id="44" name="テキスト ボックス 43">
            <a:extLst>
              <a:ext uri="{FF2B5EF4-FFF2-40B4-BE49-F238E27FC236}">
                <a16:creationId xmlns:a16="http://schemas.microsoft.com/office/drawing/2014/main" id="{9327518C-46ED-356D-F166-B1AF66993B0D}"/>
              </a:ext>
            </a:extLst>
          </p:cNvPr>
          <p:cNvSpPr txBox="1"/>
          <p:nvPr/>
        </p:nvSpPr>
        <p:spPr>
          <a:xfrm>
            <a:off x="4152593" y="2339819"/>
            <a:ext cx="851515" cy="261610"/>
          </a:xfrm>
          <a:prstGeom prst="rect">
            <a:avLst/>
          </a:prstGeom>
          <a:noFill/>
        </p:spPr>
        <p:txBody>
          <a:bodyPr wrap="none" rtlCol="0">
            <a:spAutoFit/>
          </a:bodyPr>
          <a:lstStyle/>
          <a:p>
            <a:r>
              <a:rPr lang="ja-JP" altLang="en-US" sz="1100">
                <a:latin typeface="MS PGothic" panose="020B0600070205080204" pitchFamily="34" charset="-128"/>
                <a:ea typeface="MS PGothic" panose="020B0600070205080204" pitchFamily="34" charset="-128"/>
              </a:rPr>
              <a:t>筋交いなど</a:t>
            </a:r>
            <a:endParaRPr kumimoji="1" lang="ja-JP" altLang="en-US" sz="1100">
              <a:latin typeface="MS PGothic" panose="020B0600070205080204" pitchFamily="34" charset="-128"/>
              <a:ea typeface="MS PGothic" panose="020B0600070205080204" pitchFamily="34" charset="-128"/>
            </a:endParaRPr>
          </a:p>
        </p:txBody>
      </p:sp>
      <p:sp>
        <p:nvSpPr>
          <p:cNvPr id="52" name="テキスト ボックス 51">
            <a:extLst>
              <a:ext uri="{FF2B5EF4-FFF2-40B4-BE49-F238E27FC236}">
                <a16:creationId xmlns:a16="http://schemas.microsoft.com/office/drawing/2014/main" id="{23C5EF89-D5F4-87FB-7021-CE0F7856EB79}"/>
              </a:ext>
            </a:extLst>
          </p:cNvPr>
          <p:cNvSpPr txBox="1"/>
          <p:nvPr/>
        </p:nvSpPr>
        <p:spPr>
          <a:xfrm>
            <a:off x="5186513" y="3744912"/>
            <a:ext cx="979755" cy="430887"/>
          </a:xfrm>
          <a:prstGeom prst="rect">
            <a:avLst/>
          </a:prstGeom>
          <a:noFill/>
        </p:spPr>
        <p:txBody>
          <a:bodyPr wrap="none" rtlCol="0">
            <a:spAutoFit/>
          </a:bodyPr>
          <a:lstStyle/>
          <a:p>
            <a:r>
              <a:rPr lang="ja-JP" altLang="en-US" sz="1100">
                <a:latin typeface="MS PGothic" panose="020B0600070205080204" pitchFamily="34" charset="-128"/>
                <a:ea typeface="MS PGothic" panose="020B0600070205080204" pitchFamily="34" charset="-128"/>
              </a:rPr>
              <a:t>オイル</a:t>
            </a:r>
            <a:endParaRPr lang="en-US" altLang="ja-JP" sz="1100" dirty="0">
              <a:latin typeface="MS PGothic" panose="020B0600070205080204" pitchFamily="34" charset="-128"/>
              <a:ea typeface="MS PGothic" panose="020B0600070205080204" pitchFamily="34" charset="-128"/>
            </a:endParaRPr>
          </a:p>
          <a:p>
            <a:r>
              <a:rPr kumimoji="1" lang="ja-JP" altLang="en-US" sz="1100">
                <a:latin typeface="MS PGothic" panose="020B0600070205080204" pitchFamily="34" charset="-128"/>
                <a:ea typeface="MS PGothic" panose="020B0600070205080204" pitchFamily="34" charset="-128"/>
              </a:rPr>
              <a:t>ダンパーなど</a:t>
            </a:r>
          </a:p>
        </p:txBody>
      </p:sp>
      <p:sp>
        <p:nvSpPr>
          <p:cNvPr id="53" name="テキスト ボックス 52">
            <a:extLst>
              <a:ext uri="{FF2B5EF4-FFF2-40B4-BE49-F238E27FC236}">
                <a16:creationId xmlns:a16="http://schemas.microsoft.com/office/drawing/2014/main" id="{2F993134-925B-DE36-C578-FA7E8E374D90}"/>
              </a:ext>
            </a:extLst>
          </p:cNvPr>
          <p:cNvSpPr txBox="1"/>
          <p:nvPr/>
        </p:nvSpPr>
        <p:spPr>
          <a:xfrm>
            <a:off x="3861916" y="4141690"/>
            <a:ext cx="748923" cy="261610"/>
          </a:xfrm>
          <a:prstGeom prst="rect">
            <a:avLst/>
          </a:prstGeom>
          <a:noFill/>
        </p:spPr>
        <p:txBody>
          <a:bodyPr wrap="none" rtlCol="0">
            <a:spAutoFit/>
          </a:bodyPr>
          <a:lstStyle/>
          <a:p>
            <a:r>
              <a:rPr lang="ja-JP" altLang="en-US" sz="1100">
                <a:latin typeface="MS PGothic" panose="020B0600070205080204" pitchFamily="34" charset="-128"/>
                <a:ea typeface="MS PGothic" panose="020B0600070205080204" pitchFamily="34" charset="-128"/>
              </a:rPr>
              <a:t>免震装置</a:t>
            </a:r>
            <a:endParaRPr kumimoji="1" lang="ja-JP" altLang="en-US" sz="1100">
              <a:latin typeface="MS PGothic" panose="020B0600070205080204" pitchFamily="34" charset="-128"/>
              <a:ea typeface="MS PGothic" panose="020B0600070205080204" pitchFamily="34" charset="-128"/>
            </a:endParaRPr>
          </a:p>
        </p:txBody>
      </p:sp>
      <p:cxnSp>
        <p:nvCxnSpPr>
          <p:cNvPr id="57" name="直線コネクタ 56">
            <a:extLst>
              <a:ext uri="{FF2B5EF4-FFF2-40B4-BE49-F238E27FC236}">
                <a16:creationId xmlns:a16="http://schemas.microsoft.com/office/drawing/2014/main" id="{036EE45C-10C9-7D9A-4698-975B38D8FD3E}"/>
              </a:ext>
            </a:extLst>
          </p:cNvPr>
          <p:cNvCxnSpPr>
            <a:cxnSpLocks/>
          </p:cNvCxnSpPr>
          <p:nvPr/>
        </p:nvCxnSpPr>
        <p:spPr>
          <a:xfrm>
            <a:off x="4925466" y="2472754"/>
            <a:ext cx="529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9" name="直線コネクタ 3778">
            <a:extLst>
              <a:ext uri="{FF2B5EF4-FFF2-40B4-BE49-F238E27FC236}">
                <a16:creationId xmlns:a16="http://schemas.microsoft.com/office/drawing/2014/main" id="{7C9138F5-D089-A627-41CF-E6B7561827D1}"/>
              </a:ext>
            </a:extLst>
          </p:cNvPr>
          <p:cNvCxnSpPr/>
          <p:nvPr/>
        </p:nvCxnSpPr>
        <p:spPr>
          <a:xfrm>
            <a:off x="4292537" y="4409754"/>
            <a:ext cx="0" cy="169930"/>
          </a:xfrm>
          <a:prstGeom prst="line">
            <a:avLst/>
          </a:prstGeom>
        </p:spPr>
        <p:style>
          <a:lnRef idx="1">
            <a:schemeClr val="dk1"/>
          </a:lnRef>
          <a:fillRef idx="0">
            <a:schemeClr val="dk1"/>
          </a:fillRef>
          <a:effectRef idx="0">
            <a:schemeClr val="dk1"/>
          </a:effectRef>
          <a:fontRef idx="minor">
            <a:schemeClr val="tx1"/>
          </a:fontRef>
        </p:style>
      </p:cxnSp>
      <p:cxnSp>
        <p:nvCxnSpPr>
          <p:cNvPr id="3781" name="直線コネクタ 3780">
            <a:extLst>
              <a:ext uri="{FF2B5EF4-FFF2-40B4-BE49-F238E27FC236}">
                <a16:creationId xmlns:a16="http://schemas.microsoft.com/office/drawing/2014/main" id="{91084C28-100B-A340-FC89-65B0EC923F16}"/>
              </a:ext>
            </a:extLst>
          </p:cNvPr>
          <p:cNvCxnSpPr>
            <a:cxnSpLocks/>
          </p:cNvCxnSpPr>
          <p:nvPr/>
        </p:nvCxnSpPr>
        <p:spPr>
          <a:xfrm>
            <a:off x="4519714" y="4386948"/>
            <a:ext cx="322430" cy="192736"/>
          </a:xfrm>
          <a:prstGeom prst="line">
            <a:avLst/>
          </a:prstGeom>
        </p:spPr>
        <p:style>
          <a:lnRef idx="1">
            <a:schemeClr val="dk1"/>
          </a:lnRef>
          <a:fillRef idx="0">
            <a:schemeClr val="dk1"/>
          </a:fillRef>
          <a:effectRef idx="0">
            <a:schemeClr val="dk1"/>
          </a:effectRef>
          <a:fontRef idx="minor">
            <a:schemeClr val="tx1"/>
          </a:fontRef>
        </p:style>
      </p:cxnSp>
      <p:cxnSp>
        <p:nvCxnSpPr>
          <p:cNvPr id="3784" name="直線コネクタ 3783">
            <a:extLst>
              <a:ext uri="{FF2B5EF4-FFF2-40B4-BE49-F238E27FC236}">
                <a16:creationId xmlns:a16="http://schemas.microsoft.com/office/drawing/2014/main" id="{059C9D0A-741C-4030-F028-E6B6CDCD0E15}"/>
              </a:ext>
            </a:extLst>
          </p:cNvPr>
          <p:cNvCxnSpPr>
            <a:stCxn id="52" idx="2"/>
          </p:cNvCxnSpPr>
          <p:nvPr/>
        </p:nvCxnSpPr>
        <p:spPr>
          <a:xfrm>
            <a:off x="5676391" y="4175799"/>
            <a:ext cx="338142" cy="211149"/>
          </a:xfrm>
          <a:prstGeom prst="line">
            <a:avLst/>
          </a:prstGeom>
        </p:spPr>
        <p:style>
          <a:lnRef idx="1">
            <a:schemeClr val="dk1"/>
          </a:lnRef>
          <a:fillRef idx="0">
            <a:schemeClr val="dk1"/>
          </a:fillRef>
          <a:effectRef idx="0">
            <a:schemeClr val="dk1"/>
          </a:effectRef>
          <a:fontRef idx="minor">
            <a:schemeClr val="tx1"/>
          </a:fontRef>
        </p:style>
      </p:cxnSp>
      <p:pic>
        <p:nvPicPr>
          <p:cNvPr id="11" name="図 10">
            <a:extLst>
              <a:ext uri="{FF2B5EF4-FFF2-40B4-BE49-F238E27FC236}">
                <a16:creationId xmlns:a16="http://schemas.microsoft.com/office/drawing/2014/main" id="{783DFE22-1198-697E-9FA0-4FFE9E81C8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22291" y="5220612"/>
            <a:ext cx="1117600" cy="1193800"/>
          </a:xfrm>
          <a:prstGeom prst="rect">
            <a:avLst/>
          </a:prstGeom>
        </p:spPr>
      </p:pic>
      <p:pic>
        <p:nvPicPr>
          <p:cNvPr id="15" name="図 14">
            <a:extLst>
              <a:ext uri="{FF2B5EF4-FFF2-40B4-BE49-F238E27FC236}">
                <a16:creationId xmlns:a16="http://schemas.microsoft.com/office/drawing/2014/main" id="{43B01135-B8EE-CC28-358D-39F840A9CA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43334" y="9408367"/>
            <a:ext cx="919840" cy="770915"/>
          </a:xfrm>
          <a:prstGeom prst="rect">
            <a:avLst/>
          </a:prstGeom>
        </p:spPr>
      </p:pic>
      <p:cxnSp>
        <p:nvCxnSpPr>
          <p:cNvPr id="7" name="直線コネクタ 6">
            <a:extLst>
              <a:ext uri="{FF2B5EF4-FFF2-40B4-BE49-F238E27FC236}">
                <a16:creationId xmlns:a16="http://schemas.microsoft.com/office/drawing/2014/main" id="{10E83661-0400-1458-7995-756FE9B7C86E}"/>
              </a:ext>
            </a:extLst>
          </p:cNvPr>
          <p:cNvCxnSpPr>
            <a:cxnSpLocks/>
          </p:cNvCxnSpPr>
          <p:nvPr/>
        </p:nvCxnSpPr>
        <p:spPr>
          <a:xfrm>
            <a:off x="394479" y="7065486"/>
            <a:ext cx="6712852"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8" name="Text Box 39">
            <a:extLst>
              <a:ext uri="{FF2B5EF4-FFF2-40B4-BE49-F238E27FC236}">
                <a16:creationId xmlns:a16="http://schemas.microsoft.com/office/drawing/2014/main" id="{49C7CBF6-F5F7-9C8F-053F-A39249F69BED}"/>
              </a:ext>
            </a:extLst>
          </p:cNvPr>
          <p:cNvSpPr txBox="1">
            <a:spLocks noChangeArrowheads="1"/>
          </p:cNvSpPr>
          <p:nvPr/>
        </p:nvSpPr>
        <p:spPr bwMode="auto">
          <a:xfrm>
            <a:off x="668971" y="8369734"/>
            <a:ext cx="2813050" cy="162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F39800"/>
                </a:solidFill>
                <a:latin typeface="ＭＳ Ｐゴシック" panose="020B0600070205080204" pitchFamily="34" charset="-128"/>
              </a:rPr>
              <a:t>■花火の種類</a:t>
            </a:r>
          </a:p>
          <a:p>
            <a:pPr eaLnBrk="1" hangingPunct="1"/>
            <a:r>
              <a:rPr lang="ja-JP" altLang="ja-JP" sz="1100">
                <a:solidFill>
                  <a:srgbClr val="000000"/>
                </a:solidFill>
                <a:latin typeface="ＭＳ Ｐゴシック" panose="020B0600070205080204" pitchFamily="34" charset="-128"/>
              </a:rPr>
              <a:t>割物</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上空で開いた瞬間、玉殻が粉砕され、球状に勢い良く開く種類のこと。日本花火の代表です。</a:t>
            </a:r>
            <a:endParaRPr lang="ja-JP" altLang="ja-JP" sz="1100"/>
          </a:p>
          <a:p>
            <a:pPr eaLnBrk="1" hangingPunct="1"/>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ポカ物</a:t>
            </a:r>
          </a:p>
          <a:p>
            <a:pPr eaLnBrk="1" hangingPunct="1"/>
            <a:r>
              <a:rPr lang="ja-JP" altLang="ja-JP" sz="1100">
                <a:solidFill>
                  <a:srgbClr val="000000"/>
                </a:solidFill>
                <a:latin typeface="ＭＳ Ｐゴシック" panose="020B0600070205080204" pitchFamily="34" charset="-128"/>
              </a:rPr>
              <a:t>玉が上空に達した時、その名のとおり、ポカッと</a:t>
            </a:r>
          </a:p>
          <a:p>
            <a:pPr eaLnBrk="1" hangingPunct="1"/>
            <a:r>
              <a:rPr lang="en-US" altLang="ja-JP" sz="1100" dirty="0">
                <a:solidFill>
                  <a:srgbClr val="000000"/>
                </a:solidFill>
                <a:latin typeface="ＭＳ Ｐゴシック" panose="020B0600070205080204" pitchFamily="34" charset="-128"/>
              </a:rPr>
              <a:t>2</a:t>
            </a:r>
            <a:r>
              <a:rPr lang="ja-JP" altLang="ja-JP" sz="1100">
                <a:solidFill>
                  <a:srgbClr val="000000"/>
                </a:solidFill>
                <a:latin typeface="ＭＳ Ｐゴシック" panose="020B0600070205080204" pitchFamily="34" charset="-128"/>
              </a:rPr>
              <a:t>つに割れて、中の星を放出する種類のこと。</a:t>
            </a:r>
          </a:p>
        </p:txBody>
      </p:sp>
      <p:graphicFrame>
        <p:nvGraphicFramePr>
          <p:cNvPr id="14" name="表 13">
            <a:extLst>
              <a:ext uri="{FF2B5EF4-FFF2-40B4-BE49-F238E27FC236}">
                <a16:creationId xmlns:a16="http://schemas.microsoft.com/office/drawing/2014/main" id="{780E638E-30A2-3A97-28CD-7CEA5D5E6847}"/>
              </a:ext>
            </a:extLst>
          </p:cNvPr>
          <p:cNvGraphicFramePr>
            <a:graphicFrameLocks noGrp="1"/>
          </p:cNvGraphicFramePr>
          <p:nvPr>
            <p:extLst>
              <p:ext uri="{D42A27DB-BD31-4B8C-83A1-F6EECF244321}">
                <p14:modId xmlns:p14="http://schemas.microsoft.com/office/powerpoint/2010/main" val="1893344223"/>
              </p:ext>
            </p:extLst>
          </p:nvPr>
        </p:nvGraphicFramePr>
        <p:xfrm>
          <a:off x="11306175" y="6149639"/>
          <a:ext cx="3079751" cy="2358399"/>
        </p:xfrm>
        <a:graphic>
          <a:graphicData uri="http://schemas.openxmlformats.org/drawingml/2006/table">
            <a:tbl>
              <a:tblPr bandRow="1">
                <a:tableStyleId>{00A15C55-8517-42AA-B614-E9B94910E393}</a:tableStyleId>
              </a:tblPr>
              <a:tblGrid>
                <a:gridCol w="1025642">
                  <a:extLst>
                    <a:ext uri="{9D8B030D-6E8A-4147-A177-3AD203B41FA5}">
                      <a16:colId xmlns:a16="http://schemas.microsoft.com/office/drawing/2014/main" val="2516891903"/>
                    </a:ext>
                  </a:extLst>
                </a:gridCol>
                <a:gridCol w="2054109">
                  <a:extLst>
                    <a:ext uri="{9D8B030D-6E8A-4147-A177-3AD203B41FA5}">
                      <a16:colId xmlns:a16="http://schemas.microsoft.com/office/drawing/2014/main" val="3384117004"/>
                    </a:ext>
                  </a:extLst>
                </a:gridCol>
              </a:tblGrid>
              <a:tr h="286661">
                <a:tc gridSpan="2">
                  <a:txBody>
                    <a:bodyPr/>
                    <a:lstStyle/>
                    <a:p>
                      <a:pPr marL="0" marR="0" lvl="0" indent="0" algn="ctr" defTabSz="1134222" rtl="0" eaLnBrk="1" fontAlgn="auto" latinLnBrk="0" hangingPunct="1">
                        <a:lnSpc>
                          <a:spcPct val="100000"/>
                        </a:lnSpc>
                        <a:spcBef>
                          <a:spcPts val="0"/>
                        </a:spcBef>
                        <a:spcAft>
                          <a:spcPts val="0"/>
                        </a:spcAft>
                        <a:buClrTx/>
                        <a:buSzTx/>
                        <a:buFontTx/>
                        <a:buNone/>
                        <a:tabLst/>
                        <a:defRPr/>
                      </a:pPr>
                      <a:r>
                        <a:rPr lang="ja-JP" altLang="en-US" sz="1100" b="0" kern="1400">
                          <a:solidFill>
                            <a:srgbClr val="000000"/>
                          </a:solidFill>
                          <a:latin typeface="MS PGothic" panose="020B0600070205080204" pitchFamily="34" charset="-128"/>
                          <a:ea typeface="MS PGothic" panose="020B0600070205080204" pitchFamily="34" charset="-128"/>
                        </a:rPr>
                        <a:t>お役立ち食材</a:t>
                      </a:r>
                    </a:p>
                  </a:txBody>
                  <a:tcPr>
                    <a:lnL w="12700" cap="flat" cmpd="sng" algn="ctr">
                      <a:solidFill>
                        <a:srgbClr val="F39800"/>
                      </a:solidFill>
                      <a:prstDash val="solid"/>
                      <a:round/>
                      <a:headEnd type="none" w="med" len="med"/>
                      <a:tailEnd type="none" w="med" len="med"/>
                    </a:lnL>
                    <a:lnR w="12700" cap="flat" cmpd="sng" algn="ctr">
                      <a:solidFill>
                        <a:srgbClr val="F39800"/>
                      </a:solidFill>
                      <a:prstDash val="solid"/>
                      <a:round/>
                      <a:headEnd type="none" w="med" len="med"/>
                      <a:tailEnd type="none" w="med" len="med"/>
                    </a:lnR>
                    <a:lnT w="12700"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solidFill>
                      <a:srgbClr val="FFF1CF"/>
                    </a:solidFill>
                  </a:tcPr>
                </a:tc>
                <a:tc hMerge="1">
                  <a:txBody>
                    <a:bodyPr/>
                    <a:lstStyle/>
                    <a:p>
                      <a:endParaRPr kumimoji="1" lang="ja-JP" altLang="en-US"/>
                    </a:p>
                  </a:txBody>
                  <a:tcPr>
                    <a:solidFill>
                      <a:srgbClr val="FFF1CF"/>
                    </a:solidFill>
                  </a:tcPr>
                </a:tc>
                <a:extLst>
                  <a:ext uri="{0D108BD9-81ED-4DB2-BD59-A6C34878D82A}">
                    <a16:rowId xmlns:a16="http://schemas.microsoft.com/office/drawing/2014/main" val="2994975566"/>
                  </a:ext>
                </a:extLst>
              </a:tr>
              <a:tr h="505519">
                <a:tc>
                  <a:txBody>
                    <a:bodyPr/>
                    <a:lstStyle/>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わさび</a:t>
                      </a:r>
                    </a:p>
                  </a:txBody>
                  <a:tcPr marL="36567" marR="36567" marT="36575" marB="36575" anchor="ctr">
                    <a:lnL w="12700" cap="flat" cmpd="sng" algn="ctr">
                      <a:solidFill>
                        <a:srgbClr val="F39800"/>
                      </a:solidFill>
                      <a:prstDash val="solid"/>
                      <a:round/>
                      <a:headEnd type="none" w="med" len="med"/>
                      <a:tailEnd type="none" w="med" len="med"/>
                    </a:lnL>
                    <a:lnR w="3175"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solidFill>
                      <a:srgbClr val="FFF1CF"/>
                    </a:solidFill>
                  </a:tcPr>
                </a:tc>
                <a:tc>
                  <a:txBody>
                    <a:bodyPr/>
                    <a:lstStyle/>
                    <a:p>
                      <a:pPr marR="0" indent="0" algn="l" rtl="0">
                        <a:spcBef>
                          <a:spcPts val="0"/>
                        </a:spcBef>
                        <a:spcAft>
                          <a:spcPts val="0"/>
                        </a:spcAft>
                      </a:pPr>
                      <a:r>
                        <a:rPr lang="ja-JP" altLang="en-US" sz="1000" kern="1400">
                          <a:solidFill>
                            <a:srgbClr val="000000"/>
                          </a:solidFill>
                          <a:latin typeface="ＭＳ Ｐゴシック"/>
                          <a:ea typeface="ＭＳ Ｐゴシック"/>
                        </a:rPr>
                        <a:t>強力な抗菌作用があり、多くの食中毒菌の増殖を抑える働きがあります。</a:t>
                      </a:r>
                      <a:endParaRPr lang="ja-JP" altLang="en-US" sz="1000" kern="1400">
                        <a:solidFill>
                          <a:srgbClr val="000000"/>
                        </a:solidFill>
                        <a:latin typeface="Times New Roman"/>
                      </a:endParaRPr>
                    </a:p>
                  </a:txBody>
                  <a:tcPr marL="36567" marR="36567" marT="36575" marB="36575" anchor="ctr">
                    <a:lnL w="3175" cap="flat" cmpd="sng" algn="ctr">
                      <a:solidFill>
                        <a:srgbClr val="F39800"/>
                      </a:solidFill>
                      <a:prstDash val="solid"/>
                      <a:round/>
                      <a:headEnd type="none" w="med" len="med"/>
                      <a:tailEnd type="none" w="med" len="med"/>
                    </a:lnL>
                    <a:lnR w="12700"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noFill/>
                  </a:tcPr>
                </a:tc>
                <a:extLst>
                  <a:ext uri="{0D108BD9-81ED-4DB2-BD59-A6C34878D82A}">
                    <a16:rowId xmlns:a16="http://schemas.microsoft.com/office/drawing/2014/main" val="1612712721"/>
                  </a:ext>
                </a:extLst>
              </a:tr>
              <a:tr h="505519">
                <a:tc>
                  <a:txBody>
                    <a:bodyPr/>
                    <a:lstStyle/>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生姜</a:t>
                      </a:r>
                    </a:p>
                  </a:txBody>
                  <a:tcPr marL="36567" marR="36567" marT="36575" marB="36575" anchor="ctr">
                    <a:lnL w="12700" cap="flat" cmpd="sng" algn="ctr">
                      <a:solidFill>
                        <a:srgbClr val="F39800"/>
                      </a:solidFill>
                      <a:prstDash val="solid"/>
                      <a:round/>
                      <a:headEnd type="none" w="med" len="med"/>
                      <a:tailEnd type="none" w="med" len="med"/>
                    </a:lnL>
                    <a:lnR w="3175"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solidFill>
                      <a:srgbClr val="FFF1CF"/>
                    </a:solidFill>
                  </a:tcPr>
                </a:tc>
                <a:tc>
                  <a:txBody>
                    <a:bodyPr/>
                    <a:lstStyle/>
                    <a:p>
                      <a:pPr marR="0" indent="0" algn="l" rtl="0">
                        <a:spcBef>
                          <a:spcPts val="0"/>
                        </a:spcBef>
                        <a:spcAft>
                          <a:spcPts val="0"/>
                        </a:spcAft>
                      </a:pPr>
                      <a:r>
                        <a:rPr lang="ja-JP" altLang="en-US" sz="1000" kern="1400">
                          <a:solidFill>
                            <a:srgbClr val="000000"/>
                          </a:solidFill>
                          <a:latin typeface="ＭＳ Ｐゴシック"/>
                          <a:ea typeface="ＭＳ Ｐゴシック"/>
                        </a:rPr>
                        <a:t>わさびほどではありませんが、抗菌作用があります。</a:t>
                      </a:r>
                      <a:endParaRPr lang="ja-JP" altLang="en-US" sz="1000" kern="1400">
                        <a:solidFill>
                          <a:srgbClr val="000000"/>
                        </a:solidFill>
                        <a:latin typeface="Times New Roman"/>
                      </a:endParaRPr>
                    </a:p>
                  </a:txBody>
                  <a:tcPr marL="36567" marR="36567" marT="36575" marB="36575" anchor="ctr">
                    <a:lnL w="3175" cap="flat" cmpd="sng" algn="ctr">
                      <a:solidFill>
                        <a:srgbClr val="F39800"/>
                      </a:solidFill>
                      <a:prstDash val="solid"/>
                      <a:round/>
                      <a:headEnd type="none" w="med" len="med"/>
                      <a:tailEnd type="none" w="med" len="med"/>
                    </a:lnL>
                    <a:lnR w="12700"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noFill/>
                  </a:tcPr>
                </a:tc>
                <a:extLst>
                  <a:ext uri="{0D108BD9-81ED-4DB2-BD59-A6C34878D82A}">
                    <a16:rowId xmlns:a16="http://schemas.microsoft.com/office/drawing/2014/main" val="1297588981"/>
                  </a:ext>
                </a:extLst>
              </a:tr>
              <a:tr h="505519">
                <a:tc>
                  <a:txBody>
                    <a:bodyPr/>
                    <a:lstStyle/>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香味野菜（しそ</a:t>
                      </a:r>
                    </a:p>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みょうがパセリ等）</a:t>
                      </a:r>
                    </a:p>
                  </a:txBody>
                  <a:tcPr marL="36567" marR="36567" marT="36575" marB="36575" anchor="ctr">
                    <a:lnL w="12700" cap="flat" cmpd="sng" algn="ctr">
                      <a:solidFill>
                        <a:srgbClr val="F39800"/>
                      </a:solidFill>
                      <a:prstDash val="solid"/>
                      <a:round/>
                      <a:headEnd type="none" w="med" len="med"/>
                      <a:tailEnd type="none" w="med" len="med"/>
                    </a:lnL>
                    <a:lnR w="3175"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solidFill>
                      <a:srgbClr val="FFF1CF"/>
                    </a:solidFill>
                  </a:tcPr>
                </a:tc>
                <a:tc>
                  <a:txBody>
                    <a:bodyPr/>
                    <a:lstStyle/>
                    <a:p>
                      <a:pPr marR="0" indent="0" algn="l" rtl="0">
                        <a:spcBef>
                          <a:spcPts val="0"/>
                        </a:spcBef>
                        <a:spcAft>
                          <a:spcPts val="0"/>
                        </a:spcAft>
                      </a:pPr>
                      <a:r>
                        <a:rPr lang="ja-JP" altLang="en-US" sz="1000" kern="1400">
                          <a:solidFill>
                            <a:srgbClr val="000000"/>
                          </a:solidFill>
                          <a:latin typeface="ＭＳ Ｐゴシック"/>
                          <a:ea typeface="ＭＳ Ｐゴシック"/>
                        </a:rPr>
                        <a:t>薬味や付け合せに使われる香味野菜の香り成分は、多くのものが抗菌・防腐効果を持っています。</a:t>
                      </a:r>
                      <a:endParaRPr lang="ja-JP" altLang="en-US" sz="1000" kern="1400">
                        <a:solidFill>
                          <a:srgbClr val="000000"/>
                        </a:solidFill>
                        <a:latin typeface="Times New Roman"/>
                      </a:endParaRPr>
                    </a:p>
                  </a:txBody>
                  <a:tcPr marL="36567" marR="36567" marT="36575" marB="36575" anchor="ctr">
                    <a:lnL w="3175" cap="flat" cmpd="sng" algn="ctr">
                      <a:solidFill>
                        <a:srgbClr val="F39800"/>
                      </a:solidFill>
                      <a:prstDash val="solid"/>
                      <a:round/>
                      <a:headEnd type="none" w="med" len="med"/>
                      <a:tailEnd type="none" w="med" len="med"/>
                    </a:lnL>
                    <a:lnR w="12700"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3175" cap="flat" cmpd="sng" algn="ctr">
                      <a:solidFill>
                        <a:srgbClr val="F39800"/>
                      </a:solidFill>
                      <a:prstDash val="solid"/>
                      <a:round/>
                      <a:headEnd type="none" w="med" len="med"/>
                      <a:tailEnd type="none" w="med" len="med"/>
                    </a:lnB>
                    <a:noFill/>
                  </a:tcPr>
                </a:tc>
                <a:extLst>
                  <a:ext uri="{0D108BD9-81ED-4DB2-BD59-A6C34878D82A}">
                    <a16:rowId xmlns:a16="http://schemas.microsoft.com/office/drawing/2014/main" val="2380887087"/>
                  </a:ext>
                </a:extLst>
              </a:tr>
              <a:tr h="505519">
                <a:tc>
                  <a:txBody>
                    <a:bodyPr/>
                    <a:lstStyle/>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梅干し</a:t>
                      </a:r>
                    </a:p>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お酢</a:t>
                      </a:r>
                    </a:p>
                    <a:p>
                      <a:pPr marR="0" indent="0" algn="ctr" rtl="0">
                        <a:spcBef>
                          <a:spcPts val="0"/>
                        </a:spcBef>
                        <a:spcAft>
                          <a:spcPts val="0"/>
                        </a:spcAft>
                      </a:pPr>
                      <a:r>
                        <a:rPr lang="ja-JP" altLang="en-US" sz="1000" b="0" kern="1400">
                          <a:solidFill>
                            <a:srgbClr val="000000"/>
                          </a:solidFill>
                          <a:latin typeface="MS PGothic" panose="020B0600070205080204" pitchFamily="34" charset="-128"/>
                          <a:ea typeface="MS PGothic" panose="020B0600070205080204" pitchFamily="34" charset="-128"/>
                        </a:rPr>
                        <a:t>レモン</a:t>
                      </a:r>
                    </a:p>
                  </a:txBody>
                  <a:tcPr marL="36567" marR="36567" marT="36575" marB="36575" anchor="ctr">
                    <a:lnL w="12700" cap="flat" cmpd="sng" algn="ctr">
                      <a:solidFill>
                        <a:srgbClr val="F39800"/>
                      </a:solidFill>
                      <a:prstDash val="solid"/>
                      <a:round/>
                      <a:headEnd type="none" w="med" len="med"/>
                      <a:tailEnd type="none" w="med" len="med"/>
                    </a:lnL>
                    <a:lnR w="3175"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12700" cap="flat" cmpd="sng" algn="ctr">
                      <a:solidFill>
                        <a:srgbClr val="F39800"/>
                      </a:solidFill>
                      <a:prstDash val="solid"/>
                      <a:round/>
                      <a:headEnd type="none" w="med" len="med"/>
                      <a:tailEnd type="none" w="med" len="med"/>
                    </a:lnB>
                    <a:solidFill>
                      <a:srgbClr val="FFF1CF"/>
                    </a:solidFill>
                  </a:tcPr>
                </a:tc>
                <a:tc>
                  <a:txBody>
                    <a:bodyPr/>
                    <a:lstStyle/>
                    <a:p>
                      <a:pPr marR="0" indent="0" algn="l" rtl="0">
                        <a:spcBef>
                          <a:spcPts val="0"/>
                        </a:spcBef>
                        <a:spcAft>
                          <a:spcPts val="0"/>
                        </a:spcAft>
                      </a:pPr>
                      <a:r>
                        <a:rPr lang="ja-JP" altLang="en-US" sz="1000" kern="1400" dirty="0">
                          <a:solidFill>
                            <a:srgbClr val="000000"/>
                          </a:solidFill>
                          <a:latin typeface="ＭＳ Ｐゴシック"/>
                          <a:ea typeface="ＭＳ Ｐゴシック"/>
                        </a:rPr>
                        <a:t>クエン酸や酢酸など「酸」の成分が、雑菌の繁殖を抑えます。</a:t>
                      </a:r>
                      <a:endParaRPr lang="ja-JP" altLang="en-US" sz="1000" kern="1400" dirty="0">
                        <a:solidFill>
                          <a:srgbClr val="000000"/>
                        </a:solidFill>
                        <a:latin typeface="Times New Roman"/>
                      </a:endParaRPr>
                    </a:p>
                  </a:txBody>
                  <a:tcPr marL="36567" marR="36567" marT="36575" marB="36575" anchor="ctr">
                    <a:lnL w="3175" cap="flat" cmpd="sng" algn="ctr">
                      <a:solidFill>
                        <a:srgbClr val="F39800"/>
                      </a:solidFill>
                      <a:prstDash val="solid"/>
                      <a:round/>
                      <a:headEnd type="none" w="med" len="med"/>
                      <a:tailEnd type="none" w="med" len="med"/>
                    </a:lnL>
                    <a:lnR w="12700" cap="flat" cmpd="sng" algn="ctr">
                      <a:solidFill>
                        <a:srgbClr val="F39800"/>
                      </a:solidFill>
                      <a:prstDash val="solid"/>
                      <a:round/>
                      <a:headEnd type="none" w="med" len="med"/>
                      <a:tailEnd type="none" w="med" len="med"/>
                    </a:lnR>
                    <a:lnT w="3175" cap="flat" cmpd="sng" algn="ctr">
                      <a:solidFill>
                        <a:srgbClr val="F39800"/>
                      </a:solidFill>
                      <a:prstDash val="solid"/>
                      <a:round/>
                      <a:headEnd type="none" w="med" len="med"/>
                      <a:tailEnd type="none" w="med" len="med"/>
                    </a:lnT>
                    <a:lnB w="12700" cap="flat" cmpd="sng" algn="ctr">
                      <a:solidFill>
                        <a:srgbClr val="F39800"/>
                      </a:solidFill>
                      <a:prstDash val="solid"/>
                      <a:round/>
                      <a:headEnd type="none" w="med" len="med"/>
                      <a:tailEnd type="none" w="med" len="med"/>
                    </a:lnB>
                    <a:noFill/>
                  </a:tcPr>
                </a:tc>
                <a:extLst>
                  <a:ext uri="{0D108BD9-81ED-4DB2-BD59-A6C34878D82A}">
                    <a16:rowId xmlns:a16="http://schemas.microsoft.com/office/drawing/2014/main" val="670045216"/>
                  </a:ext>
                </a:extLst>
              </a:tr>
            </a:tbl>
          </a:graphicData>
        </a:graphic>
      </p:graphicFrame>
      <p:pic>
        <p:nvPicPr>
          <p:cNvPr id="30" name="図 29">
            <a:extLst>
              <a:ext uri="{FF2B5EF4-FFF2-40B4-BE49-F238E27FC236}">
                <a16:creationId xmlns:a16="http://schemas.microsoft.com/office/drawing/2014/main" id="{7ACFAC17-A315-9B11-6F0E-F4DD2E9C064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23395" y="9061302"/>
            <a:ext cx="3165442" cy="1187041"/>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22517</TotalTime>
  <Words>1764</Words>
  <Application>Microsoft Macintosh PowerPoint</Application>
  <PresentationFormat>ユーザー設定</PresentationFormat>
  <Paragraphs>127</Paragraphs>
  <Slides>2</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vt:i4>
      </vt:variant>
    </vt:vector>
  </HeadingPairs>
  <TitlesOfParts>
    <vt:vector size="11" baseType="lpstr">
      <vt:lpstr>Meiryo UI</vt:lpstr>
      <vt:lpstr>MS PGothic</vt:lpstr>
      <vt:lpstr>MS PGothic</vt:lpstr>
      <vt:lpstr>メイリオ</vt:lpstr>
      <vt:lpstr>游ゴシック</vt:lpstr>
      <vt:lpstr>游ゴシック Light</vt:lpstr>
      <vt:lpstr>Arial</vt:lpstr>
      <vt:lpstr>Times New Roman</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624</cp:revision>
  <cp:lastPrinted>2024-04-18T05:38:28Z</cp:lastPrinted>
  <dcterms:created xsi:type="dcterms:W3CDTF">2006-11-30T02:47:34Z</dcterms:created>
  <dcterms:modified xsi:type="dcterms:W3CDTF">2026-05-22T01:06:08Z</dcterms:modified>
</cp:coreProperties>
</file>