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E221C"/>
    <a:srgbClr val="FFF2CC"/>
    <a:srgbClr val="FF0000"/>
    <a:srgbClr val="ED7D31"/>
    <a:srgbClr val="674B39"/>
    <a:srgbClr val="AD841F"/>
    <a:srgbClr val="3D66A0"/>
    <a:srgbClr val="B9E1EC"/>
    <a:srgbClr val="A7AFCF"/>
    <a:srgbClr val="FAE2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4"/>
    <p:restoredTop sz="94245" autoAdjust="0"/>
  </p:normalViewPr>
  <p:slideViewPr>
    <p:cSldViewPr snapToGrid="0">
      <p:cViewPr varScale="1">
        <p:scale>
          <a:sx n="88" d="100"/>
          <a:sy n="88" d="100"/>
        </p:scale>
        <p:origin x="1856" y="200"/>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2025/9/19</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図 61" descr="図形, 矢印&#10;&#10;AI 生成コンテンツは誤りを含む可能性があります。">
            <a:extLst>
              <a:ext uri="{FF2B5EF4-FFF2-40B4-BE49-F238E27FC236}">
                <a16:creationId xmlns:a16="http://schemas.microsoft.com/office/drawing/2014/main" id="{F35C0DE8-4046-5B31-C90A-612E5036C1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6664" y="8918311"/>
            <a:ext cx="2669976" cy="1456351"/>
          </a:xfrm>
          <a:prstGeom prst="rect">
            <a:avLst/>
          </a:prstGeom>
        </p:spPr>
      </p:pic>
      <p:sp>
        <p:nvSpPr>
          <p:cNvPr id="20" name="円/楕円 19">
            <a:extLst>
              <a:ext uri="{FF2B5EF4-FFF2-40B4-BE49-F238E27FC236}">
                <a16:creationId xmlns:a16="http://schemas.microsoft.com/office/drawing/2014/main" id="{57F96FEE-758C-76B1-E6E4-CFBA7183B1C7}"/>
              </a:ext>
            </a:extLst>
          </p:cNvPr>
          <p:cNvSpPr/>
          <p:nvPr/>
        </p:nvSpPr>
        <p:spPr>
          <a:xfrm>
            <a:off x="551650" y="8372324"/>
            <a:ext cx="829681" cy="336859"/>
          </a:xfrm>
          <a:prstGeom prst="ellipse">
            <a:avLst/>
          </a:prstGeom>
          <a:solidFill>
            <a:srgbClr val="CE221C">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図 8" descr="テキスト&#10;&#10;AI 生成コンテンツは誤りを含む可能性があります。">
            <a:extLst>
              <a:ext uri="{FF2B5EF4-FFF2-40B4-BE49-F238E27FC236}">
                <a16:creationId xmlns:a16="http://schemas.microsoft.com/office/drawing/2014/main" id="{B82719B5-53BD-C9A7-E71C-29035B640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3530" y="551284"/>
            <a:ext cx="6945121" cy="13356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961482" y="4862911"/>
            <a:ext cx="4284814"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～クリスマスデコレーション</a:t>
            </a:r>
            <a:r>
              <a:rPr lang="en-US" altLang="ja-JP" sz="1500" b="1" dirty="0">
                <a:solidFill>
                  <a:srgbClr val="000000"/>
                </a:solidFill>
                <a:latin typeface="ＭＳ Ｐゴシック" panose="020B0600070205080204" pitchFamily="50" charset="-128"/>
                <a:ea typeface="ＭＳ Ｐゴシック" panose="020B0600070205080204" pitchFamily="50" charset="-128"/>
              </a:rPr>
              <a:t>〜</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300705"/>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235585" y="7126421"/>
            <a:ext cx="1838815" cy="239882"/>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674B39"/>
                </a:solidFill>
                <a:latin typeface="ＭＳ Ｐゴシック" panose="020B0600070205080204" pitchFamily="50" charset="-128"/>
              </a:rPr>
              <a:t>12</a:t>
            </a:r>
            <a:r>
              <a:rPr lang="ja-JP" altLang="en-US" sz="1400" b="1">
                <a:solidFill>
                  <a:srgbClr val="674B39"/>
                </a:solidFill>
                <a:latin typeface="ＭＳ Ｐゴシック" panose="020B0600070205080204" pitchFamily="50" charset="-128"/>
              </a:rPr>
              <a:t>月　ショートケーキ</a:t>
            </a:r>
            <a:endParaRPr lang="ja-JP" altLang="ja-JP" dirty="0">
              <a:solidFill>
                <a:srgbClr val="674B39"/>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CE22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CE22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CE22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12</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9525"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9525"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72769" y="513375"/>
            <a:ext cx="233999"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CE221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6"/>
          <a:stretch>
            <a:fillRect/>
          </a:stretch>
        </p:blipFill>
        <p:spPr>
          <a:xfrm>
            <a:off x="434073" y="596384"/>
            <a:ext cx="2743092" cy="1880817"/>
          </a:xfrm>
          <a:prstGeom prst="rect">
            <a:avLst/>
          </a:prstGeom>
        </p:spPr>
      </p:pic>
      <p:sp>
        <p:nvSpPr>
          <p:cNvPr id="21" name="Text Box 74">
            <a:extLst>
              <a:ext uri="{FF2B5EF4-FFF2-40B4-BE49-F238E27FC236}">
                <a16:creationId xmlns:a16="http://schemas.microsoft.com/office/drawing/2014/main" id="{32EAB65C-BFD7-1E1D-30FD-B6D37171F3C5}"/>
              </a:ext>
            </a:extLst>
          </p:cNvPr>
          <p:cNvSpPr txBox="1">
            <a:spLocks noChangeArrowheads="1"/>
          </p:cNvSpPr>
          <p:nvPr/>
        </p:nvSpPr>
        <p:spPr bwMode="auto">
          <a:xfrm>
            <a:off x="11415971" y="8578134"/>
            <a:ext cx="3138219" cy="1381814"/>
          </a:xfrm>
          <a:prstGeom prst="rect">
            <a:avLst/>
          </a:prstGeom>
          <a:noFill/>
          <a:ln w="9525" algn="in">
            <a:noFill/>
            <a:miter lim="800000"/>
            <a:headEnd/>
            <a:tailEnd/>
          </a:ln>
        </p:spPr>
        <p:txBody>
          <a:bodyPr vert="horz" lIns="36576" tIns="0" rIns="36576" bIns="576"/>
          <a:lstStyle/>
          <a:p>
            <a:pPr>
              <a:defRPr/>
            </a:pPr>
            <a:r>
              <a:rPr lang="ja-JP" altLang="en-US" sz="1100">
                <a:latin typeface="MS PGothic" panose="020B0600070205080204" pitchFamily="34" charset="-128"/>
                <a:ea typeface="MS PGothic" panose="020B0600070205080204" pitchFamily="34" charset="-128"/>
              </a:rPr>
              <a:t>◆</a:t>
            </a:r>
            <a:r>
              <a:rPr lang="ja-JP" altLang="en-US" sz="1100" dirty="0">
                <a:latin typeface="MS PGothic" panose="020B0600070205080204" pitchFamily="34" charset="-128"/>
                <a:ea typeface="MS PGothic" panose="020B0600070205080204" pitchFamily="34" charset="-128"/>
              </a:rPr>
              <a:t>毎月２２日はショートケーキの日？</a:t>
            </a:r>
          </a:p>
          <a:p>
            <a:pPr>
              <a:defRPr/>
            </a:pPr>
            <a:r>
              <a:rPr lang="ja-JP" altLang="en-US" sz="1100" dirty="0">
                <a:latin typeface="MS PGothic" panose="020B0600070205080204" pitchFamily="34" charset="-128"/>
                <a:ea typeface="MS PGothic" panose="020B0600070205080204" pitchFamily="34" charset="-128"/>
              </a:rPr>
              <a:t>　毎月２２日は日本洋菓子協会が定める「ショートケーキの日」だそうです。なぜ２２日なのか分かりますか？　カレンダーを見ると、２２日の上は１５日ですよね。数字の１５はイチとゴでイチゴ。ショートケーキの上にはイチゴ</a:t>
            </a:r>
            <a:r>
              <a:rPr lang="en-US" altLang="ja-JP" sz="1100" dirty="0">
                <a:latin typeface="MS PGothic" panose="020B0600070205080204" pitchFamily="34" charset="-128"/>
                <a:ea typeface="MS PGothic" panose="020B0600070205080204" pitchFamily="34" charset="-128"/>
              </a:rPr>
              <a:t>(</a:t>
            </a:r>
            <a:r>
              <a:rPr lang="ja-JP" altLang="en-US" sz="1100" dirty="0">
                <a:latin typeface="MS PGothic" panose="020B0600070205080204" pitchFamily="34" charset="-128"/>
                <a:ea typeface="MS PGothic" panose="020B0600070205080204" pitchFamily="34" charset="-128"/>
              </a:rPr>
              <a:t>苺</a:t>
            </a:r>
            <a:r>
              <a:rPr lang="en-US" altLang="ja-JP" sz="1100" dirty="0">
                <a:latin typeface="MS PGothic" panose="020B0600070205080204" pitchFamily="34" charset="-128"/>
                <a:ea typeface="MS PGothic" panose="020B0600070205080204" pitchFamily="34" charset="-128"/>
              </a:rPr>
              <a:t>)</a:t>
            </a:r>
            <a:r>
              <a:rPr lang="ja-JP" altLang="en-US" sz="1100" dirty="0">
                <a:latin typeface="MS PGothic" panose="020B0600070205080204" pitchFamily="34" charset="-128"/>
                <a:ea typeface="MS PGothic" panose="020B0600070205080204" pitchFamily="34" charset="-128"/>
              </a:rPr>
              <a:t>が乗っているので、２２日はショートケーキの日ということです。ちょっとこじつけのようですが</a:t>
            </a:r>
            <a:r>
              <a:rPr lang="en-US" altLang="ja-JP" sz="1100" dirty="0">
                <a:latin typeface="MS PGothic" panose="020B0600070205080204" pitchFamily="34" charset="-128"/>
                <a:ea typeface="MS PGothic" panose="020B0600070205080204" pitchFamily="34" charset="-128"/>
              </a:rPr>
              <a:t>…</a:t>
            </a:r>
            <a:endParaRPr lang="ja-JP" altLang="en-US" sz="1100" dirty="0">
              <a:latin typeface="MS PGothic" panose="020B0600070205080204" pitchFamily="34" charset="-128"/>
              <a:ea typeface="MS PGothic" panose="020B0600070205080204" pitchFamily="34" charset="-128"/>
            </a:endParaRPr>
          </a:p>
          <a:p>
            <a:pPr>
              <a:defRPr/>
            </a:pPr>
            <a:r>
              <a:rPr lang="ja-JP" altLang="en-US" sz="1100" dirty="0">
                <a:latin typeface="MS PGothic" panose="020B0600070205080204" pitchFamily="34" charset="-128"/>
                <a:ea typeface="MS PGothic" panose="020B0600070205080204" pitchFamily="34" charset="-128"/>
              </a:rPr>
              <a:t> </a:t>
            </a:r>
          </a:p>
          <a:p>
            <a:pPr defTabSz="1474788">
              <a:defRPr/>
            </a:pPr>
            <a:endParaRPr lang="en-US" altLang="ja-JP" sz="1100" b="1" dirty="0">
              <a:solidFill>
                <a:srgbClr val="000000"/>
              </a:solidFill>
              <a:latin typeface="MS PGothic" panose="020B0600070205080204" pitchFamily="34" charset="-128"/>
              <a:ea typeface="MS PGothic" panose="020B0600070205080204" pitchFamily="34" charset="-128"/>
            </a:endParaRPr>
          </a:p>
          <a:p>
            <a:pPr defTabSz="1474788">
              <a:defRPr/>
            </a:pPr>
            <a:endParaRPr lang="en-US" altLang="ja-JP" sz="1100" dirty="0">
              <a:solidFill>
                <a:srgbClr val="000000"/>
              </a:solidFill>
              <a:latin typeface="MS PGothic" panose="020B0600070205080204" pitchFamily="34" charset="-128"/>
              <a:ea typeface="MS PGothic" panose="020B0600070205080204" pitchFamily="34" charset="-128"/>
            </a:endParaRPr>
          </a:p>
        </p:txBody>
      </p:sp>
      <p:sp>
        <p:nvSpPr>
          <p:cNvPr id="22" name="Text Box 74">
            <a:extLst>
              <a:ext uri="{FF2B5EF4-FFF2-40B4-BE49-F238E27FC236}">
                <a16:creationId xmlns:a16="http://schemas.microsoft.com/office/drawing/2014/main" id="{03B9E832-5C54-8B36-2C26-029FBDA0798E}"/>
              </a:ext>
            </a:extLst>
          </p:cNvPr>
          <p:cNvSpPr txBox="1">
            <a:spLocks noChangeArrowheads="1"/>
          </p:cNvSpPr>
          <p:nvPr/>
        </p:nvSpPr>
        <p:spPr bwMode="auto">
          <a:xfrm>
            <a:off x="8309987" y="7694506"/>
            <a:ext cx="2882666" cy="2447610"/>
          </a:xfrm>
          <a:prstGeom prst="rect">
            <a:avLst/>
          </a:prstGeom>
          <a:noFill/>
          <a:ln w="9525" algn="in">
            <a:noFill/>
            <a:miter lim="800000"/>
            <a:headEnd/>
            <a:tailEnd/>
          </a:ln>
        </p:spPr>
        <p:txBody>
          <a:bodyPr vert="horz" lIns="36576" tIns="0" rIns="36576" bIns="576"/>
          <a:lstStyle/>
          <a:p>
            <a:pPr>
              <a:defRPr/>
            </a:pPr>
            <a:r>
              <a:rPr lang="ja-JP" altLang="en-US" sz="1100">
                <a:latin typeface="MS PGothic" panose="020B0600070205080204" pitchFamily="34" charset="-128"/>
                <a:ea typeface="MS PGothic" panose="020B0600070205080204" pitchFamily="34" charset="-128"/>
              </a:rPr>
              <a:t>　ショートケーキは、日本では誰</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もが知っているとてもポピュラー</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なケーキですね。実はこのケーキ</a:t>
            </a:r>
            <a:endParaRPr lang="en-US" altLang="ja-JP" sz="1100" dirty="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日本人が作り出したものなのです。</a:t>
            </a:r>
            <a:endParaRPr lang="en-US" altLang="ja-JP" sz="1100" dirty="0">
              <a:latin typeface="MS PGothic" panose="020B0600070205080204" pitchFamily="34" charset="-128"/>
              <a:ea typeface="MS PGothic" panose="020B0600070205080204" pitchFamily="34" charset="-128"/>
            </a:endParaRPr>
          </a:p>
          <a:p>
            <a:pPr>
              <a:defRPr/>
            </a:pPr>
            <a:endParaRPr lang="ja-JP" altLang="en-US" sz="1100">
              <a:latin typeface="MS PGothic" panose="020B0600070205080204" pitchFamily="34" charset="-128"/>
              <a:ea typeface="MS PGothic" panose="020B0600070205080204" pitchFamily="34" charset="-128"/>
            </a:endParaRPr>
          </a:p>
          <a:p>
            <a:pPr>
              <a:defRPr/>
            </a:pPr>
            <a:r>
              <a:rPr lang="ja-JP" altLang="en-US" sz="1100">
                <a:latin typeface="MS PGothic" panose="020B0600070205080204" pitchFamily="34" charset="-128"/>
                <a:ea typeface="MS PGothic" panose="020B0600070205080204" pitchFamily="34" charset="-128"/>
              </a:rPr>
              <a:t>　</a:t>
            </a:r>
            <a:r>
              <a:rPr lang="ja-JP" altLang="en-US" sz="1100" dirty="0">
                <a:latin typeface="MS PGothic" panose="020B0600070205080204" pitchFamily="34" charset="-128"/>
                <a:ea typeface="MS PGothic" panose="020B0600070205080204" pitchFamily="34" charset="-128"/>
              </a:rPr>
              <a:t>日本で最初のショートケーキは、１９２２年、不二家の創設者</a:t>
            </a:r>
            <a:r>
              <a:rPr lang="en-US" altLang="ja-JP" sz="1100" dirty="0">
                <a:latin typeface="MS PGothic" panose="020B0600070205080204" pitchFamily="34" charset="-128"/>
                <a:ea typeface="MS PGothic" panose="020B0600070205080204" pitchFamily="34" charset="-128"/>
              </a:rPr>
              <a:t>『</a:t>
            </a:r>
            <a:r>
              <a:rPr lang="ja-JP" altLang="en-US" sz="1100" dirty="0">
                <a:latin typeface="MS PGothic" panose="020B0600070205080204" pitchFamily="34" charset="-128"/>
                <a:ea typeface="MS PGothic" panose="020B0600070205080204" pitchFamily="34" charset="-128"/>
              </a:rPr>
              <a:t>藤井林右衛門</a:t>
            </a:r>
            <a:r>
              <a:rPr lang="en-US" altLang="ja-JP" sz="1100" dirty="0">
                <a:latin typeface="MS PGothic" panose="020B0600070205080204" pitchFamily="34" charset="-128"/>
                <a:ea typeface="MS PGothic" panose="020B0600070205080204" pitchFamily="34" charset="-128"/>
              </a:rPr>
              <a:t>』</a:t>
            </a:r>
            <a:r>
              <a:rPr lang="ja-JP" altLang="en-US" sz="1100" dirty="0">
                <a:latin typeface="MS PGothic" panose="020B0600070205080204" pitchFamily="34" charset="-128"/>
                <a:ea typeface="MS PGothic" panose="020B0600070205080204" pitchFamily="34" charset="-128"/>
              </a:rPr>
              <a:t>氏によって販売されたもので、フランスやアメリカ式のケーキをスポンジを使って日本人向けに改良したものであったといわれています。</a:t>
            </a:r>
          </a:p>
          <a:p>
            <a:pPr>
              <a:defRPr/>
            </a:pPr>
            <a:r>
              <a:rPr lang="ja-JP" altLang="en-US" sz="1100" dirty="0">
                <a:latin typeface="MS PGothic" panose="020B0600070205080204" pitchFamily="34" charset="-128"/>
                <a:ea typeface="MS PGothic" panose="020B0600070205080204" pitchFamily="34" charset="-128"/>
              </a:rPr>
              <a:t>　その名の由来はいくつかあり、作り方のポイントさえ押さえれば、比較的簡単に短時間で作る事が出来る、つまり作る時間が短い（＝ショート）という説や、出来上がってから日持ちがし</a:t>
            </a:r>
            <a:r>
              <a:rPr lang="ja-JP" altLang="en-US" sz="1100">
                <a:latin typeface="MS PGothic" panose="020B0600070205080204" pitchFamily="34" charset="-128"/>
                <a:ea typeface="MS PGothic" panose="020B0600070205080204" pitchFamily="34" charset="-128"/>
              </a:rPr>
              <a:t>ない、</a:t>
            </a:r>
            <a:endParaRPr lang="ja-JP" altLang="en-US" sz="1100" dirty="0">
              <a:latin typeface="MS PGothic" panose="020B0600070205080204" pitchFamily="34" charset="-128"/>
              <a:ea typeface="MS PGothic" panose="020B0600070205080204" pitchFamily="34" charset="-128"/>
            </a:endParaRPr>
          </a:p>
        </p:txBody>
      </p:sp>
      <p:sp>
        <p:nvSpPr>
          <p:cNvPr id="23" name="Text Box 74">
            <a:extLst>
              <a:ext uri="{FF2B5EF4-FFF2-40B4-BE49-F238E27FC236}">
                <a16:creationId xmlns:a16="http://schemas.microsoft.com/office/drawing/2014/main" id="{08E555A7-92A0-D19C-A5BA-FA5D100F0DBB}"/>
              </a:ext>
            </a:extLst>
          </p:cNvPr>
          <p:cNvSpPr txBox="1">
            <a:spLocks noChangeArrowheads="1"/>
          </p:cNvSpPr>
          <p:nvPr/>
        </p:nvSpPr>
        <p:spPr bwMode="auto">
          <a:xfrm>
            <a:off x="11618269" y="7168096"/>
            <a:ext cx="2751366" cy="1918667"/>
          </a:xfrm>
          <a:prstGeom prst="rect">
            <a:avLst/>
          </a:prstGeom>
          <a:noFill/>
          <a:ln w="9525" algn="in">
            <a:noFill/>
            <a:miter lim="800000"/>
            <a:headEnd/>
            <a:tailEnd/>
          </a:ln>
        </p:spPr>
        <p:txBody>
          <a:bodyPr vert="horz" lIns="36576" tIns="0" rIns="36576" bIns="576"/>
          <a:lstStyle/>
          <a:p>
            <a:pPr>
              <a:defRPr/>
            </a:pPr>
            <a:r>
              <a:rPr lang="ja-JP" altLang="en-US" sz="1100">
                <a:latin typeface="MS PGothic" panose="020B0600070205080204" pitchFamily="34" charset="-128"/>
                <a:ea typeface="MS PGothic" panose="020B0600070205080204" pitchFamily="34" charset="-128"/>
              </a:rPr>
              <a:t>短時間</a:t>
            </a:r>
            <a:r>
              <a:rPr lang="ja-JP" altLang="en-US" sz="1100" dirty="0">
                <a:latin typeface="MS PGothic" panose="020B0600070205080204" pitchFamily="34" charset="-128"/>
                <a:ea typeface="MS PGothic" panose="020B0600070205080204" pitchFamily="34" charset="-128"/>
              </a:rPr>
              <a:t>（＝ショート）で食べてしまわないといけないからという説もあります。他にも「ショートブレッド」というクッキーのようなイギリスのお菓子にフルーツとホイップクリームを添えたデザートが現在の形に変化してできたお菓子だからと言う説もあります。単に、「ショート」という言葉は「短い」という意味ではないよう</a:t>
            </a:r>
            <a:r>
              <a:rPr lang="ja-JP" altLang="en-US" sz="1100">
                <a:latin typeface="MS PGothic" panose="020B0600070205080204" pitchFamily="34" charset="-128"/>
                <a:ea typeface="MS PGothic" panose="020B0600070205080204" pitchFamily="34" charset="-128"/>
              </a:rPr>
              <a:t>です。</a:t>
            </a:r>
            <a:endParaRPr lang="ja-JP" altLang="en-US" sz="1100" dirty="0">
              <a:latin typeface="MS PGothic" panose="020B0600070205080204" pitchFamily="34" charset="-128"/>
              <a:ea typeface="MS PGothic" panose="020B0600070205080204" pitchFamily="34" charset="-128"/>
            </a:endParaRPr>
          </a:p>
        </p:txBody>
      </p:sp>
      <p:sp>
        <p:nvSpPr>
          <p:cNvPr id="26" name="角丸四角形 25">
            <a:extLst>
              <a:ext uri="{FF2B5EF4-FFF2-40B4-BE49-F238E27FC236}">
                <a16:creationId xmlns:a16="http://schemas.microsoft.com/office/drawing/2014/main" id="{733208B8-EA34-4E03-A9B4-DBA4CD43BBA9}"/>
              </a:ext>
            </a:extLst>
          </p:cNvPr>
          <p:cNvSpPr/>
          <p:nvPr/>
        </p:nvSpPr>
        <p:spPr>
          <a:xfrm>
            <a:off x="11309489" y="8455378"/>
            <a:ext cx="3341172" cy="1672872"/>
          </a:xfrm>
          <a:prstGeom prst="roundRect">
            <a:avLst>
              <a:gd name="adj" fmla="val 5870"/>
            </a:avLst>
          </a:prstGeom>
          <a:noFill/>
          <a:ln>
            <a:solidFill>
              <a:srgbClr val="CE221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Text Box 77">
            <a:extLst>
              <a:ext uri="{FF2B5EF4-FFF2-40B4-BE49-F238E27FC236}">
                <a16:creationId xmlns:a16="http://schemas.microsoft.com/office/drawing/2014/main" id="{50D0007D-D807-F8ED-3BF3-3A467C484915}"/>
              </a:ext>
            </a:extLst>
          </p:cNvPr>
          <p:cNvSpPr txBox="1">
            <a:spLocks noChangeArrowheads="1"/>
          </p:cNvSpPr>
          <p:nvPr/>
        </p:nvSpPr>
        <p:spPr bwMode="auto">
          <a:xfrm>
            <a:off x="3720988" y="1235896"/>
            <a:ext cx="2893608" cy="1113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r>
              <a:rPr lang="ja-JP" altLang="en-US" sz="1100" b="1">
                <a:solidFill>
                  <a:srgbClr val="000000"/>
                </a:solidFill>
                <a:latin typeface="ＭＳ Ｐゴシック" panose="020B0600070205080204" pitchFamily="34" charset="-128"/>
              </a:rPr>
              <a:t>バスコート</a:t>
            </a:r>
          </a:p>
          <a:p>
            <a:pPr algn="ctr" eaLnBrk="1" hangingPunct="1"/>
            <a:endParaRPr lang="ja-JP" altLang="en-US" sz="1100" b="1" u="sng">
              <a:solidFill>
                <a:srgbClr val="000000"/>
              </a:solidFill>
              <a:latin typeface="ＭＳ Ｐゴシック" panose="020B0600070205080204" pitchFamily="34" charset="-128"/>
            </a:endParaRPr>
          </a:p>
          <a:p>
            <a:pPr eaLnBrk="1" hangingPunct="1"/>
            <a:r>
              <a:rPr lang="ja-JP" altLang="en-US" sz="1100"/>
              <a:t>浴室や洗面室に隣接して設けられた、屋外にある囲われたスペースのこと。</a:t>
            </a:r>
          </a:p>
          <a:p>
            <a:pPr eaLnBrk="1" hangingPunct="1"/>
            <a:r>
              <a:rPr lang="ja-JP" altLang="en-US" sz="1100"/>
              <a:t>樹を植えたり、</a:t>
            </a:r>
            <a:endParaRPr lang="en-US" altLang="ja-JP" sz="1100" dirty="0"/>
          </a:p>
          <a:p>
            <a:pPr eaLnBrk="1" hangingPunct="1"/>
            <a:r>
              <a:rPr lang="ja-JP" altLang="en-US" sz="1100"/>
              <a:t>ウッドデッキや</a:t>
            </a:r>
            <a:endParaRPr lang="en-US" altLang="ja-JP" sz="1100" dirty="0"/>
          </a:p>
          <a:p>
            <a:pPr eaLnBrk="1" hangingPunct="1"/>
            <a:r>
              <a:rPr lang="ja-JP" altLang="en-US" sz="1100"/>
              <a:t>タイルを敷き詰め、</a:t>
            </a:r>
            <a:endParaRPr lang="en-US" altLang="ja-JP" sz="1100" dirty="0"/>
          </a:p>
          <a:p>
            <a:pPr eaLnBrk="1" hangingPunct="1"/>
            <a:r>
              <a:rPr lang="ja-JP" altLang="en-US" sz="1100"/>
              <a:t>涼む空間として</a:t>
            </a:r>
            <a:endParaRPr lang="en-US" altLang="ja-JP" sz="1100" dirty="0"/>
          </a:p>
          <a:p>
            <a:pPr eaLnBrk="1" hangingPunct="1"/>
            <a:r>
              <a:rPr lang="ja-JP" altLang="en-US" sz="1100"/>
              <a:t>活用する</a:t>
            </a:r>
            <a:endParaRPr lang="en-US" altLang="ja-JP" sz="1100" dirty="0"/>
          </a:p>
          <a:p>
            <a:pPr eaLnBrk="1" hangingPunct="1"/>
            <a:r>
              <a:rPr lang="ja-JP" altLang="en-US" sz="1100"/>
              <a:t>ケースが</a:t>
            </a:r>
            <a:endParaRPr lang="en-US" altLang="ja-JP" sz="1100" dirty="0"/>
          </a:p>
          <a:p>
            <a:pPr eaLnBrk="1" hangingPunct="1"/>
            <a:r>
              <a:rPr lang="ja-JP" altLang="en-US" sz="1100"/>
              <a:t>多いです。</a:t>
            </a:r>
          </a:p>
          <a:p>
            <a:pPr eaLnBrk="1" hangingPunct="1"/>
            <a:r>
              <a:rPr lang="ja-JP" altLang="en-US" sz="1100"/>
              <a:t> </a:t>
            </a:r>
          </a:p>
          <a:p>
            <a:pPr eaLnBrk="1" hangingPunct="1"/>
            <a:r>
              <a:rPr lang="ja-JP" altLang="en-US" sz="1100"/>
              <a:t> </a:t>
            </a:r>
          </a:p>
        </p:txBody>
      </p:sp>
      <p:sp>
        <p:nvSpPr>
          <p:cNvPr id="29" name="Text Box 82">
            <a:extLst>
              <a:ext uri="{FF2B5EF4-FFF2-40B4-BE49-F238E27FC236}">
                <a16:creationId xmlns:a16="http://schemas.microsoft.com/office/drawing/2014/main" id="{E6B1ABDF-2E89-DB45-C37D-7C3F48B26EFE}"/>
              </a:ext>
            </a:extLst>
          </p:cNvPr>
          <p:cNvSpPr txBox="1">
            <a:spLocks noChangeArrowheads="1"/>
          </p:cNvSpPr>
          <p:nvPr/>
        </p:nvSpPr>
        <p:spPr bwMode="auto">
          <a:xfrm>
            <a:off x="602796" y="5400437"/>
            <a:ext cx="3118192"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大人も子供も大好きなクリスマス。「今年はどんな飾</a:t>
            </a:r>
            <a:endParaRPr lang="en-US" altLang="ja-JP" sz="1100" dirty="0"/>
          </a:p>
          <a:p>
            <a:pPr eaLnBrk="1" hangingPunct="1"/>
            <a:r>
              <a:rPr lang="ja-JP" altLang="en-US" sz="1100"/>
              <a:t>り付けをしようかな～？」とわくわくしながらも、何をどうすればいいのやら・・・と困ってしまう事もあるのではないでしょうか。</a:t>
            </a:r>
          </a:p>
          <a:p>
            <a:pPr eaLnBrk="1" hangingPunct="1"/>
            <a:r>
              <a:rPr lang="ja-JP" altLang="en-US" sz="1100"/>
              <a:t> </a:t>
            </a:r>
          </a:p>
          <a:p>
            <a:pPr eaLnBrk="1" hangingPunct="1"/>
            <a:r>
              <a:rPr lang="ja-JP" altLang="en-US" sz="1100" b="1">
                <a:solidFill>
                  <a:srgbClr val="CE221C"/>
                </a:solidFill>
              </a:rPr>
              <a:t>■クリスマスツリーデコレーションのポイント</a:t>
            </a:r>
          </a:p>
          <a:p>
            <a:pPr eaLnBrk="1" hangingPunct="1"/>
            <a:r>
              <a:rPr lang="ja-JP" altLang="en-US" sz="1100"/>
              <a:t>クリスマスツリーには、大きさや色・素材など、様々なものがあります。お手持ちのオーナメントや部屋の大きさ、インテリアとのバランスを見て、ふさわしい大きさ・形・色のツリーを選びましょう。</a:t>
            </a:r>
          </a:p>
          <a:p>
            <a:pPr eaLnBrk="1" hangingPunct="1"/>
            <a:r>
              <a:rPr lang="ja-JP" altLang="en-US" sz="1100"/>
              <a:t> </a:t>
            </a:r>
          </a:p>
          <a:p>
            <a:pPr eaLnBrk="1" hangingPunct="1"/>
            <a:r>
              <a:rPr lang="ja-JP" altLang="en-US" sz="1100"/>
              <a:t>　電飾</a:t>
            </a:r>
            <a:endParaRPr lang="en-US" altLang="ja-JP" sz="1100" dirty="0"/>
          </a:p>
          <a:p>
            <a:pPr eaLnBrk="1" hangingPunct="1"/>
            <a:endParaRPr lang="ja-JP" altLang="en-US" sz="1100"/>
          </a:p>
          <a:p>
            <a:pPr eaLnBrk="1" hangingPunct="1"/>
            <a:r>
              <a:rPr lang="ja-JP" altLang="en-US" sz="1100"/>
              <a:t>電飾を付ける場合は、らせん状に巻き付けるか、壁面の前に置く場合などは、表面だけに配置しても</a:t>
            </a:r>
            <a:r>
              <a:rPr lang="en-US" altLang="ja-JP" sz="1100" dirty="0"/>
              <a:t>OK</a:t>
            </a:r>
            <a:r>
              <a:rPr lang="ja-JP" altLang="en-US" sz="1100"/>
              <a:t>です。オーナメントよりも先に飾っておいたほうがデコレーションがキレイにまとまります。</a:t>
            </a:r>
          </a:p>
          <a:p>
            <a:pPr eaLnBrk="1" hangingPunct="1"/>
            <a:r>
              <a:rPr lang="ja-JP" altLang="en-US" sz="1100"/>
              <a:t> </a:t>
            </a:r>
          </a:p>
          <a:p>
            <a:pPr eaLnBrk="1" hangingPunct="1"/>
            <a:r>
              <a:rPr lang="ja-JP" altLang="en-US" sz="1100"/>
              <a:t>　飾り付け</a:t>
            </a:r>
            <a:endParaRPr lang="en-US" altLang="ja-JP" sz="1100" dirty="0"/>
          </a:p>
          <a:p>
            <a:pPr eaLnBrk="1" hangingPunct="1"/>
            <a:endParaRPr lang="en-US" altLang="ja-JP" sz="1100" dirty="0"/>
          </a:p>
          <a:p>
            <a:pPr eaLnBrk="1" hangingPunct="1"/>
            <a:r>
              <a:rPr lang="ja-JP" altLang="en-US" sz="1100"/>
              <a:t>オーナメントは大きいものから飾っていきます。表面や枝の先だけでなく、奥のほうにも飾ると全体に奥行きが出てきます。大きいものを飾り終わったら、小さいものを空いているスペースに埋めるようにバランスよく配置していきます。電飾をつけている場合は、点灯させながらデコレーションしていくと、仕上がりイメージが分かりやすくなります。</a:t>
            </a:r>
          </a:p>
          <a:p>
            <a:pPr eaLnBrk="1" hangingPunct="1"/>
            <a:endParaRPr lang="ja-JP" altLang="en-US" sz="1100"/>
          </a:p>
          <a:p>
            <a:pPr eaLnBrk="1" hangingPunct="1"/>
            <a:endParaRPr lang="ja-JP" altLang="en-US" sz="1100"/>
          </a:p>
        </p:txBody>
      </p:sp>
      <p:sp>
        <p:nvSpPr>
          <p:cNvPr id="30" name="Text Box 82">
            <a:extLst>
              <a:ext uri="{FF2B5EF4-FFF2-40B4-BE49-F238E27FC236}">
                <a16:creationId xmlns:a16="http://schemas.microsoft.com/office/drawing/2014/main" id="{335B8EE0-496B-A632-4888-4FFF60DC33AB}"/>
              </a:ext>
            </a:extLst>
          </p:cNvPr>
          <p:cNvSpPr txBox="1">
            <a:spLocks noChangeArrowheads="1"/>
          </p:cNvSpPr>
          <p:nvPr/>
        </p:nvSpPr>
        <p:spPr bwMode="auto">
          <a:xfrm>
            <a:off x="3869414" y="5400437"/>
            <a:ext cx="3240087" cy="320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t> </a:t>
            </a:r>
            <a:r>
              <a:rPr lang="ja-JP" altLang="en-US" sz="1100" b="1">
                <a:solidFill>
                  <a:srgbClr val="CE221C"/>
                </a:solidFill>
              </a:rPr>
              <a:t>■簡単アレンジでクリスマス気分をアップ</a:t>
            </a:r>
            <a:endParaRPr lang="en-US" altLang="ja-JP" sz="1100" b="1" dirty="0">
              <a:solidFill>
                <a:srgbClr val="CE221C"/>
              </a:solidFill>
            </a:endParaRPr>
          </a:p>
          <a:p>
            <a:pPr eaLnBrk="1" hangingPunct="1"/>
            <a:endParaRPr lang="ja-JP" altLang="en-US" sz="1100" b="1">
              <a:solidFill>
                <a:srgbClr val="CE221C"/>
              </a:solidFill>
            </a:endParaRPr>
          </a:p>
          <a:p>
            <a:pPr eaLnBrk="1" hangingPunct="1"/>
            <a:r>
              <a:rPr lang="ja-JP" altLang="en-US" sz="1100"/>
              <a:t>　いつものキャンドルに</a:t>
            </a:r>
            <a:endParaRPr lang="en-US" altLang="ja-JP" sz="1100" dirty="0"/>
          </a:p>
          <a:p>
            <a:pPr eaLnBrk="1" hangingPunct="1"/>
            <a:endParaRPr lang="ja-JP" altLang="en-US" sz="1100"/>
          </a:p>
          <a:p>
            <a:pPr eaLnBrk="1" hangingPunct="1"/>
            <a:r>
              <a:rPr lang="ja-JP" altLang="en-US" sz="1100"/>
              <a:t>キャンドルにちょっとアレンジを加えるとクリスマスらしいアイテムになります。お手持ちの小物類で回りを飾ったり、クリスマスカラーのリボンを結ぶだけでも華やかな印象になります。</a:t>
            </a:r>
          </a:p>
          <a:p>
            <a:pPr eaLnBrk="1" hangingPunct="1"/>
            <a:r>
              <a:rPr lang="ja-JP" altLang="en-US" sz="1100"/>
              <a:t> </a:t>
            </a:r>
          </a:p>
          <a:p>
            <a:pPr eaLnBrk="1" hangingPunct="1"/>
            <a:r>
              <a:rPr lang="ja-JP" altLang="en-US" sz="1100"/>
              <a:t>　いつもの鏡に</a:t>
            </a:r>
            <a:endParaRPr lang="en-US" altLang="ja-JP" sz="1100" dirty="0"/>
          </a:p>
          <a:p>
            <a:pPr eaLnBrk="1" hangingPunct="1"/>
            <a:endParaRPr lang="ja-JP" altLang="en-US" sz="1100"/>
          </a:p>
          <a:p>
            <a:pPr eaLnBrk="1" hangingPunct="1"/>
            <a:r>
              <a:rPr lang="ja-JP" altLang="en-US" sz="1100"/>
              <a:t>鏡や窓は、スペースをとらずに飾れる場所。白いスプレーでクリスマス柄を吹き付けるのはお馴染みですが、手軽にジェルジェム（ジェル状のディスプレイグッズ）</a:t>
            </a:r>
          </a:p>
          <a:p>
            <a:pPr eaLnBrk="1" hangingPunct="1"/>
            <a:r>
              <a:rPr lang="ja-JP" altLang="en-US" sz="1100"/>
              <a:t>を貼り付けてもいいですね。ジェルジェムは繰り返して貼れますので、来年のクリスマスにも活用できます。</a:t>
            </a:r>
          </a:p>
          <a:p>
            <a:pPr eaLnBrk="1" hangingPunct="1"/>
            <a:r>
              <a:rPr lang="ja-JP" altLang="en-US" sz="1100"/>
              <a:t> </a:t>
            </a:r>
          </a:p>
          <a:p>
            <a:pPr eaLnBrk="1" hangingPunct="1"/>
            <a:r>
              <a:rPr lang="ja-JP" altLang="en-US" sz="1100"/>
              <a:t>また、本棚の空きスペースやサイドテーブルなどにクリスマスの絵本やカードを飾るだけでもクリスマス気分が味わえますよ。</a:t>
            </a:r>
          </a:p>
          <a:p>
            <a:pPr eaLnBrk="1" hangingPunct="1"/>
            <a:r>
              <a:rPr lang="ja-JP" altLang="en-US" sz="1100"/>
              <a:t> </a:t>
            </a:r>
          </a:p>
          <a:p>
            <a:pPr eaLnBrk="1" hangingPunct="1"/>
            <a:endParaRPr lang="ja-JP" altLang="en-US" sz="1100"/>
          </a:p>
        </p:txBody>
      </p:sp>
      <p:sp>
        <p:nvSpPr>
          <p:cNvPr id="19" name="円/楕円 18">
            <a:extLst>
              <a:ext uri="{FF2B5EF4-FFF2-40B4-BE49-F238E27FC236}">
                <a16:creationId xmlns:a16="http://schemas.microsoft.com/office/drawing/2014/main" id="{A4C1A42B-3C33-9E38-BE7C-339EF7C69A82}"/>
              </a:ext>
            </a:extLst>
          </p:cNvPr>
          <p:cNvSpPr/>
          <p:nvPr/>
        </p:nvSpPr>
        <p:spPr>
          <a:xfrm>
            <a:off x="517198" y="7212978"/>
            <a:ext cx="690923" cy="336859"/>
          </a:xfrm>
          <a:prstGeom prst="ellipse">
            <a:avLst/>
          </a:prstGeom>
          <a:solidFill>
            <a:srgbClr val="CE221C">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a:extLst>
              <a:ext uri="{FF2B5EF4-FFF2-40B4-BE49-F238E27FC236}">
                <a16:creationId xmlns:a16="http://schemas.microsoft.com/office/drawing/2014/main" id="{30A83B61-279F-A94D-5AE2-B053415CC377}"/>
              </a:ext>
            </a:extLst>
          </p:cNvPr>
          <p:cNvSpPr/>
          <p:nvPr/>
        </p:nvSpPr>
        <p:spPr>
          <a:xfrm>
            <a:off x="3869415" y="6876119"/>
            <a:ext cx="1009362" cy="336859"/>
          </a:xfrm>
          <a:prstGeom prst="ellipse">
            <a:avLst/>
          </a:prstGeom>
          <a:solidFill>
            <a:srgbClr val="CE221C">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a:extLst>
              <a:ext uri="{FF2B5EF4-FFF2-40B4-BE49-F238E27FC236}">
                <a16:creationId xmlns:a16="http://schemas.microsoft.com/office/drawing/2014/main" id="{B69152F7-C76E-0487-E9A3-7CF8E5D6E795}"/>
              </a:ext>
            </a:extLst>
          </p:cNvPr>
          <p:cNvSpPr/>
          <p:nvPr/>
        </p:nvSpPr>
        <p:spPr>
          <a:xfrm>
            <a:off x="3834962" y="5697317"/>
            <a:ext cx="1524978" cy="336859"/>
          </a:xfrm>
          <a:prstGeom prst="ellipse">
            <a:avLst/>
          </a:prstGeom>
          <a:solidFill>
            <a:srgbClr val="CE221C">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図 42" descr="皿の上にあるケーキ&#10;&#10;AI 生成コンテンツは誤りを含む可能性があります。">
            <a:extLst>
              <a:ext uri="{FF2B5EF4-FFF2-40B4-BE49-F238E27FC236}">
                <a16:creationId xmlns:a16="http://schemas.microsoft.com/office/drawing/2014/main" id="{96DA9A23-F88D-F405-46DB-821A3306F8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272520" y="7455521"/>
            <a:ext cx="1244600" cy="863600"/>
          </a:xfrm>
          <a:prstGeom prst="rect">
            <a:avLst/>
          </a:prstGeom>
        </p:spPr>
      </p:pic>
      <p:pic>
        <p:nvPicPr>
          <p:cNvPr id="56" name="図 55">
            <a:extLst>
              <a:ext uri="{FF2B5EF4-FFF2-40B4-BE49-F238E27FC236}">
                <a16:creationId xmlns:a16="http://schemas.microsoft.com/office/drawing/2014/main" id="{1FC532C3-2A58-F1AA-8A29-9D3CF350DA1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86735" y="2294459"/>
            <a:ext cx="1876092" cy="187609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6" descr="カレンダー&#10;&#10;AI 生成コンテンツは誤りを含む可能性があります。">
            <a:extLst>
              <a:ext uri="{FF2B5EF4-FFF2-40B4-BE49-F238E27FC236}">
                <a16:creationId xmlns:a16="http://schemas.microsoft.com/office/drawing/2014/main" id="{9664E365-642A-E45D-B731-446AB549871B}"/>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771097" y="360636"/>
            <a:ext cx="6920610" cy="5004000"/>
          </a:xfrm>
          <a:prstGeom prst="rect">
            <a:avLst/>
          </a:prstGeom>
        </p:spPr>
      </p:pic>
      <p:sp>
        <p:nvSpPr>
          <p:cNvPr id="11" name="正方形/長方形 10">
            <a:extLst>
              <a:ext uri="{FF2B5EF4-FFF2-40B4-BE49-F238E27FC236}">
                <a16:creationId xmlns:a16="http://schemas.microsoft.com/office/drawing/2014/main" id="{CD1CF33F-34DD-5C73-1178-AF41DCEAFC62}"/>
              </a:ext>
            </a:extLst>
          </p:cNvPr>
          <p:cNvSpPr/>
          <p:nvPr/>
        </p:nvSpPr>
        <p:spPr>
          <a:xfrm>
            <a:off x="11607539" y="8185240"/>
            <a:ext cx="1206434" cy="157858"/>
          </a:xfrm>
          <a:prstGeom prst="rect">
            <a:avLst/>
          </a:prstGeom>
          <a:solidFill>
            <a:srgbClr val="CE221C">
              <a:alpha val="3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C540889A-DDED-F777-E250-170A8FDC1BF5}"/>
              </a:ext>
            </a:extLst>
          </p:cNvPr>
          <p:cNvSpPr/>
          <p:nvPr/>
        </p:nvSpPr>
        <p:spPr>
          <a:xfrm>
            <a:off x="11607539" y="7839267"/>
            <a:ext cx="1206434" cy="157858"/>
          </a:xfrm>
          <a:prstGeom prst="rect">
            <a:avLst/>
          </a:prstGeom>
          <a:solidFill>
            <a:srgbClr val="CE221C">
              <a:alpha val="3490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角丸四角形吹き出し 40">
            <a:extLst>
              <a:ext uri="{FF2B5EF4-FFF2-40B4-BE49-F238E27FC236}">
                <a16:creationId xmlns:a16="http://schemas.microsoft.com/office/drawing/2014/main" id="{0A6033A2-19C8-F891-A0FE-145B9C9F5912}"/>
              </a:ext>
            </a:extLst>
          </p:cNvPr>
          <p:cNvSpPr/>
          <p:nvPr/>
        </p:nvSpPr>
        <p:spPr>
          <a:xfrm>
            <a:off x="11729001" y="9293007"/>
            <a:ext cx="1480072" cy="903586"/>
          </a:xfrm>
          <a:prstGeom prst="wedgeRoundRectCallout">
            <a:avLst>
              <a:gd name="adj1" fmla="val 58232"/>
              <a:gd name="adj2" fmla="val -31158"/>
              <a:gd name="adj3" fmla="val 16667"/>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 35">
            <a:extLst>
              <a:ext uri="{FF2B5EF4-FFF2-40B4-BE49-F238E27FC236}">
                <a16:creationId xmlns:a16="http://schemas.microsoft.com/office/drawing/2014/main" id="{7E55EB69-BC0A-D1CC-BC2E-93CF0C1F6B68}"/>
              </a:ext>
            </a:extLst>
          </p:cNvPr>
          <p:cNvSpPr/>
          <p:nvPr/>
        </p:nvSpPr>
        <p:spPr>
          <a:xfrm>
            <a:off x="11519723" y="7554931"/>
            <a:ext cx="2921012" cy="1263636"/>
          </a:xfrm>
          <a:prstGeom prst="roundRect">
            <a:avLst>
              <a:gd name="adj" fmla="val 8146"/>
            </a:avLst>
          </a:prstGeom>
          <a:noFill/>
          <a:ln>
            <a:solidFill>
              <a:srgbClr val="CE221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a16="http://schemas.microsoft.com/office/drawing/2014/main" id="{A866A461-77D9-3958-EEC5-73ADFD3ED283}"/>
              </a:ext>
            </a:extLst>
          </p:cNvPr>
          <p:cNvSpPr/>
          <p:nvPr/>
        </p:nvSpPr>
        <p:spPr>
          <a:xfrm>
            <a:off x="541042" y="1954521"/>
            <a:ext cx="1090689" cy="268577"/>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2072432" y="533540"/>
            <a:ext cx="3732311"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ポスト</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1694416" y="6635113"/>
            <a:ext cx="4378814"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～クリスマスカードを贈りましょう～</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CE22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637864" y="5494045"/>
            <a:ext cx="330404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a:latin typeface="MS PGothic" panose="020B0600070205080204" pitchFamily="34" charset="-128"/>
                <a:ea typeface="MS PGothic" panose="020B0600070205080204" pitchFamily="34" charset="-128"/>
              </a:rPr>
              <a:t>照明器具の掃除</a:t>
            </a:r>
            <a:r>
              <a:rPr lang="en-US" altLang="ja-JP" sz="1500" b="1" dirty="0">
                <a:latin typeface="MS PGothic" panose="020B0600070205080204" pitchFamily="34" charset="-128"/>
                <a:ea typeface="MS PGothic" panose="020B0600070205080204" pitchFamily="34" charset="-128"/>
              </a:rPr>
              <a:t>〜</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CE22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576350"/>
            <a:ext cx="6671587" cy="412806"/>
          </a:xfrm>
          <a:prstGeom prst="rect">
            <a:avLst/>
          </a:prstGeom>
          <a:noFill/>
          <a:ln w="9525"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576350"/>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CE221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574751"/>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CE221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6" name="テキスト ボックス 15">
            <a:extLst>
              <a:ext uri="{FF2B5EF4-FFF2-40B4-BE49-F238E27FC236}">
                <a16:creationId xmlns:a16="http://schemas.microsoft.com/office/drawing/2014/main" id="{EE1BD3F4-0D47-DC36-B564-87F2D3FC8EF5}"/>
              </a:ext>
            </a:extLst>
          </p:cNvPr>
          <p:cNvSpPr txBox="1"/>
          <p:nvPr/>
        </p:nvSpPr>
        <p:spPr>
          <a:xfrm>
            <a:off x="594359" y="1110979"/>
            <a:ext cx="3134929" cy="4662815"/>
          </a:xfrm>
          <a:prstGeom prst="rect">
            <a:avLst/>
          </a:prstGeom>
          <a:noFill/>
        </p:spPr>
        <p:txBody>
          <a:bodyPr wrap="square">
            <a:spAutoFit/>
          </a:bodyPr>
          <a:lstStyle/>
          <a:p>
            <a:r>
              <a:rPr lang="ja-JP" altLang="en-US" sz="1100">
                <a:latin typeface="MS PGothic" panose="020B0600070205080204" pitchFamily="34" charset="-128"/>
                <a:ea typeface="MS PGothic" panose="020B0600070205080204" pitchFamily="34" charset="-128"/>
              </a:rPr>
              <a:t>ポスト（郵便受け）は手紙や各種通知を受け取るために不可欠な設備であり、住まいの外観にも深く関わる存在です。しかし、近年は“防犯”の観点がますます重視されるようになってきました。</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鍵付きポスト</a:t>
            </a:r>
          </a:p>
          <a:p>
            <a:endParaRPr lang="ja-JP" altLang="en-US" sz="1100">
              <a:latin typeface="MS PGothic" panose="020B0600070205080204" pitchFamily="34" charset="-128"/>
              <a:ea typeface="MS PGothic" panose="020B0600070205080204" pitchFamily="34" charset="-128"/>
            </a:endParaRPr>
          </a:p>
          <a:p>
            <a:r>
              <a:rPr lang="ja-JP" altLang="en-US" sz="1100" b="1">
                <a:solidFill>
                  <a:srgbClr val="FF0000"/>
                </a:solidFill>
                <a:latin typeface="MS PGothic" panose="020B0600070205080204" pitchFamily="34" charset="-128"/>
                <a:ea typeface="MS PGothic" panose="020B0600070205080204" pitchFamily="34" charset="-128"/>
              </a:rPr>
              <a:t>●</a:t>
            </a:r>
            <a:r>
              <a:rPr lang="ja-JP" altLang="en-US" sz="1100" b="1">
                <a:latin typeface="MS PGothic" panose="020B0600070205080204" pitchFamily="34" charset="-128"/>
                <a:ea typeface="MS PGothic" panose="020B0600070205080204" pitchFamily="34" charset="-128"/>
              </a:rPr>
              <a:t>暗証番号（デジタルロック）タイプ</a:t>
            </a:r>
          </a:p>
          <a:p>
            <a:r>
              <a:rPr lang="ja-JP" altLang="en-US" sz="1100">
                <a:latin typeface="MS PGothic" panose="020B0600070205080204" pitchFamily="34" charset="-128"/>
                <a:ea typeface="MS PGothic" panose="020B0600070205080204" pitchFamily="34" charset="-128"/>
              </a:rPr>
              <a:t>キー不要で、数字入力による施錠・解錠が可能な製品が登場。鍵の管理が不要で、紛失リスクを軽減します</a:t>
            </a:r>
          </a:p>
          <a:p>
            <a:endParaRPr lang="ja-JP" altLang="en-US" sz="1100">
              <a:latin typeface="MS PGothic" panose="020B0600070205080204" pitchFamily="34" charset="-128"/>
              <a:ea typeface="MS PGothic" panose="020B0600070205080204" pitchFamily="34" charset="-128"/>
            </a:endParaRPr>
          </a:p>
          <a:p>
            <a:r>
              <a:rPr lang="ja-JP" altLang="en-US" sz="1100" b="1">
                <a:solidFill>
                  <a:srgbClr val="FF0000"/>
                </a:solidFill>
                <a:latin typeface="MS PGothic" panose="020B0600070205080204" pitchFamily="34" charset="-128"/>
                <a:ea typeface="MS PGothic" panose="020B0600070205080204" pitchFamily="34" charset="-128"/>
              </a:rPr>
              <a:t>●</a:t>
            </a:r>
            <a:r>
              <a:rPr lang="ja-JP" altLang="en-US" sz="1100" b="1">
                <a:latin typeface="MS PGothic" panose="020B0600070205080204" pitchFamily="34" charset="-128"/>
                <a:ea typeface="MS PGothic" panose="020B0600070205080204" pitchFamily="34" charset="-128"/>
              </a:rPr>
              <a:t>カードキー連動タイプ</a:t>
            </a:r>
          </a:p>
          <a:p>
            <a:r>
              <a:rPr lang="ja-JP" altLang="en-US" sz="1100">
                <a:latin typeface="MS PGothic" panose="020B0600070205080204" pitchFamily="34" charset="-128"/>
                <a:ea typeface="MS PGothic" panose="020B0600070205080204" pitchFamily="34" charset="-128"/>
              </a:rPr>
              <a:t>玄関の施錠と連動してメールボックスの解錠ができるカード式もあり、利便性とセキュリティが両立されています</a:t>
            </a:r>
          </a:p>
          <a:p>
            <a:endParaRPr lang="ja-JP" altLang="en-US" sz="1100">
              <a:latin typeface="MS PGothic" panose="020B0600070205080204" pitchFamily="34" charset="-128"/>
              <a:ea typeface="MS PGothic" panose="020B0600070205080204" pitchFamily="34" charset="-128"/>
            </a:endParaRPr>
          </a:p>
          <a:p>
            <a:r>
              <a:rPr lang="ja-JP" altLang="en-US" sz="1100" b="1">
                <a:solidFill>
                  <a:srgbClr val="FF0000"/>
                </a:solidFill>
                <a:latin typeface="MS PGothic" panose="020B0600070205080204" pitchFamily="34" charset="-128"/>
                <a:ea typeface="MS PGothic" panose="020B0600070205080204" pitchFamily="34" charset="-128"/>
              </a:rPr>
              <a:t>●</a:t>
            </a:r>
            <a:r>
              <a:rPr lang="ja-JP" altLang="en-US" sz="1100" b="1">
                <a:latin typeface="MS PGothic" panose="020B0600070205080204" pitchFamily="34" charset="-128"/>
                <a:ea typeface="MS PGothic" panose="020B0600070205080204" pitchFamily="34" charset="-128"/>
              </a:rPr>
              <a:t>スマート・メールボックス・セキュリティ・システム</a:t>
            </a:r>
            <a:r>
              <a:rPr lang="ja-JP" altLang="en-US" sz="1100">
                <a:latin typeface="MS PGothic" panose="020B0600070205080204" pitchFamily="34" charset="-128"/>
                <a:ea typeface="MS PGothic" panose="020B0600070205080204" pitchFamily="34" charset="-128"/>
              </a:rPr>
              <a:t>（</a:t>
            </a:r>
            <a:r>
              <a:rPr lang="en" altLang="ja-JP" sz="1100" dirty="0">
                <a:latin typeface="MS PGothic" panose="020B0600070205080204" pitchFamily="34" charset="-128"/>
                <a:ea typeface="MS PGothic" panose="020B0600070205080204" pitchFamily="34" charset="-128"/>
              </a:rPr>
              <a:t>BKC-516</a:t>
            </a:r>
            <a:r>
              <a:rPr lang="ja-JP" altLang="en" sz="1100">
                <a:latin typeface="MS PGothic" panose="020B0600070205080204" pitchFamily="34" charset="-128"/>
                <a:ea typeface="MS PGothic" panose="020B0600070205080204" pitchFamily="34" charset="-128"/>
              </a:rPr>
              <a:t>）</a:t>
            </a:r>
          </a:p>
          <a:p>
            <a:r>
              <a:rPr lang="en" altLang="ja-JP" sz="1100" dirty="0">
                <a:latin typeface="MS PGothic" panose="020B0600070205080204" pitchFamily="34" charset="-128"/>
                <a:ea typeface="MS PGothic" panose="020B0600070205080204" pitchFamily="34" charset="-128"/>
              </a:rPr>
              <a:t>Wi-Fi</a:t>
            </a:r>
            <a:r>
              <a:rPr lang="ja-JP" altLang="en-US" sz="1100">
                <a:latin typeface="MS PGothic" panose="020B0600070205080204" pitchFamily="34" charset="-128"/>
                <a:ea typeface="MS PGothic" panose="020B0600070205080204" pitchFamily="34" charset="-128"/>
              </a:rPr>
              <a:t>や</a:t>
            </a:r>
            <a:r>
              <a:rPr lang="en" altLang="ja-JP" sz="1100" dirty="0">
                <a:latin typeface="MS PGothic" panose="020B0600070205080204" pitchFamily="34" charset="-128"/>
                <a:ea typeface="MS PGothic" panose="020B0600070205080204" pitchFamily="34" charset="-128"/>
              </a:rPr>
              <a:t>Bluetooth</a:t>
            </a:r>
            <a:r>
              <a:rPr lang="ja-JP" altLang="en-US" sz="1100">
                <a:latin typeface="MS PGothic" panose="020B0600070205080204" pitchFamily="34" charset="-128"/>
                <a:ea typeface="MS PGothic" panose="020B0600070205080204" pitchFamily="34" charset="-128"/>
              </a:rPr>
              <a:t>といった無線通信技術を活用し、スマホやタブレットなどのデバイスから、いつ、誰があなたのメールボックスに近づいたのか、あるいは郵便物を入れたのかを確認できる次世代型ポスト。</a:t>
            </a:r>
            <a:r>
              <a:rPr lang="en-US" altLang="ja-JP" sz="1100" dirty="0">
                <a:latin typeface="MS PGothic" panose="020B0600070205080204" pitchFamily="34" charset="-128"/>
                <a:ea typeface="MS PGothic" panose="020B0600070205080204" pitchFamily="34" charset="-128"/>
              </a:rPr>
              <a:t>2025</a:t>
            </a:r>
            <a:r>
              <a:rPr lang="ja-JP" altLang="en-US" sz="1100">
                <a:latin typeface="MS PGothic" panose="020B0600070205080204" pitchFamily="34" charset="-128"/>
                <a:ea typeface="MS PGothic" panose="020B0600070205080204" pitchFamily="34" charset="-128"/>
              </a:rPr>
              <a:t>年</a:t>
            </a:r>
            <a:r>
              <a:rPr lang="en-US" altLang="ja-JP" sz="1100" dirty="0">
                <a:latin typeface="MS PGothic" panose="020B0600070205080204" pitchFamily="34" charset="-128"/>
                <a:ea typeface="MS PGothic" panose="020B0600070205080204" pitchFamily="34" charset="-128"/>
              </a:rPr>
              <a:t>7</a:t>
            </a:r>
            <a:r>
              <a:rPr lang="ja-JP" altLang="en-US" sz="1100">
                <a:latin typeface="MS PGothic" panose="020B0600070205080204" pitchFamily="34" charset="-128"/>
                <a:ea typeface="MS PGothic" panose="020B0600070205080204" pitchFamily="34" charset="-128"/>
              </a:rPr>
              <a:t>月に発表され、高い注目を集めています</a:t>
            </a:r>
          </a:p>
          <a:p>
            <a:endParaRPr lang="ja-JP" altLang="en-US" sz="1100">
              <a:latin typeface="MS PGothic" panose="020B0600070205080204" pitchFamily="34" charset="-128"/>
              <a:ea typeface="MS PGothic" panose="020B0600070205080204" pitchFamily="34" charset="-128"/>
            </a:endParaRPr>
          </a:p>
          <a:p>
            <a:endParaRPr lang="ja-JP" altLang="en-US" sz="1100">
              <a:latin typeface="MS PGothic" panose="020B0600070205080204" pitchFamily="34" charset="-128"/>
              <a:ea typeface="MS PGothic" panose="020B0600070205080204" pitchFamily="34" charset="-128"/>
            </a:endParaRPr>
          </a:p>
        </p:txBody>
      </p:sp>
      <p:sp>
        <p:nvSpPr>
          <p:cNvPr id="34" name="角丸四角形 33">
            <a:extLst>
              <a:ext uri="{FF2B5EF4-FFF2-40B4-BE49-F238E27FC236}">
                <a16:creationId xmlns:a16="http://schemas.microsoft.com/office/drawing/2014/main" id="{D85F2399-A220-9724-7158-44EC3AFA34CD}"/>
              </a:ext>
            </a:extLst>
          </p:cNvPr>
          <p:cNvSpPr/>
          <p:nvPr/>
        </p:nvSpPr>
        <p:spPr>
          <a:xfrm>
            <a:off x="505842" y="7087968"/>
            <a:ext cx="3240088" cy="1409611"/>
          </a:xfrm>
          <a:prstGeom prst="roundRect">
            <a:avLst/>
          </a:prstGeom>
          <a:noFill/>
          <a:ln w="12700">
            <a:solidFill>
              <a:srgbClr val="CE221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Text Box 82">
            <a:extLst>
              <a:ext uri="{FF2B5EF4-FFF2-40B4-BE49-F238E27FC236}">
                <a16:creationId xmlns:a16="http://schemas.microsoft.com/office/drawing/2014/main" id="{D8D2EBB9-16B3-DDE0-0AAB-8B03CE674496}"/>
              </a:ext>
            </a:extLst>
          </p:cNvPr>
          <p:cNvSpPr txBox="1">
            <a:spLocks noChangeArrowheads="1"/>
          </p:cNvSpPr>
          <p:nvPr/>
        </p:nvSpPr>
        <p:spPr bwMode="auto">
          <a:xfrm>
            <a:off x="774354" y="7178802"/>
            <a:ext cx="2774782" cy="1056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世界中でクリスマスカードを贈り合うのは、日本でいう年賀状にも匹敵する習慣です。ヨーロッパやアメリカなどでは、クリスチャンであるかに関わらず一般的な風習で、多くの人々が郵送し受け取り、心と心をつなぎ幸福を届けています。</a:t>
            </a:r>
            <a:endParaRPr lang="en-US" altLang="ja-JP" sz="1100" dirty="0">
              <a:solidFill>
                <a:srgbClr val="000000"/>
              </a:solidFill>
              <a:latin typeface="ＭＳ Ｐゴシック" panose="020B0600070205080204" pitchFamily="34" charset="-128"/>
            </a:endParaRPr>
          </a:p>
          <a:p>
            <a:pPr eaLnBrk="1" hangingPunct="1"/>
            <a:r>
              <a:rPr lang="ja-JP" altLang="ja-JP" sz="1100">
                <a:solidFill>
                  <a:srgbClr val="000000"/>
                </a:solidFill>
                <a:latin typeface="ＭＳ Ｐゴシック" panose="020B0600070205080204" pitchFamily="34" charset="-128"/>
              </a:rPr>
              <a:t>今年は、プレゼントの添え物ではなく、カードを贈ってみてはいかがでしょうか。</a:t>
            </a:r>
            <a:endParaRPr lang="ja-JP" altLang="ja-JP"/>
          </a:p>
        </p:txBody>
      </p:sp>
      <p:sp>
        <p:nvSpPr>
          <p:cNvPr id="14" name="Text Box 84">
            <a:extLst>
              <a:ext uri="{FF2B5EF4-FFF2-40B4-BE49-F238E27FC236}">
                <a16:creationId xmlns:a16="http://schemas.microsoft.com/office/drawing/2014/main" id="{1D692005-A70E-0BD0-5AC1-BCECFBAD54A2}"/>
              </a:ext>
            </a:extLst>
          </p:cNvPr>
          <p:cNvSpPr txBox="1">
            <a:spLocks noChangeArrowheads="1"/>
          </p:cNvSpPr>
          <p:nvPr/>
        </p:nvSpPr>
        <p:spPr bwMode="auto">
          <a:xfrm>
            <a:off x="664210" y="8607217"/>
            <a:ext cx="3095625" cy="1303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b="1">
                <a:solidFill>
                  <a:srgbClr val="CE221C"/>
                </a:solidFill>
              </a:rPr>
              <a:t>クリスマスカードには手書きの一言を添えて</a:t>
            </a:r>
          </a:p>
          <a:p>
            <a:pPr eaLnBrk="1" hangingPunct="1"/>
            <a:r>
              <a:rPr lang="ja-JP" altLang="ja-JP" sz="1100">
                <a:solidFill>
                  <a:srgbClr val="000000"/>
                </a:solidFill>
              </a:rPr>
              <a:t>クリスマスカードは大抵、既に印刷されているものを購入されると思います。カードの中にサインだけして送っても構わないのですが、年賀状と同じで、出来ればちょっと一言メッセージを手書きして送りたいものです。普通の手紙なら黒インクで書くのが常識なのですが、クリスマスカードは色ペンでも構いません。</a:t>
            </a:r>
          </a:p>
          <a:p>
            <a:pPr eaLnBrk="1" hangingPunct="1"/>
            <a:endParaRPr lang="ja-JP" altLang="ja-JP"/>
          </a:p>
        </p:txBody>
      </p:sp>
      <p:sp>
        <p:nvSpPr>
          <p:cNvPr id="15" name="Text Box 85">
            <a:extLst>
              <a:ext uri="{FF2B5EF4-FFF2-40B4-BE49-F238E27FC236}">
                <a16:creationId xmlns:a16="http://schemas.microsoft.com/office/drawing/2014/main" id="{7E65C1C2-78C2-E548-50F1-BD930E363104}"/>
              </a:ext>
            </a:extLst>
          </p:cNvPr>
          <p:cNvSpPr txBox="1">
            <a:spLocks noChangeArrowheads="1"/>
          </p:cNvSpPr>
          <p:nvPr/>
        </p:nvSpPr>
        <p:spPr bwMode="auto">
          <a:xfrm>
            <a:off x="3948605" y="8607217"/>
            <a:ext cx="3059112"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b="1">
                <a:solidFill>
                  <a:srgbClr val="CE221C"/>
                </a:solidFill>
              </a:rPr>
              <a:t>言葉選びの配慮を</a:t>
            </a:r>
          </a:p>
          <a:p>
            <a:pPr eaLnBrk="1" hangingPunct="1"/>
            <a:r>
              <a:rPr lang="ja-JP" altLang="ja-JP" sz="1100">
                <a:solidFill>
                  <a:srgbClr val="000000"/>
                </a:solidFill>
              </a:rPr>
              <a:t>素敵なカードを頂くのはうれしいものです。ですが、ちょっとした配慮が必要な場合もあります。外国のお友達にカードを送る場合、決まり文句としてすぐに思い浮かぶのが“メリークリスマス”ですが、これは注意が必要です。送り先の相手が、キリスト教徒では問題ありませんが、そうでない場合は大変失礼なこととされています。特にイスラム教やユダヤ教の人にカードを送るのは、避けたほうがよいでしょう。</a:t>
            </a:r>
          </a:p>
          <a:p>
            <a:pPr eaLnBrk="1" hangingPunct="1"/>
            <a:r>
              <a:rPr lang="ja-JP" altLang="ja-JP" sz="1100">
                <a:solidFill>
                  <a:srgbClr val="000000"/>
                </a:solidFill>
              </a:rPr>
              <a:t>　</a:t>
            </a:r>
            <a:endParaRPr lang="ja-JP" altLang="ja-JP"/>
          </a:p>
        </p:txBody>
      </p:sp>
      <p:sp>
        <p:nvSpPr>
          <p:cNvPr id="18" name="Text Box 76">
            <a:extLst>
              <a:ext uri="{FF2B5EF4-FFF2-40B4-BE49-F238E27FC236}">
                <a16:creationId xmlns:a16="http://schemas.microsoft.com/office/drawing/2014/main" id="{11C1BD8C-3962-3D60-2EE3-8230DC16CB1E}"/>
              </a:ext>
            </a:extLst>
          </p:cNvPr>
          <p:cNvSpPr txBox="1">
            <a:spLocks noChangeArrowheads="1"/>
          </p:cNvSpPr>
          <p:nvPr/>
        </p:nvSpPr>
        <p:spPr bwMode="auto">
          <a:xfrm>
            <a:off x="7848600" y="5959476"/>
            <a:ext cx="3235325" cy="1155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000000"/>
                </a:solidFill>
                <a:latin typeface="ＭＳ Ｐゴシック" panose="020B0600070205080204" pitchFamily="34" charset="-128"/>
              </a:rPr>
              <a:t>一年の汚れを落とし、明るく快適な空間で新年を迎えるために、照明器具のクリーニングは欠かせません。さらに清潔な住環境、電気代の節約、そして器具の長寿命化にもつながります。</a:t>
            </a:r>
            <a:endParaRPr lang="en-US" altLang="ja-JP" sz="1100" dirty="0">
              <a:solidFill>
                <a:srgbClr val="000000"/>
              </a:solidFill>
              <a:latin typeface="ＭＳ Ｐゴシック" panose="020B0600070205080204" pitchFamily="34" charset="-128"/>
            </a:endParaRP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en-US" sz="1100" b="1">
                <a:solidFill>
                  <a:srgbClr val="CE221C"/>
                </a:solidFill>
                <a:latin typeface="ＭＳ Ｐゴシック" panose="020B0600070205080204" pitchFamily="34" charset="-128"/>
              </a:rPr>
              <a:t>プロが教える掃除のポイントと頻度</a:t>
            </a:r>
            <a:endParaRPr lang="ja-JP" altLang="en-US" sz="1100">
              <a:solidFill>
                <a:srgbClr val="CE221C"/>
              </a:solidFill>
              <a:latin typeface="ＭＳ Ｐゴシック" panose="020B0600070205080204" pitchFamily="34" charset="-128"/>
            </a:endParaRPr>
          </a:p>
          <a:p>
            <a:pPr eaLnBrk="1" hangingPunct="1">
              <a:spcBef>
                <a:spcPts val="100"/>
              </a:spcBef>
            </a:pPr>
            <a:endParaRPr lang="ja-JP" altLang="en-US" sz="1100">
              <a:solidFill>
                <a:srgbClr val="000000"/>
              </a:solidFill>
              <a:latin typeface="ＭＳ Ｐゴシック" panose="020B0600070205080204" pitchFamily="34" charset="-128"/>
            </a:endParaRPr>
          </a:p>
          <a:p>
            <a:pPr eaLnBrk="1" hangingPunct="1">
              <a:spcBef>
                <a:spcPts val="100"/>
              </a:spcBef>
            </a:pPr>
            <a:endParaRPr lang="ja-JP" altLang="en-US" sz="1100">
              <a:solidFill>
                <a:srgbClr val="000000"/>
              </a:solidFill>
              <a:latin typeface="ＭＳ Ｐゴシック" panose="020B0600070205080204" pitchFamily="34" charset="-128"/>
            </a:endParaRPr>
          </a:p>
        </p:txBody>
      </p:sp>
      <p:sp>
        <p:nvSpPr>
          <p:cNvPr id="6" name="Text Box 76">
            <a:extLst>
              <a:ext uri="{FF2B5EF4-FFF2-40B4-BE49-F238E27FC236}">
                <a16:creationId xmlns:a16="http://schemas.microsoft.com/office/drawing/2014/main" id="{1BDD26CF-F2BB-27E1-32E4-CC5DC71E0633}"/>
              </a:ext>
            </a:extLst>
          </p:cNvPr>
          <p:cNvSpPr txBox="1">
            <a:spLocks noChangeArrowheads="1"/>
          </p:cNvSpPr>
          <p:nvPr/>
        </p:nvSpPr>
        <p:spPr bwMode="auto">
          <a:xfrm>
            <a:off x="7848599" y="8552958"/>
            <a:ext cx="3235325" cy="1555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b="1">
                <a:solidFill>
                  <a:srgbClr val="CE221C"/>
                </a:solidFill>
                <a:latin typeface="ＭＳ Ｐゴシック" panose="020B0600070205080204" pitchFamily="34" charset="-128"/>
              </a:rPr>
              <a:t>安全で効率的な掃除手順</a:t>
            </a:r>
            <a:endParaRPr lang="en-US" altLang="ja-JP" sz="1100" b="1" dirty="0">
              <a:solidFill>
                <a:srgbClr val="CE221C"/>
              </a:solidFill>
              <a:latin typeface="ＭＳ Ｐゴシック" panose="020B0600070205080204" pitchFamily="34" charset="-128"/>
            </a:endParaRPr>
          </a:p>
          <a:p>
            <a:pPr eaLnBrk="1" hangingPunct="1">
              <a:spcBef>
                <a:spcPts val="100"/>
              </a:spcBef>
            </a:pPr>
            <a:endParaRPr lang="ja-JP" altLang="en-US" sz="1100" b="1">
              <a:solidFill>
                <a:srgbClr val="CE221C"/>
              </a:solidFill>
              <a:latin typeface="ＭＳ Ｐゴシック" panose="020B0600070205080204" pitchFamily="34" charset="-128"/>
            </a:endParaRPr>
          </a:p>
          <a:p>
            <a:pPr eaLnBrk="1" hangingPunct="1">
              <a:spcBef>
                <a:spcPts val="100"/>
              </a:spcBef>
            </a:pPr>
            <a:r>
              <a:rPr lang="en-US" altLang="ja-JP" sz="1100" dirty="0">
                <a:solidFill>
                  <a:srgbClr val="000000"/>
                </a:solidFill>
                <a:latin typeface="MS PGothic" panose="020B0600070205080204" pitchFamily="34" charset="-128"/>
                <a:ea typeface="MS PGothic" panose="020B0600070205080204" pitchFamily="34" charset="-128"/>
              </a:rPr>
              <a:t>①</a:t>
            </a:r>
            <a:r>
              <a:rPr lang="ja-JP" altLang="en-US" sz="1100">
                <a:solidFill>
                  <a:srgbClr val="000000"/>
                </a:solidFill>
                <a:latin typeface="MS PGothic" panose="020B0600070205080204" pitchFamily="34" charset="-128"/>
                <a:ea typeface="MS PGothic" panose="020B0600070205080204" pitchFamily="34" charset="-128"/>
              </a:rPr>
              <a:t>必ず電源オフ・冷却後に作業</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pPr>
            <a:endParaRPr lang="ja-JP" altLang="en-US" sz="1100">
              <a:solidFill>
                <a:srgbClr val="000000"/>
              </a:solidFill>
              <a:latin typeface="MS PGothic" panose="020B0600070205080204" pitchFamily="34" charset="-128"/>
              <a:ea typeface="MS PGothic" panose="020B0600070205080204" pitchFamily="34" charset="-128"/>
            </a:endParaRPr>
          </a:p>
          <a:p>
            <a:pPr eaLnBrk="1" hangingPunct="1">
              <a:spcBef>
                <a:spcPts val="100"/>
              </a:spcBef>
            </a:pPr>
            <a:r>
              <a:rPr lang="en-US" altLang="ja-JP" sz="1100" dirty="0">
                <a:solidFill>
                  <a:srgbClr val="000000"/>
                </a:solidFill>
                <a:latin typeface="MS PGothic" panose="020B0600070205080204" pitchFamily="34" charset="-128"/>
                <a:ea typeface="MS PGothic" panose="020B0600070205080204" pitchFamily="34" charset="-128"/>
              </a:rPr>
              <a:t>②</a:t>
            </a:r>
            <a:r>
              <a:rPr lang="ja-JP" altLang="en-US" sz="1100">
                <a:solidFill>
                  <a:srgbClr val="000000"/>
                </a:solidFill>
                <a:latin typeface="MS PGothic" panose="020B0600070205080204" pitchFamily="34" charset="-128"/>
                <a:ea typeface="MS PGothic" panose="020B0600070205080204" pitchFamily="34" charset="-128"/>
              </a:rPr>
              <a:t>安定した脚立や手すり付きステップを使う</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pP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ts val="100"/>
              </a:spcBef>
            </a:pPr>
            <a:r>
              <a:rPr lang="en-US" altLang="ja-JP" sz="1100" dirty="0">
                <a:solidFill>
                  <a:srgbClr val="000000"/>
                </a:solidFill>
                <a:latin typeface="MS PGothic" panose="020B0600070205080204" pitchFamily="34" charset="-128"/>
                <a:ea typeface="MS PGothic" panose="020B0600070205080204" pitchFamily="34" charset="-128"/>
              </a:rPr>
              <a:t>③</a:t>
            </a:r>
            <a:r>
              <a:rPr lang="ja-JP" altLang="en-US" sz="1100">
                <a:solidFill>
                  <a:srgbClr val="000000"/>
                </a:solidFill>
                <a:latin typeface="MS PGothic" panose="020B0600070205080204" pitchFamily="34" charset="-128"/>
                <a:ea typeface="MS PGothic" panose="020B0600070205080204" pitchFamily="34" charset="-128"/>
              </a:rPr>
              <a:t>工具・掃除道具を事前に揃える</a:t>
            </a:r>
          </a:p>
          <a:p>
            <a:pPr eaLnBrk="1" hangingPunct="1">
              <a:spcBef>
                <a:spcPts val="100"/>
              </a:spcBef>
            </a:pPr>
            <a:endParaRPr lang="ja-JP" altLang="en-US" sz="1100">
              <a:solidFill>
                <a:srgbClr val="000000"/>
              </a:solidFill>
              <a:latin typeface="ＭＳ Ｐゴシック" panose="020B0600070205080204" pitchFamily="34" charset="-128"/>
            </a:endParaRPr>
          </a:p>
        </p:txBody>
      </p:sp>
      <p:sp>
        <p:nvSpPr>
          <p:cNvPr id="24" name="正方形/長方形 23">
            <a:extLst>
              <a:ext uri="{FF2B5EF4-FFF2-40B4-BE49-F238E27FC236}">
                <a16:creationId xmlns:a16="http://schemas.microsoft.com/office/drawing/2014/main" id="{02A0825C-ECC9-B9B5-EA04-07EC6B876351}"/>
              </a:ext>
            </a:extLst>
          </p:cNvPr>
          <p:cNvSpPr/>
          <p:nvPr/>
        </p:nvSpPr>
        <p:spPr>
          <a:xfrm>
            <a:off x="3939641" y="1121768"/>
            <a:ext cx="1405855" cy="268577"/>
          </a:xfrm>
          <a:prstGeom prst="rect">
            <a:avLst/>
          </a:pr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27014959-C874-5932-CED7-EED8E19C4398}"/>
              </a:ext>
            </a:extLst>
          </p:cNvPr>
          <p:cNvSpPr txBox="1"/>
          <p:nvPr/>
        </p:nvSpPr>
        <p:spPr>
          <a:xfrm>
            <a:off x="3939642" y="1126246"/>
            <a:ext cx="2986104" cy="2462213"/>
          </a:xfrm>
          <a:prstGeom prst="rect">
            <a:avLst/>
          </a:prstGeom>
          <a:noFill/>
        </p:spPr>
        <p:txBody>
          <a:bodyPr wrap="square">
            <a:spAutoFit/>
          </a:bodyPr>
          <a:lstStyle/>
          <a:p>
            <a:r>
              <a:rPr lang="ja-JP" altLang="en-US" sz="1100">
                <a:latin typeface="MS PGothic" panose="020B0600070205080204" pitchFamily="34" charset="-128"/>
                <a:ea typeface="MS PGothic" panose="020B0600070205080204" pitchFamily="34" charset="-128"/>
              </a:rPr>
              <a:t>物理的構造の工夫</a:t>
            </a:r>
          </a:p>
          <a:p>
            <a:endParaRPr lang="ja-JP" altLang="en-US" sz="1100">
              <a:latin typeface="MS PGothic" panose="020B0600070205080204" pitchFamily="34" charset="-128"/>
              <a:ea typeface="MS PGothic" panose="020B0600070205080204" pitchFamily="34" charset="-128"/>
            </a:endParaRPr>
          </a:p>
          <a:p>
            <a:r>
              <a:rPr lang="ja-JP" altLang="en-US" sz="1100" b="1">
                <a:solidFill>
                  <a:srgbClr val="FF0000"/>
                </a:solidFill>
                <a:latin typeface="MS PGothic" panose="020B0600070205080204" pitchFamily="34" charset="-128"/>
                <a:ea typeface="MS PGothic" panose="020B0600070205080204" pitchFamily="34" charset="-128"/>
              </a:rPr>
              <a:t>●</a:t>
            </a:r>
            <a:r>
              <a:rPr lang="ja-JP" altLang="en-US" sz="1100" b="1">
                <a:latin typeface="MS PGothic" panose="020B0600070205080204" pitchFamily="34" charset="-128"/>
                <a:ea typeface="MS PGothic" panose="020B0600070205080204" pitchFamily="34" charset="-128"/>
              </a:rPr>
              <a:t>盗み取り防止設計（アンチスティール）</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投入口が奥まっていたり、取り出しにくい構造になっている製品が増加中。内部からの取り出しにも工夫が施されています</a:t>
            </a:r>
          </a:p>
          <a:p>
            <a:endParaRPr lang="ja-JP" altLang="en-US" sz="1100">
              <a:latin typeface="MS PGothic" panose="020B0600070205080204" pitchFamily="34" charset="-128"/>
              <a:ea typeface="MS PGothic" panose="020B0600070205080204" pitchFamily="34" charset="-128"/>
            </a:endParaRPr>
          </a:p>
          <a:p>
            <a:r>
              <a:rPr lang="ja-JP" altLang="en-US" sz="1100" b="1">
                <a:solidFill>
                  <a:srgbClr val="FF0000"/>
                </a:solidFill>
                <a:latin typeface="MS PGothic" panose="020B0600070205080204" pitchFamily="34" charset="-128"/>
                <a:ea typeface="MS PGothic" panose="020B0600070205080204" pitchFamily="34" charset="-128"/>
              </a:rPr>
              <a:t>●</a:t>
            </a:r>
            <a:r>
              <a:rPr lang="ja-JP" altLang="en-US" sz="1100" b="1">
                <a:latin typeface="MS PGothic" panose="020B0600070205080204" pitchFamily="34" charset="-128"/>
                <a:ea typeface="MS PGothic" panose="020B0600070205080204" pitchFamily="34" charset="-128"/>
              </a:rPr>
              <a:t>視界遮断部材</a:t>
            </a:r>
          </a:p>
          <a:p>
            <a:endParaRPr lang="ja-JP" altLang="en-US" sz="1100">
              <a:latin typeface="MS PGothic" panose="020B0600070205080204" pitchFamily="34" charset="-128"/>
              <a:ea typeface="MS PGothic" panose="020B0600070205080204" pitchFamily="34" charset="-128"/>
            </a:endParaRPr>
          </a:p>
          <a:p>
            <a:r>
              <a:rPr lang="ja-JP" altLang="en-US" sz="1100">
                <a:latin typeface="MS PGothic" panose="020B0600070205080204" pitchFamily="34" charset="-128"/>
                <a:ea typeface="MS PGothic" panose="020B0600070205080204" pitchFamily="34" charset="-128"/>
              </a:rPr>
              <a:t>投函口から中が見えないよう目隠しガードを装備し、内容覗き見や盗難を防ぐ仕様も推奨されています</a:t>
            </a:r>
          </a:p>
          <a:p>
            <a:endParaRPr lang="ja-JP" altLang="en-US" sz="1100">
              <a:latin typeface="MS PGothic" panose="020B0600070205080204" pitchFamily="34" charset="-128"/>
              <a:ea typeface="MS PGothic" panose="020B0600070205080204" pitchFamily="34" charset="-128"/>
            </a:endParaRPr>
          </a:p>
        </p:txBody>
      </p:sp>
      <p:graphicFrame>
        <p:nvGraphicFramePr>
          <p:cNvPr id="35" name="表 34">
            <a:extLst>
              <a:ext uri="{FF2B5EF4-FFF2-40B4-BE49-F238E27FC236}">
                <a16:creationId xmlns:a16="http://schemas.microsoft.com/office/drawing/2014/main" id="{E678EAD0-F389-5DA3-78D7-94DD94108141}"/>
              </a:ext>
            </a:extLst>
          </p:cNvPr>
          <p:cNvGraphicFramePr>
            <a:graphicFrameLocks noGrp="1"/>
          </p:cNvGraphicFramePr>
          <p:nvPr>
            <p:extLst>
              <p:ext uri="{D42A27DB-BD31-4B8C-83A1-F6EECF244321}">
                <p14:modId xmlns:p14="http://schemas.microsoft.com/office/powerpoint/2010/main" val="934010625"/>
              </p:ext>
            </p:extLst>
          </p:nvPr>
        </p:nvGraphicFramePr>
        <p:xfrm>
          <a:off x="3861913" y="3664770"/>
          <a:ext cx="3116716" cy="2382342"/>
        </p:xfrm>
        <a:graphic>
          <a:graphicData uri="http://schemas.openxmlformats.org/drawingml/2006/table">
            <a:tbl>
              <a:tblPr firstRow="1" bandRow="1">
                <a:tableStyleId>{9DCAF9ED-07DC-4A11-8D7F-57B35C25682E}</a:tableStyleId>
              </a:tblPr>
              <a:tblGrid>
                <a:gridCol w="1035747">
                  <a:extLst>
                    <a:ext uri="{9D8B030D-6E8A-4147-A177-3AD203B41FA5}">
                      <a16:colId xmlns:a16="http://schemas.microsoft.com/office/drawing/2014/main" val="3040865498"/>
                    </a:ext>
                  </a:extLst>
                </a:gridCol>
                <a:gridCol w="2080969">
                  <a:extLst>
                    <a:ext uri="{9D8B030D-6E8A-4147-A177-3AD203B41FA5}">
                      <a16:colId xmlns:a16="http://schemas.microsoft.com/office/drawing/2014/main" val="202710180"/>
                    </a:ext>
                  </a:extLst>
                </a:gridCol>
              </a:tblGrid>
              <a:tr h="259462">
                <a:tc>
                  <a:txBody>
                    <a:bodyPr/>
                    <a:lstStyle/>
                    <a:p>
                      <a:r>
                        <a:rPr kumimoji="1" lang="ja-JP" altLang="en-US" sz="1050"/>
                        <a:t>対策項目</a:t>
                      </a:r>
                      <a:endParaRPr kumimoji="1" lang="ja-JP" altLang="en-US" sz="1050">
                        <a:latin typeface="MS PGothic" panose="020B0600070205080204" pitchFamily="34" charset="-128"/>
                        <a:ea typeface="MS PGothic" panose="020B0600070205080204" pitchFamily="34" charset="-128"/>
                      </a:endParaRPr>
                    </a:p>
                  </a:txBody>
                  <a:tcPr/>
                </a:tc>
                <a:tc>
                  <a:txBody>
                    <a:bodyPr/>
                    <a:lstStyle/>
                    <a:p>
                      <a:r>
                        <a:rPr kumimoji="1" lang="ja-JP" altLang="en-US" sz="1050"/>
                        <a:t>推奨ポイント</a:t>
                      </a:r>
                      <a:endParaRPr kumimoji="1"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2664619103"/>
                  </a:ext>
                </a:extLst>
              </a:tr>
              <a:tr h="424576">
                <a:tc>
                  <a:txBody>
                    <a:bodyPr/>
                    <a:lstStyle/>
                    <a:p>
                      <a:r>
                        <a:rPr kumimoji="1" lang="ja-JP" altLang="en-US" sz="1050"/>
                        <a:t>鍵付き</a:t>
                      </a:r>
                      <a:r>
                        <a:rPr kumimoji="1" lang="en-US" altLang="ja-JP" sz="1050" dirty="0"/>
                        <a:t>•</a:t>
                      </a:r>
                      <a:r>
                        <a:rPr kumimoji="1" lang="ja-JP" altLang="en-US" sz="1050"/>
                        <a:t>電子式</a:t>
                      </a:r>
                      <a:endParaRPr kumimoji="1" lang="en-US" altLang="ja-JP" sz="1050" dirty="0">
                        <a:latin typeface="MS PGothic" panose="020B0600070205080204" pitchFamily="34" charset="-128"/>
                        <a:ea typeface="MS PGothic" panose="020B0600070205080204" pitchFamily="34" charset="-128"/>
                      </a:endParaRPr>
                    </a:p>
                  </a:txBody>
                  <a:tcPr/>
                </a:tc>
                <a:tc>
                  <a:txBody>
                    <a:bodyPr/>
                    <a:lstStyle/>
                    <a:p>
                      <a:r>
                        <a:rPr lang="ja-JP" altLang="en-US" sz="1050"/>
                        <a:t>暗証番号式やカード連動式で、防犯と利便を両立</a:t>
                      </a:r>
                      <a:endParaRPr kumimoji="1"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2311569157"/>
                  </a:ext>
                </a:extLst>
              </a:tr>
              <a:tr h="424576">
                <a:tc>
                  <a:txBody>
                    <a:bodyPr/>
                    <a:lstStyle/>
                    <a:p>
                      <a:r>
                        <a:rPr lang="ja-JP" altLang="en-US" sz="1050"/>
                        <a:t>投入口設計</a:t>
                      </a:r>
                      <a:endParaRPr kumimoji="1" lang="ja-JP" altLang="en-US" sz="1050">
                        <a:latin typeface="MS PGothic" panose="020B0600070205080204" pitchFamily="34" charset="-128"/>
                        <a:ea typeface="MS PGothic" panose="020B0600070205080204" pitchFamily="34" charset="-128"/>
                      </a:endParaRPr>
                    </a:p>
                  </a:txBody>
                  <a:tcPr/>
                </a:tc>
                <a:tc>
                  <a:txBody>
                    <a:bodyPr/>
                    <a:lstStyle/>
                    <a:p>
                      <a:r>
                        <a:rPr lang="ja-JP" altLang="en-US" sz="1050"/>
                        <a:t>盗みにくい奥まった構造や目隠し付きが安心</a:t>
                      </a:r>
                      <a:endParaRPr kumimoji="1"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364696401"/>
                  </a:ext>
                </a:extLst>
              </a:tr>
              <a:tr h="424576">
                <a:tc>
                  <a:txBody>
                    <a:bodyPr/>
                    <a:lstStyle/>
                    <a:p>
                      <a:r>
                        <a:rPr lang="ja-JP" altLang="en-US" sz="1050"/>
                        <a:t>周辺対策</a:t>
                      </a:r>
                      <a:endParaRPr kumimoji="1" lang="ja-JP" altLang="en-US" sz="1050">
                        <a:latin typeface="MS PGothic" panose="020B0600070205080204" pitchFamily="34" charset="-128"/>
                        <a:ea typeface="MS PGothic" panose="020B0600070205080204" pitchFamily="34" charset="-128"/>
                      </a:endParaRPr>
                    </a:p>
                  </a:txBody>
                  <a:tcPr/>
                </a:tc>
                <a:tc>
                  <a:txBody>
                    <a:bodyPr/>
                    <a:lstStyle/>
                    <a:p>
                      <a:pPr marL="0" marR="0" lvl="0" indent="0" algn="l" defTabSz="1134222" rtl="0" eaLnBrk="1" fontAlgn="auto" latinLnBrk="0" hangingPunct="1">
                        <a:lnSpc>
                          <a:spcPct val="100000"/>
                        </a:lnSpc>
                        <a:spcBef>
                          <a:spcPts val="0"/>
                        </a:spcBef>
                        <a:spcAft>
                          <a:spcPts val="0"/>
                        </a:spcAft>
                        <a:buClrTx/>
                        <a:buSzTx/>
                        <a:buFontTx/>
                        <a:buNone/>
                        <a:tabLst/>
                        <a:defRPr/>
                      </a:pPr>
                      <a:r>
                        <a:rPr lang="ja-JP" altLang="en-US" sz="1050"/>
                        <a:t>宅配ボックス・防犯カメラ・ホームセキュリティの併用</a:t>
                      </a:r>
                      <a:endParaRPr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3778596648"/>
                  </a:ext>
                </a:extLst>
              </a:tr>
              <a:tr h="424576">
                <a:tc>
                  <a:txBody>
                    <a:bodyPr/>
                    <a:lstStyle/>
                    <a:p>
                      <a:r>
                        <a:rPr lang="ja-JP" altLang="en-US" sz="1050"/>
                        <a:t>利用習慣</a:t>
                      </a:r>
                      <a:endParaRPr kumimoji="1" lang="ja-JP" altLang="en-US" sz="1050">
                        <a:latin typeface="MS PGothic" panose="020B0600070205080204" pitchFamily="34" charset="-128"/>
                        <a:ea typeface="MS PGothic" panose="020B0600070205080204" pitchFamily="34" charset="-128"/>
                      </a:endParaRPr>
                    </a:p>
                  </a:txBody>
                  <a:tcPr/>
                </a:tc>
                <a:tc>
                  <a:txBody>
                    <a:bodyPr/>
                    <a:lstStyle/>
                    <a:p>
                      <a:pPr marL="0" marR="0" lvl="0" indent="0" algn="l" defTabSz="1134222" rtl="0" eaLnBrk="1" fontAlgn="auto" latinLnBrk="0" hangingPunct="1">
                        <a:lnSpc>
                          <a:spcPct val="100000"/>
                        </a:lnSpc>
                        <a:spcBef>
                          <a:spcPts val="0"/>
                        </a:spcBef>
                        <a:spcAft>
                          <a:spcPts val="0"/>
                        </a:spcAft>
                        <a:buClrTx/>
                        <a:buSzTx/>
                        <a:buFontTx/>
                        <a:buNone/>
                        <a:tabLst/>
                        <a:defRPr/>
                      </a:pPr>
                      <a:r>
                        <a:rPr lang="ja-JP" altLang="en-US" sz="1050"/>
                        <a:t>郵便物はこまめに取り出し、旅行時は代理整理を依頼</a:t>
                      </a:r>
                      <a:endParaRPr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258390565"/>
                  </a:ext>
                </a:extLst>
              </a:tr>
              <a:tr h="424576">
                <a:tc>
                  <a:txBody>
                    <a:bodyPr/>
                    <a:lstStyle/>
                    <a:p>
                      <a:r>
                        <a:rPr lang="ja-JP" altLang="en-US" sz="1050"/>
                        <a:t>デザイン選び</a:t>
                      </a:r>
                      <a:endParaRPr kumimoji="1" lang="ja-JP" altLang="en-US" sz="1050">
                        <a:latin typeface="MS PGothic" panose="020B0600070205080204" pitchFamily="34" charset="-128"/>
                        <a:ea typeface="MS PGothic" panose="020B0600070205080204" pitchFamily="34" charset="-128"/>
                      </a:endParaRPr>
                    </a:p>
                  </a:txBody>
                  <a:tcPr/>
                </a:tc>
                <a:tc>
                  <a:txBody>
                    <a:bodyPr/>
                    <a:lstStyle/>
                    <a:p>
                      <a:r>
                        <a:rPr lang="ja-JP" altLang="en-US" sz="1050"/>
                        <a:t>外観と調和するデザインでもセキュリティに配慮を</a:t>
                      </a:r>
                      <a:endParaRPr kumimoji="1" lang="ja-JP" altLang="en-US" sz="1050">
                        <a:latin typeface="MS PGothic" panose="020B0600070205080204" pitchFamily="34" charset="-128"/>
                        <a:ea typeface="MS PGothic" panose="020B0600070205080204" pitchFamily="34" charset="-128"/>
                      </a:endParaRPr>
                    </a:p>
                  </a:txBody>
                  <a:tcPr/>
                </a:tc>
                <a:extLst>
                  <a:ext uri="{0D108BD9-81ED-4DB2-BD59-A6C34878D82A}">
                    <a16:rowId xmlns:a16="http://schemas.microsoft.com/office/drawing/2014/main" val="2408684500"/>
                  </a:ext>
                </a:extLst>
              </a:tr>
            </a:tbl>
          </a:graphicData>
        </a:graphic>
      </p:graphicFrame>
      <p:sp>
        <p:nvSpPr>
          <p:cNvPr id="9" name="Text Box 76">
            <a:extLst>
              <a:ext uri="{FF2B5EF4-FFF2-40B4-BE49-F238E27FC236}">
                <a16:creationId xmlns:a16="http://schemas.microsoft.com/office/drawing/2014/main" id="{0207D129-8492-1A91-8190-1AFC3A9CDC66}"/>
              </a:ext>
            </a:extLst>
          </p:cNvPr>
          <p:cNvSpPr txBox="1">
            <a:spLocks noChangeArrowheads="1"/>
          </p:cNvSpPr>
          <p:nvPr/>
        </p:nvSpPr>
        <p:spPr bwMode="auto">
          <a:xfrm>
            <a:off x="11205410" y="5966562"/>
            <a:ext cx="3235325" cy="235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en-US" altLang="ja-JP" sz="1100" dirty="0">
                <a:solidFill>
                  <a:srgbClr val="000000"/>
                </a:solidFill>
                <a:latin typeface="ＭＳ Ｐゴシック" panose="020B0600070205080204" pitchFamily="34" charset="-128"/>
              </a:rPr>
              <a:t>④</a:t>
            </a:r>
            <a:r>
              <a:rPr lang="ja-JP" altLang="en-US" sz="1100">
                <a:solidFill>
                  <a:srgbClr val="000000"/>
                </a:solidFill>
                <a:latin typeface="ＭＳ Ｐゴシック" panose="020B0600070205080204" pitchFamily="34" charset="-128"/>
              </a:rPr>
              <a:t>分解→乾拭き→湿拭き→乾燥→復元</a:t>
            </a:r>
          </a:p>
        </p:txBody>
      </p:sp>
      <p:graphicFrame>
        <p:nvGraphicFramePr>
          <p:cNvPr id="20" name="表 19">
            <a:extLst>
              <a:ext uri="{FF2B5EF4-FFF2-40B4-BE49-F238E27FC236}">
                <a16:creationId xmlns:a16="http://schemas.microsoft.com/office/drawing/2014/main" id="{2D3F4614-FAAA-DFF2-314C-FFF7236ADF7D}"/>
              </a:ext>
            </a:extLst>
          </p:cNvPr>
          <p:cNvGraphicFramePr>
            <a:graphicFrameLocks noGrp="1"/>
          </p:cNvGraphicFramePr>
          <p:nvPr>
            <p:extLst>
              <p:ext uri="{D42A27DB-BD31-4B8C-83A1-F6EECF244321}">
                <p14:modId xmlns:p14="http://schemas.microsoft.com/office/powerpoint/2010/main" val="3562989052"/>
              </p:ext>
            </p:extLst>
          </p:nvPr>
        </p:nvGraphicFramePr>
        <p:xfrm>
          <a:off x="7876738" y="7152694"/>
          <a:ext cx="3182104" cy="1234440"/>
        </p:xfrm>
        <a:graphic>
          <a:graphicData uri="http://schemas.openxmlformats.org/drawingml/2006/table">
            <a:tbl>
              <a:tblPr>
                <a:tableStyleId>{5C22544A-7EE6-4342-B048-85BDC9FD1C3A}</a:tableStyleId>
              </a:tblPr>
              <a:tblGrid>
                <a:gridCol w="624760">
                  <a:extLst>
                    <a:ext uri="{9D8B030D-6E8A-4147-A177-3AD203B41FA5}">
                      <a16:colId xmlns:a16="http://schemas.microsoft.com/office/drawing/2014/main" val="3354219101"/>
                    </a:ext>
                  </a:extLst>
                </a:gridCol>
                <a:gridCol w="2557344">
                  <a:extLst>
                    <a:ext uri="{9D8B030D-6E8A-4147-A177-3AD203B41FA5}">
                      <a16:colId xmlns:a16="http://schemas.microsoft.com/office/drawing/2014/main" val="1670237743"/>
                    </a:ext>
                  </a:extLst>
                </a:gridCol>
              </a:tblGrid>
              <a:tr h="370840">
                <a:tc>
                  <a:txBody>
                    <a:bodyPr/>
                    <a:lstStyle/>
                    <a:p>
                      <a:r>
                        <a:rPr kumimoji="1" lang="ja-JP" altLang="en-US" sz="1050"/>
                        <a:t>毎月</a:t>
                      </a:r>
                      <a:endParaRPr kumimoji="1" lang="en-US" altLang="ja-JP" sz="105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134222" rtl="0" eaLnBrk="1" fontAlgn="auto" latinLnBrk="0" hangingPunct="1">
                        <a:lnSpc>
                          <a:spcPct val="100000"/>
                        </a:lnSpc>
                        <a:spcBef>
                          <a:spcPts val="0"/>
                        </a:spcBef>
                        <a:spcAft>
                          <a:spcPts val="0"/>
                        </a:spcAft>
                        <a:buClrTx/>
                        <a:buSzTx/>
                        <a:buFontTx/>
                        <a:buNone/>
                        <a:tabLst/>
                        <a:defRPr/>
                      </a:pPr>
                      <a:r>
                        <a:rPr lang="ja-JP" altLang="en-US" sz="1050">
                          <a:solidFill>
                            <a:srgbClr val="000000"/>
                          </a:solidFill>
                          <a:latin typeface="ＭＳ Ｐゴシック" panose="020B0600070205080204" pitchFamily="34" charset="-128"/>
                        </a:rPr>
                        <a:t>リビングや寝室など、普段使う部屋は月</a:t>
                      </a:r>
                      <a:r>
                        <a:rPr lang="en-US" altLang="ja-JP" sz="1050" dirty="0">
                          <a:solidFill>
                            <a:srgbClr val="000000"/>
                          </a:solidFill>
                          <a:latin typeface="ＭＳ Ｐゴシック" panose="020B0600070205080204" pitchFamily="34" charset="-128"/>
                        </a:rPr>
                        <a:t>1</a:t>
                      </a:r>
                      <a:r>
                        <a:rPr lang="ja-JP" altLang="en-US" sz="1050">
                          <a:solidFill>
                            <a:srgbClr val="000000"/>
                          </a:solidFill>
                          <a:latin typeface="ＭＳ Ｐゴシック" panose="020B0600070205080204" pitchFamily="34" charset="-128"/>
                        </a:rPr>
                        <a:t>回のホコリ払いを推奨。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5186309"/>
                  </a:ext>
                </a:extLst>
              </a:tr>
              <a:tr h="370840">
                <a:tc>
                  <a:txBody>
                    <a:bodyPr/>
                    <a:lstStyle/>
                    <a:p>
                      <a:r>
                        <a:rPr kumimoji="1" lang="en-US" altLang="ja-JP" sz="1050" dirty="0"/>
                        <a:t>3〜6</a:t>
                      </a:r>
                      <a:r>
                        <a:rPr kumimoji="1" lang="ja-JP" altLang="en-US" sz="1050"/>
                        <a:t>ヶ月ごと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134222" rtl="0" eaLnBrk="1" fontAlgn="auto" latinLnBrk="0" hangingPunct="1">
                        <a:lnSpc>
                          <a:spcPct val="100000"/>
                        </a:lnSpc>
                        <a:spcBef>
                          <a:spcPts val="0"/>
                        </a:spcBef>
                        <a:spcAft>
                          <a:spcPts val="0"/>
                        </a:spcAft>
                        <a:buClrTx/>
                        <a:buSzTx/>
                        <a:buFontTx/>
                        <a:buNone/>
                        <a:tabLst/>
                        <a:defRPr/>
                      </a:pPr>
                      <a:r>
                        <a:rPr lang="ja-JP" altLang="en-US" sz="1050">
                          <a:solidFill>
                            <a:srgbClr val="000000"/>
                          </a:solidFill>
                          <a:latin typeface="ＭＳ Ｐゴシック" panose="020B0600070205080204" pitchFamily="34" charset="-128"/>
                        </a:rPr>
                        <a:t>キッチンや油汚れが付きやすい場所はしっかりと拭き掃除を。</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1645681"/>
                  </a:ext>
                </a:extLst>
              </a:tr>
              <a:tr h="370840">
                <a:tc>
                  <a:txBody>
                    <a:bodyPr/>
                    <a:lstStyle/>
                    <a:p>
                      <a:r>
                        <a:rPr kumimoji="1" lang="ja-JP" altLang="en-US" sz="1050"/>
                        <a:t>年</a:t>
                      </a:r>
                      <a:r>
                        <a:rPr kumimoji="1" lang="en-US" altLang="ja-JP" sz="1050" dirty="0"/>
                        <a:t>1</a:t>
                      </a:r>
                      <a:r>
                        <a:rPr kumimoji="1" lang="ja-JP" altLang="en-US" sz="1050"/>
                        <a:t>回</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1134222" rtl="0" eaLnBrk="1" fontAlgn="auto" latinLnBrk="0" hangingPunct="1">
                        <a:lnSpc>
                          <a:spcPct val="100000"/>
                        </a:lnSpc>
                        <a:spcBef>
                          <a:spcPts val="0"/>
                        </a:spcBef>
                        <a:spcAft>
                          <a:spcPts val="0"/>
                        </a:spcAft>
                        <a:buClrTx/>
                        <a:buSzTx/>
                        <a:buFontTx/>
                        <a:buNone/>
                        <a:tabLst/>
                        <a:defRPr/>
                      </a:pPr>
                      <a:r>
                        <a:rPr lang="ja-JP" altLang="en-US" sz="1050">
                          <a:solidFill>
                            <a:srgbClr val="000000"/>
                          </a:solidFill>
                          <a:latin typeface="ＭＳ Ｐゴシック" panose="020B0600070205080204" pitchFamily="34" charset="-128"/>
                        </a:rPr>
                        <a:t>高所にある器具や使用頻度の低い部屋の照明には、徹底的な掃除を。</a:t>
                      </a:r>
                      <a:endParaRPr lang="en-US" altLang="ja-JP" sz="1050" dirty="0">
                        <a:solidFill>
                          <a:srgbClr val="000000"/>
                        </a:solidFill>
                        <a:latin typeface="ＭＳ Ｐゴシック" panose="020B0600070205080204" pitchFamily="34"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7913377"/>
                  </a:ext>
                </a:extLst>
              </a:tr>
            </a:tbl>
          </a:graphicData>
        </a:graphic>
      </p:graphicFrame>
      <p:sp>
        <p:nvSpPr>
          <p:cNvPr id="27" name="上矢印 26">
            <a:extLst>
              <a:ext uri="{FF2B5EF4-FFF2-40B4-BE49-F238E27FC236}">
                <a16:creationId xmlns:a16="http://schemas.microsoft.com/office/drawing/2014/main" id="{B44E57C1-8765-B07D-09F3-F3164146C656}"/>
              </a:ext>
            </a:extLst>
          </p:cNvPr>
          <p:cNvSpPr/>
          <p:nvPr/>
        </p:nvSpPr>
        <p:spPr>
          <a:xfrm rot="10800000">
            <a:off x="12614911" y="6615205"/>
            <a:ext cx="409546" cy="184763"/>
          </a:xfrm>
          <a:prstGeom prst="upArrow">
            <a:avLst/>
          </a:prstGeom>
          <a:solidFill>
            <a:srgbClr val="CE221C">
              <a:alpha val="4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Text Box 76">
            <a:extLst>
              <a:ext uri="{FF2B5EF4-FFF2-40B4-BE49-F238E27FC236}">
                <a16:creationId xmlns:a16="http://schemas.microsoft.com/office/drawing/2014/main" id="{E22672D1-BD81-3C37-EB8C-6EA1CE472273}"/>
              </a:ext>
            </a:extLst>
          </p:cNvPr>
          <p:cNvSpPr txBox="1">
            <a:spLocks noChangeArrowheads="1"/>
          </p:cNvSpPr>
          <p:nvPr/>
        </p:nvSpPr>
        <p:spPr bwMode="auto">
          <a:xfrm>
            <a:off x="11607539" y="7600614"/>
            <a:ext cx="2940203" cy="1338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CE221C"/>
                </a:solidFill>
                <a:latin typeface="ＭＳ Ｐゴシック" panose="020B0600070205080204" pitchFamily="34" charset="-128"/>
              </a:rPr>
              <a:t>素材別の注意点</a:t>
            </a:r>
          </a:p>
          <a:p>
            <a:pPr eaLnBrk="1" hangingPunct="1">
              <a:spcBef>
                <a:spcPts val="100"/>
              </a:spcBef>
            </a:pPr>
            <a:r>
              <a:rPr lang="ja-JP" altLang="en-US" sz="1100">
                <a:solidFill>
                  <a:srgbClr val="000000"/>
                </a:solidFill>
                <a:latin typeface="ＭＳ Ｐゴシック" panose="020B0600070205080204" pitchFamily="34" charset="-128"/>
              </a:rPr>
              <a:t>プラスチック・ガラス</a:t>
            </a: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en-US" sz="1100">
                <a:solidFill>
                  <a:srgbClr val="000000"/>
                </a:solidFill>
                <a:latin typeface="ＭＳ Ｐゴシック" panose="020B0600070205080204" pitchFamily="34" charset="-128"/>
              </a:rPr>
              <a:t>ぬるま湯＋中性　洗剤、最後は乾拭き仕上げ。</a:t>
            </a:r>
          </a:p>
          <a:p>
            <a:pPr eaLnBrk="1" hangingPunct="1">
              <a:spcBef>
                <a:spcPts val="100"/>
              </a:spcBef>
            </a:pPr>
            <a:r>
              <a:rPr lang="ja-JP" altLang="en-US" sz="1100">
                <a:solidFill>
                  <a:srgbClr val="000000"/>
                </a:solidFill>
                <a:latin typeface="ＭＳ Ｐゴシック" panose="020B0600070205080204" pitchFamily="34" charset="-128"/>
              </a:rPr>
              <a:t>木・和紙・布など</a:t>
            </a: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en-US" sz="1100">
                <a:solidFill>
                  <a:srgbClr val="000000"/>
                </a:solidFill>
                <a:latin typeface="ＭＳ Ｐゴシック" panose="020B0600070205080204" pitchFamily="34" charset="-128"/>
              </a:rPr>
              <a:t>水拭きは避け、乾拭　きが基本。デリケートなものには柔らかいブラシや綿棒で。</a:t>
            </a:r>
          </a:p>
        </p:txBody>
      </p:sp>
      <p:sp>
        <p:nvSpPr>
          <p:cNvPr id="33" name="上矢印 32">
            <a:extLst>
              <a:ext uri="{FF2B5EF4-FFF2-40B4-BE49-F238E27FC236}">
                <a16:creationId xmlns:a16="http://schemas.microsoft.com/office/drawing/2014/main" id="{4DE42C90-5B66-0AE7-BF4F-6023E76438EE}"/>
              </a:ext>
            </a:extLst>
          </p:cNvPr>
          <p:cNvSpPr/>
          <p:nvPr/>
        </p:nvSpPr>
        <p:spPr>
          <a:xfrm rot="10800000">
            <a:off x="12609200" y="7142364"/>
            <a:ext cx="409546" cy="184763"/>
          </a:xfrm>
          <a:prstGeom prst="upArrow">
            <a:avLst/>
          </a:prstGeom>
          <a:solidFill>
            <a:srgbClr val="CE221C">
              <a:alpha val="4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Text Box 76">
            <a:extLst>
              <a:ext uri="{FF2B5EF4-FFF2-40B4-BE49-F238E27FC236}">
                <a16:creationId xmlns:a16="http://schemas.microsoft.com/office/drawing/2014/main" id="{3FAA7B40-FCDB-C488-07DB-C0F308F008C4}"/>
              </a:ext>
            </a:extLst>
          </p:cNvPr>
          <p:cNvSpPr txBox="1">
            <a:spLocks noChangeArrowheads="1"/>
          </p:cNvSpPr>
          <p:nvPr/>
        </p:nvSpPr>
        <p:spPr bwMode="auto">
          <a:xfrm>
            <a:off x="11205409" y="8894802"/>
            <a:ext cx="3235325" cy="26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en-US" altLang="ja-JP" sz="1100" dirty="0">
                <a:solidFill>
                  <a:srgbClr val="000000"/>
                </a:solidFill>
                <a:latin typeface="ＭＳ Ｐゴシック" panose="020B0600070205080204" pitchFamily="34" charset="-128"/>
              </a:rPr>
              <a:t>⑤</a:t>
            </a:r>
            <a:r>
              <a:rPr lang="ja-JP" altLang="en-US" sz="1100">
                <a:solidFill>
                  <a:srgbClr val="000000"/>
                </a:solidFill>
                <a:latin typeface="ＭＳ Ｐゴシック" panose="020B0600070205080204" pitchFamily="34" charset="-128"/>
              </a:rPr>
              <a:t>清掃後は換気とチェックをする</a:t>
            </a:r>
          </a:p>
        </p:txBody>
      </p:sp>
      <p:sp>
        <p:nvSpPr>
          <p:cNvPr id="38" name="Text Box 76">
            <a:extLst>
              <a:ext uri="{FF2B5EF4-FFF2-40B4-BE49-F238E27FC236}">
                <a16:creationId xmlns:a16="http://schemas.microsoft.com/office/drawing/2014/main" id="{60007D44-F17D-76BF-D18E-26DA11ED5981}"/>
              </a:ext>
            </a:extLst>
          </p:cNvPr>
          <p:cNvSpPr txBox="1">
            <a:spLocks noChangeArrowheads="1"/>
          </p:cNvSpPr>
          <p:nvPr/>
        </p:nvSpPr>
        <p:spPr bwMode="auto">
          <a:xfrm>
            <a:off x="11866413" y="9368796"/>
            <a:ext cx="1289745" cy="768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000000"/>
                </a:solidFill>
                <a:latin typeface="ＭＳ Ｐゴシック" panose="020B0600070205080204" pitchFamily="34" charset="-128"/>
              </a:rPr>
              <a:t>組み立て時の目安にするため、清掃前に全体を撮影しておくと安心です</a:t>
            </a:r>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a:p>
        </p:txBody>
      </p:sp>
      <p:sp>
        <p:nvSpPr>
          <p:cNvPr id="39" name="Text Box 76">
            <a:extLst>
              <a:ext uri="{FF2B5EF4-FFF2-40B4-BE49-F238E27FC236}">
                <a16:creationId xmlns:a16="http://schemas.microsoft.com/office/drawing/2014/main" id="{8DC473D2-9875-3233-F0B3-FBD4FA1B1119}"/>
              </a:ext>
            </a:extLst>
          </p:cNvPr>
          <p:cNvSpPr txBox="1">
            <a:spLocks noChangeArrowheads="1"/>
          </p:cNvSpPr>
          <p:nvPr/>
        </p:nvSpPr>
        <p:spPr bwMode="auto">
          <a:xfrm>
            <a:off x="11519723" y="6222566"/>
            <a:ext cx="2940203" cy="1395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pPr>
            <a:r>
              <a:rPr lang="ja-JP" altLang="en-US" sz="1100">
                <a:solidFill>
                  <a:srgbClr val="000000"/>
                </a:solidFill>
                <a:latin typeface="ＭＳ Ｐゴシック" panose="020B0600070205080204" pitchFamily="34" charset="-128"/>
              </a:rPr>
              <a:t>カバーや電球を外し、乾いた布や柔らかいダスターでほこりを除去。</a:t>
            </a:r>
          </a:p>
          <a:p>
            <a:pPr eaLnBrk="1" hangingPunct="1">
              <a:spcBef>
                <a:spcPts val="100"/>
              </a:spcBef>
            </a:pPr>
            <a:endParaRPr lang="ja-JP" altLang="en-US" sz="1100">
              <a:solidFill>
                <a:srgbClr val="000000"/>
              </a:solidFill>
              <a:latin typeface="ＭＳ Ｐゴシック" panose="020B0600070205080204" pitchFamily="34" charset="-128"/>
            </a:endParaRPr>
          </a:p>
          <a:p>
            <a:pPr eaLnBrk="1" hangingPunct="1">
              <a:spcBef>
                <a:spcPts val="100"/>
              </a:spcBef>
            </a:pPr>
            <a:r>
              <a:rPr lang="ja-JP" altLang="en-US" sz="1100">
                <a:solidFill>
                  <a:srgbClr val="000000"/>
                </a:solidFill>
                <a:latin typeface="ＭＳ Ｐゴシック" panose="020B0600070205080204" pitchFamily="34" charset="-128"/>
              </a:rPr>
              <a:t>汚れがある部分は中性洗剤を薄めたぬるま湯で拭き、その後乾いた布でしっかり水分除去。</a:t>
            </a:r>
          </a:p>
          <a:p>
            <a:pPr eaLnBrk="1" hangingPunct="1">
              <a:spcBef>
                <a:spcPts val="100"/>
              </a:spcBef>
            </a:pPr>
            <a:endParaRPr lang="en-US" altLang="ja-JP" sz="1100" dirty="0">
              <a:solidFill>
                <a:srgbClr val="000000"/>
              </a:solidFill>
              <a:latin typeface="ＭＳ Ｐゴシック" panose="020B0600070205080204" pitchFamily="34" charset="-128"/>
            </a:endParaRPr>
          </a:p>
          <a:p>
            <a:pPr eaLnBrk="1" hangingPunct="1">
              <a:spcBef>
                <a:spcPts val="100"/>
              </a:spcBef>
            </a:pPr>
            <a:r>
              <a:rPr lang="ja-JP" altLang="en-US" sz="1100">
                <a:solidFill>
                  <a:srgbClr val="000000"/>
                </a:solidFill>
                <a:latin typeface="ＭＳ Ｐゴシック" panose="020B0600070205080204" pitchFamily="34" charset="-128"/>
              </a:rPr>
              <a:t>完全に乾燥後に元通りに組み立て、安全に設置。</a:t>
            </a:r>
          </a:p>
        </p:txBody>
      </p:sp>
      <p:pic>
        <p:nvPicPr>
          <p:cNvPr id="25" name="図 24" descr="アイコン が含まれている画像&#10;&#10;AI 生成コンテンツは誤りを含む可能性があります。">
            <a:extLst>
              <a:ext uri="{FF2B5EF4-FFF2-40B4-BE49-F238E27FC236}">
                <a16:creationId xmlns:a16="http://schemas.microsoft.com/office/drawing/2014/main" id="{9E14C5F3-A1CC-40B7-4861-317B1D618B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8230" y="8593688"/>
            <a:ext cx="1061367" cy="1704619"/>
          </a:xfrm>
          <a:prstGeom prst="rect">
            <a:avLst/>
          </a:prstGeom>
        </p:spPr>
      </p:pic>
      <p:pic>
        <p:nvPicPr>
          <p:cNvPr id="29" name="図 28" descr="食品 が含まれている画像&#10;&#10;AI 生成コンテンツは誤りを含む可能性があります。">
            <a:extLst>
              <a:ext uri="{FF2B5EF4-FFF2-40B4-BE49-F238E27FC236}">
                <a16:creationId xmlns:a16="http://schemas.microsoft.com/office/drawing/2014/main" id="{942E72BA-C3F6-B29C-541F-F8507DE466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23590" y="9306469"/>
            <a:ext cx="889000" cy="927100"/>
          </a:xfrm>
          <a:prstGeom prst="rect">
            <a:avLst/>
          </a:prstGeom>
        </p:spPr>
      </p:pic>
      <p:pic>
        <p:nvPicPr>
          <p:cNvPr id="46" name="図 45" descr="絵と文字の加工写真&#10;&#10;AI 生成コンテンツは誤りを含む可能性があります。">
            <a:extLst>
              <a:ext uri="{FF2B5EF4-FFF2-40B4-BE49-F238E27FC236}">
                <a16:creationId xmlns:a16="http://schemas.microsoft.com/office/drawing/2014/main" id="{E7C8885A-7B03-132A-A921-A833DD9A49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3232" y="5170878"/>
            <a:ext cx="2438400" cy="1155700"/>
          </a:xfrm>
          <a:prstGeom prst="rect">
            <a:avLst/>
          </a:prstGeom>
        </p:spPr>
      </p:pic>
      <p:pic>
        <p:nvPicPr>
          <p:cNvPr id="52" name="図 51" descr="部屋 が含まれている画像&#10;&#10;AI 生成コンテンツは誤りを含む可能性があります。">
            <a:extLst>
              <a:ext uri="{FF2B5EF4-FFF2-40B4-BE49-F238E27FC236}">
                <a16:creationId xmlns:a16="http://schemas.microsoft.com/office/drawing/2014/main" id="{A36F81EE-CBBE-FDED-6080-B4D4CAA0B56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48060" y="7234745"/>
            <a:ext cx="2636426" cy="1318213"/>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18620</TotalTime>
  <Words>1681</Words>
  <Application>Microsoft Macintosh PowerPoint</Application>
  <PresentationFormat>ユーザー設定</PresentationFormat>
  <Paragraphs>150</Paragraphs>
  <Slides>2</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MS PGothic</vt:lpstr>
      <vt:lpstr>MS PGothic</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516</cp:revision>
  <cp:lastPrinted>2024-04-18T05:38:28Z</cp:lastPrinted>
  <dcterms:created xsi:type="dcterms:W3CDTF">2006-11-30T02:47:34Z</dcterms:created>
  <dcterms:modified xsi:type="dcterms:W3CDTF">2025-09-19T03:49:53Z</dcterms:modified>
</cp:coreProperties>
</file>