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D7D31"/>
    <a:srgbClr val="674B39"/>
    <a:srgbClr val="AD841F"/>
    <a:srgbClr val="FFF2CC"/>
    <a:srgbClr val="3D66A0"/>
    <a:srgbClr val="B9E1EC"/>
    <a:srgbClr val="A7AFCF"/>
    <a:srgbClr val="FAE277"/>
    <a:srgbClr val="3BA4C9"/>
    <a:srgbClr val="F39B5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54"/>
    <p:restoredTop sz="94305" autoAdjust="0"/>
  </p:normalViewPr>
  <p:slideViewPr>
    <p:cSldViewPr snapToGrid="0">
      <p:cViewPr varScale="1">
        <p:scale>
          <a:sx n="79" d="100"/>
          <a:sy n="79" d="100"/>
        </p:scale>
        <p:origin x="2200" y="528"/>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2025/9/5</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1</a:t>
            </a:fld>
            <a:endParaRPr kumimoji="1" lang="ja-JP" altLang="en-US"/>
          </a:p>
        </p:txBody>
      </p:sp>
    </p:spTree>
    <p:extLst>
      <p:ext uri="{BB962C8B-B14F-4D97-AF65-F5344CB8AC3E}">
        <p14:creationId xmlns:p14="http://schemas.microsoft.com/office/powerpoint/2010/main" val="3117995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図 42" descr="テキスト&#10;&#10;AI 生成コンテンツは誤りを含む可能性があります。">
            <a:extLst>
              <a:ext uri="{FF2B5EF4-FFF2-40B4-BE49-F238E27FC236}">
                <a16:creationId xmlns:a16="http://schemas.microsoft.com/office/drawing/2014/main" id="{723441E5-7875-148F-4D22-A78F8B5F99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4637" y="557350"/>
            <a:ext cx="6945121" cy="1335600"/>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2329782" y="4862911"/>
            <a:ext cx="3674608"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～インテリアの冬支度</a:t>
            </a:r>
            <a:r>
              <a:rPr lang="en-US" altLang="ja-JP" sz="1500" b="1" dirty="0">
                <a:solidFill>
                  <a:srgbClr val="000000"/>
                </a:solidFill>
                <a:latin typeface="ＭＳ Ｐゴシック" panose="020B0600070205080204" pitchFamily="50" charset="-128"/>
                <a:ea typeface="ＭＳ Ｐゴシック" panose="020B0600070205080204" pitchFamily="50" charset="-128"/>
              </a:rPr>
              <a:t>〜</a:t>
            </a:r>
            <a:endParaRPr lang="ja-JP" altLang="en-US" sz="1500" b="1" dirty="0">
              <a:latin typeface="ＭＳ Ｐゴシック" panose="020B0600070205080204" pitchFamily="50" charset="-128"/>
              <a:ea typeface="ＭＳ Ｐゴシック" panose="020B0600070205080204" pitchFamily="50" charset="-128"/>
            </a:endParaRPr>
          </a:p>
        </p:txBody>
      </p:sp>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659137" y="3077044"/>
            <a:ext cx="2429954" cy="1368424"/>
            <a:chOff x="1016891" y="8379171"/>
            <a:chExt cx="1956971"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16891" y="8772705"/>
              <a:ext cx="1956971"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a:t>
              </a:r>
              <a:r>
                <a:rPr lang="en-US" altLang="ja-JP" sz="1100" dirty="0">
                  <a:effectLst/>
                  <a:latin typeface="Meiryo UI" panose="020B0604030504040204" pitchFamily="34" charset="-128"/>
                  <a:ea typeface="Meiryo UI" panose="020B0604030504040204" pitchFamily="34" charset="-128"/>
                </a:rPr>
                <a:t>330-0854</a:t>
              </a:r>
              <a:r>
                <a:rPr lang="ja-JP" altLang="en-US"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埼玉県さいたま市大宮区桜木町</a:t>
              </a:r>
              <a:r>
                <a:rPr lang="en-US" altLang="ja-JP" sz="1100" dirty="0">
                  <a:effectLst/>
                  <a:latin typeface="Meiryo UI" panose="020B0604030504040204" pitchFamily="34" charset="-128"/>
                  <a:ea typeface="Meiryo UI" panose="020B0604030504040204" pitchFamily="34" charset="-128"/>
                </a:rPr>
                <a:t>1</a:t>
              </a:r>
              <a:r>
                <a:rPr lang="ja-JP" altLang="en-US" sz="1100">
                  <a:effectLst/>
                  <a:latin typeface="Meiryo UI" panose="020B0604030504040204" pitchFamily="34" charset="-128"/>
                  <a:ea typeface="Meiryo UI" panose="020B0604030504040204" pitchFamily="34" charset="-128"/>
                </a:rPr>
                <a:t>丁目</a:t>
              </a:r>
              <a:r>
                <a:rPr lang="en-US" altLang="ja-JP" sz="1100" dirty="0">
                  <a:effectLst/>
                  <a:latin typeface="Meiryo UI" panose="020B0604030504040204" pitchFamily="34" charset="-128"/>
                  <a:ea typeface="Meiryo UI" panose="020B0604030504040204" pitchFamily="34" charset="-128"/>
                </a:rPr>
                <a:t>398-1 </a:t>
              </a:r>
              <a:r>
                <a:rPr lang="ja-JP" altLang="en-US" sz="1100">
                  <a:effectLst/>
                  <a:latin typeface="Meiryo UI" panose="020B0604030504040204" pitchFamily="34" charset="-128"/>
                  <a:ea typeface="Meiryo UI" panose="020B0604030504040204" pitchFamily="34" charset="-128"/>
                </a:rPr>
                <a:t>アドグレイス大宮</a:t>
              </a:r>
              <a:r>
                <a:rPr lang="en-US" altLang="ja-JP" sz="1100" dirty="0">
                  <a:effectLst/>
                  <a:latin typeface="Meiryo UI" panose="020B0604030504040204" pitchFamily="34" charset="-128"/>
                  <a:ea typeface="Meiryo UI" panose="020B0604030504040204" pitchFamily="34" charset="-128"/>
                </a:rPr>
                <a:t>7</a:t>
              </a:r>
              <a:r>
                <a:rPr lang="en" altLang="ja-JP" sz="1100" dirty="0">
                  <a:effectLst/>
                  <a:latin typeface="Meiryo UI" panose="020B0604030504040204" pitchFamily="34" charset="-128"/>
                  <a:ea typeface="Meiryo UI" panose="020B0604030504040204" pitchFamily="34" charset="-128"/>
                </a:rPr>
                <a:t>F</a:t>
              </a:r>
              <a:endParaRPr lang="ja-JP" altLang="ja-JP" sz="1100">
                <a:latin typeface="Meiryo UI" panose="020B0604030504040204" pitchFamily="34" charset="-128"/>
                <a:ea typeface="Meiryo UI" panose="020B0604030504040204" pitchFamily="34" charset="-128"/>
              </a:endParaRPr>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26995"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spc="300">
                  <a:solidFill>
                    <a:srgbClr val="000000"/>
                  </a:solidFill>
                  <a:latin typeface="Meiryo UI" panose="020B0604030504040204" pitchFamily="34" charset="-128"/>
                  <a:ea typeface="Meiryo UI" panose="020B0604030504040204" pitchFamily="34" charset="-128"/>
                </a:rPr>
                <a:t>株式会社フォーセンス</a:t>
              </a:r>
              <a:endParaRPr lang="ja-JP" altLang="ja-JP" sz="1600" spc="300">
                <a:latin typeface="Meiryo UI" panose="020B0604030504040204" pitchFamily="34" charset="-128"/>
                <a:ea typeface="Meiryo UI" panose="020B0604030504040204" pitchFamily="34" charset="-128"/>
              </a:endParaRPr>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TEL : 048-741-9125</a:t>
              </a:r>
              <a:r>
                <a:rPr lang="ja-JP" altLang="en"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FAX : 050-3537-6440 </a:t>
              </a:r>
              <a:br>
                <a:rPr lang="en" altLang="ja-JP" sz="800" dirty="0"/>
              </a:b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300705"/>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235585" y="7126420"/>
            <a:ext cx="1247409"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674B39"/>
                </a:solidFill>
                <a:latin typeface="ＭＳ Ｐゴシック" panose="020B0600070205080204" pitchFamily="50" charset="-128"/>
              </a:rPr>
              <a:t>11</a:t>
            </a:r>
            <a:r>
              <a:rPr lang="ja-JP" altLang="en-US" sz="1400" b="1">
                <a:solidFill>
                  <a:srgbClr val="674B39"/>
                </a:solidFill>
                <a:latin typeface="ＭＳ Ｐゴシック" panose="020B0600070205080204" pitchFamily="50" charset="-128"/>
              </a:rPr>
              <a:t>月　レンコン</a:t>
            </a:r>
            <a:endParaRPr lang="ja-JP" altLang="ja-JP" dirty="0">
              <a:solidFill>
                <a:srgbClr val="674B39"/>
              </a:solidFill>
            </a:endParaRPr>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674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674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674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40820" y="1526211"/>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a:t>
            </a:r>
            <a:r>
              <a:rPr lang="ja-JP" altLang="en-US" sz="1000">
                <a:solidFill>
                  <a:schemeClr val="tx1">
                    <a:lumMod val="75000"/>
                    <a:lumOff val="25000"/>
                  </a:schemeClr>
                </a:solidFill>
                <a:latin typeface="ＭＳ Ｐゴシック"/>
                <a:ea typeface="ＭＳ Ｐゴシック"/>
              </a:rPr>
              <a:t>日</a:t>
            </a:r>
            <a:r>
              <a:rPr lang="en-US" altLang="ja-JP" sz="1000" dirty="0">
                <a:solidFill>
                  <a:schemeClr val="tx1">
                    <a:lumMod val="75000"/>
                    <a:lumOff val="25000"/>
                  </a:schemeClr>
                </a:solidFill>
                <a:latin typeface="ＭＳ Ｐゴシック"/>
                <a:ea typeface="ＭＳ Ｐゴシック"/>
              </a:rPr>
              <a:t>2025</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11</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9525" cap="flat" cmpd="sng" algn="ctr">
            <a:solidFill>
              <a:srgbClr val="674B3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674B3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9525" cap="flat" cmpd="sng" algn="ctr">
            <a:solidFill>
              <a:srgbClr val="674B3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674B3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72769" y="513375"/>
            <a:ext cx="233999" cy="412806"/>
          </a:xfrm>
          <a:prstGeom prst="rect">
            <a:avLst/>
          </a:prstGeom>
          <a:solidFill>
            <a:srgbClr val="674B3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674B3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674B3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674B3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a:t>
            </a:r>
            <a:r>
              <a:rPr lang="ja-JP" altLang="ja-JP" sz="1500" b="1">
                <a:solidFill>
                  <a:schemeClr val="bg1"/>
                </a:solidFill>
                <a:latin typeface="ＭＳ Ｐゴシック" panose="020B0600070205080204" pitchFamily="50" charset="-128"/>
              </a:rPr>
              <a:t>旬暦　</a:t>
            </a:r>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674B3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pic>
        <p:nvPicPr>
          <p:cNvPr id="6" name="図 5" descr="アイコン&#10;&#10;自動的に生成された説明">
            <a:extLst>
              <a:ext uri="{FF2B5EF4-FFF2-40B4-BE49-F238E27FC236}">
                <a16:creationId xmlns:a16="http://schemas.microsoft.com/office/drawing/2014/main" id="{4F508A39-FD83-6B21-A93E-17274364EC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pic>
        <p:nvPicPr>
          <p:cNvPr id="15" name="図 9">
            <a:extLst>
              <a:ext uri="{FF2B5EF4-FFF2-40B4-BE49-F238E27FC236}">
                <a16:creationId xmlns:a16="http://schemas.microsoft.com/office/drawing/2014/main" id="{5885E031-11CE-9817-9C72-4939071EF197}"/>
              </a:ext>
            </a:extLst>
          </p:cNvPr>
          <p:cNvPicPr>
            <a:picLocks noChangeAspect="1"/>
          </p:cNvPicPr>
          <p:nvPr/>
        </p:nvPicPr>
        <p:blipFill>
          <a:blip r:embed="rId5"/>
          <a:stretch>
            <a:fillRect/>
          </a:stretch>
        </p:blipFill>
        <p:spPr>
          <a:xfrm>
            <a:off x="434073" y="596384"/>
            <a:ext cx="2743092" cy="1880817"/>
          </a:xfrm>
          <a:prstGeom prst="rect">
            <a:avLst/>
          </a:prstGeom>
        </p:spPr>
      </p:pic>
      <p:sp>
        <p:nvSpPr>
          <p:cNvPr id="19" name="Text Box 74">
            <a:extLst>
              <a:ext uri="{FF2B5EF4-FFF2-40B4-BE49-F238E27FC236}">
                <a16:creationId xmlns:a16="http://schemas.microsoft.com/office/drawing/2014/main" id="{F92BEED1-1DF3-F27F-2E93-497F0F07E939}"/>
              </a:ext>
            </a:extLst>
          </p:cNvPr>
          <p:cNvSpPr txBox="1">
            <a:spLocks noChangeArrowheads="1"/>
          </p:cNvSpPr>
          <p:nvPr/>
        </p:nvSpPr>
        <p:spPr bwMode="auto">
          <a:xfrm>
            <a:off x="8228191" y="7547656"/>
            <a:ext cx="3137075" cy="2689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a:solidFill>
                  <a:srgbClr val="000000"/>
                </a:solidFill>
                <a:latin typeface="HG丸ｺﾞｼｯｸM-PRO" pitchFamily="50" charset="-128"/>
                <a:ea typeface="HG丸ｺﾞｼｯｸM-PRO" pitchFamily="50" charset="-128"/>
              </a:rPr>
              <a:t>　</a:t>
            </a:r>
            <a:r>
              <a:rPr lang="ja-JP" altLang="en-US" sz="1100">
                <a:latin typeface="Arial" charset="0"/>
                <a:ea typeface="ＭＳ Ｐゴシック" pitchFamily="50" charset="-128"/>
              </a:rPr>
              <a:t>レンコン（蓮根）はその字の通り、</a:t>
            </a:r>
            <a:endParaRPr lang="en-US" altLang="ja-JP" sz="1100" dirty="0">
              <a:latin typeface="Arial" charset="0"/>
              <a:ea typeface="ＭＳ Ｐゴシック" pitchFamily="50" charset="-128"/>
            </a:endParaRPr>
          </a:p>
          <a:p>
            <a:pPr>
              <a:defRPr/>
            </a:pPr>
            <a:r>
              <a:rPr lang="ja-JP" altLang="en-US" sz="1100">
                <a:latin typeface="Arial" charset="0"/>
                <a:ea typeface="ＭＳ Ｐゴシック" pitchFamily="50" charset="-128"/>
              </a:rPr>
              <a:t>ハスの肥大した地下茎です。</a:t>
            </a:r>
            <a:endParaRPr lang="en-US" altLang="ja-JP" sz="1100" dirty="0">
              <a:latin typeface="Arial" charset="0"/>
              <a:ea typeface="ＭＳ Ｐゴシック" pitchFamily="50" charset="-128"/>
            </a:endParaRPr>
          </a:p>
          <a:p>
            <a:pPr>
              <a:defRPr/>
            </a:pPr>
            <a:endParaRPr lang="ja-JP" altLang="en-US" sz="1100">
              <a:latin typeface="Arial" charset="0"/>
              <a:ea typeface="ＭＳ Ｐゴシック" pitchFamily="50" charset="-128"/>
            </a:endParaRPr>
          </a:p>
          <a:p>
            <a:pPr>
              <a:defRPr/>
            </a:pPr>
            <a:r>
              <a:rPr lang="ja-JP" altLang="en-US" sz="1100">
                <a:latin typeface="Arial" charset="0"/>
                <a:ea typeface="ＭＳ Ｐゴシック" pitchFamily="50" charset="-128"/>
              </a:rPr>
              <a:t>　 野菜の中では、たんぱく質や炭水化物を多く含みエネルギーが多く、ビタミンＣが豊富です。しかも、レンコンはでんぷん質が多いため、加熱しても相当量のビタミンＣが残ります。また野菜としては珍しくビタミンＢ１２が豊富で、貧血を予防し、肝臓の働きを助けます。</a:t>
            </a:r>
            <a:endParaRPr lang="en-US" altLang="ja-JP" sz="1100" dirty="0">
              <a:latin typeface="Arial" charset="0"/>
              <a:ea typeface="ＭＳ Ｐゴシック" pitchFamily="50" charset="-128"/>
            </a:endParaRPr>
          </a:p>
          <a:p>
            <a:pPr>
              <a:defRPr/>
            </a:pPr>
            <a:endParaRPr lang="ja-JP" altLang="en-US" sz="1100">
              <a:latin typeface="Arial" charset="0"/>
              <a:ea typeface="ＭＳ Ｐゴシック" pitchFamily="50" charset="-128"/>
            </a:endParaRPr>
          </a:p>
          <a:p>
            <a:pPr>
              <a:defRPr/>
            </a:pPr>
            <a:r>
              <a:rPr lang="ja-JP" altLang="en-US" sz="1100">
                <a:latin typeface="Arial" charset="0"/>
                <a:ea typeface="ＭＳ Ｐゴシック" pitchFamily="50" charset="-128"/>
              </a:rPr>
              <a:t>　 形がふっくらとして丸く肉厚で、節と節の間が長く太くてまっすぐなものを選びましょう。切り口や穴の内側が黒っぽいものは、古くなっています。</a:t>
            </a:r>
          </a:p>
          <a:p>
            <a:pPr>
              <a:defRPr/>
            </a:pPr>
            <a:r>
              <a:rPr lang="ja-JP" altLang="en-US" sz="1100">
                <a:latin typeface="Arial" charset="0"/>
                <a:ea typeface="ＭＳ Ｐゴシック" pitchFamily="50" charset="-128"/>
              </a:rPr>
              <a:t>　 鉄製の調理器具を使うと、仕上がりが黒っぽくなるので、鉄のフライパンや鍋での調理は避けましょう。</a:t>
            </a:r>
            <a:endParaRPr lang="ja-JP" altLang="en-US" sz="1100" dirty="0">
              <a:latin typeface="Arial" charset="0"/>
              <a:ea typeface="ＭＳ Ｐゴシック" pitchFamily="50" charset="-128"/>
            </a:endParaRPr>
          </a:p>
        </p:txBody>
      </p:sp>
      <p:sp>
        <p:nvSpPr>
          <p:cNvPr id="41" name="Text Box 74">
            <a:extLst>
              <a:ext uri="{FF2B5EF4-FFF2-40B4-BE49-F238E27FC236}">
                <a16:creationId xmlns:a16="http://schemas.microsoft.com/office/drawing/2014/main" id="{257980CB-12BD-EB2F-A66D-65E99B85262B}"/>
              </a:ext>
            </a:extLst>
          </p:cNvPr>
          <p:cNvSpPr txBox="1">
            <a:spLocks noChangeArrowheads="1"/>
          </p:cNvSpPr>
          <p:nvPr/>
        </p:nvSpPr>
        <p:spPr bwMode="auto">
          <a:xfrm>
            <a:off x="11607439" y="8235844"/>
            <a:ext cx="251594" cy="149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spcBef>
                <a:spcPts val="0"/>
              </a:spcBef>
              <a:defRPr/>
            </a:pPr>
            <a:r>
              <a:rPr lang="ja-JP" altLang="en-US" sz="1100">
                <a:latin typeface="MS PGothic" panose="020B0600070205080204" pitchFamily="34" charset="-128"/>
                <a:ea typeface="MS PGothic" panose="020B0600070205080204" pitchFamily="34" charset="-128"/>
              </a:rPr>
              <a:t>①</a:t>
            </a:r>
            <a:endParaRPr lang="en-US" altLang="ja-JP" sz="1100" dirty="0">
              <a:latin typeface="MS PGothic" panose="020B0600070205080204" pitchFamily="34" charset="-128"/>
              <a:ea typeface="MS PGothic" panose="020B0600070205080204" pitchFamily="34" charset="-128"/>
            </a:endParaRPr>
          </a:p>
          <a:p>
            <a:pPr>
              <a:spcBef>
                <a:spcPts val="0"/>
              </a:spcBef>
              <a:defRPr/>
            </a:pPr>
            <a:endParaRPr lang="en-US" altLang="ja-JP" sz="1100" dirty="0">
              <a:latin typeface="MS PGothic" panose="020B0600070205080204" pitchFamily="34" charset="-128"/>
              <a:ea typeface="MS PGothic" panose="020B0600070205080204" pitchFamily="34" charset="-128"/>
            </a:endParaRPr>
          </a:p>
          <a:p>
            <a:pPr>
              <a:spcBef>
                <a:spcPts val="0"/>
              </a:spcBef>
              <a:defRPr/>
            </a:pPr>
            <a:r>
              <a:rPr lang="ja-JP" altLang="en-US" sz="1100">
                <a:latin typeface="MS PGothic" panose="020B0600070205080204" pitchFamily="34" charset="-128"/>
                <a:ea typeface="MS PGothic" panose="020B0600070205080204" pitchFamily="34" charset="-128"/>
              </a:rPr>
              <a:t>②</a:t>
            </a:r>
            <a:endParaRPr lang="en-US" altLang="ja-JP" sz="1100" dirty="0">
              <a:latin typeface="MS PGothic" panose="020B0600070205080204" pitchFamily="34" charset="-128"/>
              <a:ea typeface="MS PGothic" panose="020B0600070205080204" pitchFamily="34" charset="-128"/>
            </a:endParaRPr>
          </a:p>
          <a:p>
            <a:pPr>
              <a:spcBef>
                <a:spcPts val="0"/>
              </a:spcBef>
              <a:defRPr/>
            </a:pPr>
            <a:r>
              <a:rPr lang="ja-JP" altLang="en-US" sz="1100">
                <a:latin typeface="MS PGothic" panose="020B0600070205080204" pitchFamily="34" charset="-128"/>
                <a:ea typeface="MS PGothic" panose="020B0600070205080204" pitchFamily="34" charset="-128"/>
              </a:rPr>
              <a:t>③</a:t>
            </a:r>
            <a:endParaRPr lang="en-US" altLang="ja-JP" sz="1100" dirty="0">
              <a:latin typeface="MS PGothic" panose="020B0600070205080204" pitchFamily="34" charset="-128"/>
              <a:ea typeface="MS PGothic" panose="020B0600070205080204" pitchFamily="34" charset="-128"/>
            </a:endParaRPr>
          </a:p>
          <a:p>
            <a:pPr>
              <a:spcBef>
                <a:spcPts val="0"/>
              </a:spcBef>
              <a:defRPr/>
            </a:pPr>
            <a:endParaRPr lang="en-US" altLang="ja-JP" sz="1100" dirty="0">
              <a:latin typeface="MS PGothic" panose="020B0600070205080204" pitchFamily="34" charset="-128"/>
              <a:ea typeface="MS PGothic" panose="020B0600070205080204" pitchFamily="34" charset="-128"/>
            </a:endParaRPr>
          </a:p>
          <a:p>
            <a:pPr>
              <a:spcBef>
                <a:spcPts val="0"/>
              </a:spcBef>
              <a:defRPr/>
            </a:pPr>
            <a:endParaRPr lang="en-US" altLang="ja-JP" sz="1100" dirty="0">
              <a:latin typeface="MS PGothic" panose="020B0600070205080204" pitchFamily="34" charset="-128"/>
              <a:ea typeface="MS PGothic" panose="020B0600070205080204" pitchFamily="34" charset="-128"/>
            </a:endParaRPr>
          </a:p>
          <a:p>
            <a:pPr>
              <a:spcBef>
                <a:spcPts val="0"/>
              </a:spcBef>
              <a:defRPr/>
            </a:pPr>
            <a:r>
              <a:rPr lang="ja-JP" altLang="en-US" sz="1100">
                <a:latin typeface="MS PGothic" panose="020B0600070205080204" pitchFamily="34" charset="-128"/>
                <a:ea typeface="MS PGothic" panose="020B0600070205080204" pitchFamily="34" charset="-128"/>
              </a:rPr>
              <a:t>④</a:t>
            </a:r>
            <a:endParaRPr lang="en-US" altLang="ja-JP" sz="1100" dirty="0">
              <a:latin typeface="MS PGothic" panose="020B0600070205080204" pitchFamily="34" charset="-128"/>
              <a:ea typeface="MS PGothic" panose="020B0600070205080204" pitchFamily="34" charset="-128"/>
            </a:endParaRPr>
          </a:p>
          <a:p>
            <a:pPr>
              <a:spcBef>
                <a:spcPts val="0"/>
              </a:spcBef>
              <a:defRPr/>
            </a:pPr>
            <a:r>
              <a:rPr lang="en-US" altLang="ja-JP" sz="1100" dirty="0">
                <a:latin typeface="MS PGothic" panose="020B0600070205080204" pitchFamily="34" charset="-128"/>
                <a:ea typeface="MS PGothic" panose="020B0600070205080204" pitchFamily="34" charset="-128"/>
              </a:rPr>
              <a:t>⑤</a:t>
            </a:r>
          </a:p>
          <a:p>
            <a:pPr>
              <a:spcBef>
                <a:spcPts val="0"/>
              </a:spcBef>
              <a:defRPr/>
            </a:pPr>
            <a:endParaRPr lang="en-US" altLang="ja-JP" sz="1100" dirty="0">
              <a:latin typeface="MS PGothic" panose="020B0600070205080204" pitchFamily="34" charset="-128"/>
              <a:ea typeface="MS PGothic" panose="020B0600070205080204" pitchFamily="34" charset="-128"/>
            </a:endParaRPr>
          </a:p>
        </p:txBody>
      </p:sp>
      <p:sp>
        <p:nvSpPr>
          <p:cNvPr id="45" name="Text Box 74">
            <a:extLst>
              <a:ext uri="{FF2B5EF4-FFF2-40B4-BE49-F238E27FC236}">
                <a16:creationId xmlns:a16="http://schemas.microsoft.com/office/drawing/2014/main" id="{27A711BF-FB90-74F8-F04A-84AEF6BC78BC}"/>
              </a:ext>
            </a:extLst>
          </p:cNvPr>
          <p:cNvSpPr txBox="1">
            <a:spLocks noChangeArrowheads="1"/>
          </p:cNvSpPr>
          <p:nvPr/>
        </p:nvSpPr>
        <p:spPr bwMode="auto">
          <a:xfrm>
            <a:off x="11557724" y="7366302"/>
            <a:ext cx="644238" cy="408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b="1">
                <a:latin typeface="Arial" charset="0"/>
                <a:ea typeface="ＭＳ Ｐゴシック" pitchFamily="50" charset="-128"/>
              </a:rPr>
              <a:t>材　料</a:t>
            </a:r>
            <a:endParaRPr lang="en-US" altLang="ja-JP" sz="1100" b="1" dirty="0">
              <a:latin typeface="Arial" charset="0"/>
              <a:ea typeface="ＭＳ Ｐゴシック" pitchFamily="50" charset="-128"/>
            </a:endParaRPr>
          </a:p>
          <a:p>
            <a:pPr>
              <a:defRPr/>
            </a:pPr>
            <a:r>
              <a:rPr lang="en-US" altLang="ja-JP" sz="1100" b="1" dirty="0">
                <a:latin typeface="Arial" charset="0"/>
                <a:ea typeface="ＭＳ Ｐゴシック" pitchFamily="50" charset="-128"/>
              </a:rPr>
              <a:t> </a:t>
            </a:r>
            <a:r>
              <a:rPr lang="ja-JP" altLang="en-US" sz="1100">
                <a:latin typeface="Arial" charset="0"/>
                <a:ea typeface="ＭＳ Ｐゴシック" pitchFamily="50" charset="-128"/>
              </a:rPr>
              <a:t>（</a:t>
            </a:r>
            <a:r>
              <a:rPr lang="en-US" altLang="ja-JP" sz="1100" dirty="0">
                <a:latin typeface="Arial" charset="0"/>
                <a:ea typeface="ＭＳ Ｐゴシック" pitchFamily="50" charset="-128"/>
              </a:rPr>
              <a:t>4</a:t>
            </a:r>
            <a:r>
              <a:rPr lang="ja-JP" altLang="en-US" sz="1100">
                <a:latin typeface="Arial" charset="0"/>
                <a:ea typeface="ＭＳ Ｐゴシック" pitchFamily="50" charset="-128"/>
              </a:rPr>
              <a:t>人分）</a:t>
            </a:r>
            <a:endParaRPr lang="en-US" altLang="ja-JP" sz="1100" dirty="0">
              <a:latin typeface="Arial" charset="0"/>
              <a:ea typeface="ＭＳ Ｐゴシック" pitchFamily="50" charset="-128"/>
            </a:endParaRPr>
          </a:p>
        </p:txBody>
      </p:sp>
      <p:sp>
        <p:nvSpPr>
          <p:cNvPr id="50" name="Text Box 77">
            <a:extLst>
              <a:ext uri="{FF2B5EF4-FFF2-40B4-BE49-F238E27FC236}">
                <a16:creationId xmlns:a16="http://schemas.microsoft.com/office/drawing/2014/main" id="{47DAD48A-0A1A-FC4E-12C7-480671B206FC}"/>
              </a:ext>
            </a:extLst>
          </p:cNvPr>
          <p:cNvSpPr txBox="1">
            <a:spLocks noChangeArrowheads="1"/>
          </p:cNvSpPr>
          <p:nvPr/>
        </p:nvSpPr>
        <p:spPr bwMode="auto">
          <a:xfrm>
            <a:off x="3797069" y="1109909"/>
            <a:ext cx="2811312" cy="1089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gn="ctr" eaLnBrk="1" hangingPunct="1"/>
            <a:r>
              <a:rPr lang="ja-JP" altLang="en-US" sz="1100" b="1">
                <a:solidFill>
                  <a:srgbClr val="674B39"/>
                </a:solidFill>
                <a:latin typeface="ＭＳ Ｐゴシック" panose="020B0600070205080204" pitchFamily="34" charset="-128"/>
              </a:rPr>
              <a:t>田の字プラン</a:t>
            </a:r>
            <a:endParaRPr lang="en-US" altLang="ja-JP" sz="1100" b="1" dirty="0">
              <a:solidFill>
                <a:srgbClr val="674B39"/>
              </a:solidFill>
              <a:latin typeface="ＭＳ Ｐゴシック" panose="020B0600070205080204" pitchFamily="34" charset="-128"/>
            </a:endParaRPr>
          </a:p>
          <a:p>
            <a:pPr algn="ctr" eaLnBrk="1" hangingPunct="1"/>
            <a:endParaRPr lang="ja-JP" altLang="en-US" sz="1100" b="1" u="sng">
              <a:solidFill>
                <a:srgbClr val="3D66A0"/>
              </a:solidFill>
              <a:latin typeface="ＭＳ Ｐゴシック" panose="020B0600070205080204" pitchFamily="34" charset="-128"/>
            </a:endParaRPr>
          </a:p>
          <a:p>
            <a:pPr eaLnBrk="1" hangingPunct="1"/>
            <a:r>
              <a:rPr lang="ja-JP" altLang="en-US" sz="1100"/>
              <a:t>廊下が真ん中を通り、キッチンや浴室を中央にはさんで、居室とリビングを田の字型に配置した間取りのこと。マンションなどの集合住宅では最も一般的な間取りです。</a:t>
            </a:r>
          </a:p>
        </p:txBody>
      </p:sp>
      <p:sp>
        <p:nvSpPr>
          <p:cNvPr id="36" name="Text Box 74">
            <a:extLst>
              <a:ext uri="{FF2B5EF4-FFF2-40B4-BE49-F238E27FC236}">
                <a16:creationId xmlns:a16="http://schemas.microsoft.com/office/drawing/2014/main" id="{C3F55E0A-97AD-3780-DBB4-97BD3CD3E537}"/>
              </a:ext>
            </a:extLst>
          </p:cNvPr>
          <p:cNvSpPr txBox="1">
            <a:spLocks noChangeArrowheads="1"/>
          </p:cNvSpPr>
          <p:nvPr/>
        </p:nvSpPr>
        <p:spPr bwMode="auto">
          <a:xfrm>
            <a:off x="11580865" y="7122198"/>
            <a:ext cx="1718731" cy="21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nSpc>
                <a:spcPts val="1400"/>
              </a:lnSpc>
              <a:spcBef>
                <a:spcPts val="0"/>
              </a:spcBef>
              <a:defRPr/>
            </a:pPr>
            <a:r>
              <a:rPr lang="ja-JP" altLang="en-US" sz="1100" b="1">
                <a:solidFill>
                  <a:srgbClr val="ED7D31"/>
                </a:solidFill>
                <a:latin typeface="MS PGothic" panose="020B0600070205080204" pitchFamily="34" charset="-128"/>
                <a:ea typeface="MS PGothic" panose="020B0600070205080204" pitchFamily="34" charset="-128"/>
              </a:rPr>
              <a:t>レンコンのしょうゆ漬け</a:t>
            </a:r>
          </a:p>
        </p:txBody>
      </p:sp>
      <p:sp>
        <p:nvSpPr>
          <p:cNvPr id="20" name="Text Box 74">
            <a:extLst>
              <a:ext uri="{FF2B5EF4-FFF2-40B4-BE49-F238E27FC236}">
                <a16:creationId xmlns:a16="http://schemas.microsoft.com/office/drawing/2014/main" id="{C2EC4A8A-DD5C-F719-4291-4FFF323A912B}"/>
              </a:ext>
            </a:extLst>
          </p:cNvPr>
          <p:cNvSpPr txBox="1">
            <a:spLocks noChangeArrowheads="1"/>
          </p:cNvSpPr>
          <p:nvPr/>
        </p:nvSpPr>
        <p:spPr bwMode="auto">
          <a:xfrm>
            <a:off x="11767691" y="8233424"/>
            <a:ext cx="2903421" cy="222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a:latin typeface="Arial" charset="0"/>
                <a:ea typeface="ＭＳ Ｐゴシック" pitchFamily="50" charset="-128"/>
              </a:rPr>
              <a:t>レンコンは皮をむき、酢水で５～１０分</a:t>
            </a:r>
            <a:r>
              <a:rPr lang="en-US" altLang="ja-JP" sz="1100" dirty="0">
                <a:latin typeface="Arial" charset="0"/>
                <a:ea typeface="ＭＳ Ｐゴシック" pitchFamily="50" charset="-128"/>
              </a:rPr>
              <a:t>(</a:t>
            </a:r>
            <a:r>
              <a:rPr lang="ja-JP" altLang="en-US" sz="1100">
                <a:latin typeface="Arial" charset="0"/>
                <a:ea typeface="ＭＳ Ｐゴシック" pitchFamily="50" charset="-128"/>
              </a:rPr>
              <a:t>大きさに</a:t>
            </a:r>
            <a:endParaRPr lang="en-US" altLang="ja-JP" sz="1100" dirty="0">
              <a:latin typeface="Arial" charset="0"/>
              <a:ea typeface="ＭＳ Ｐゴシック" pitchFamily="50" charset="-128"/>
            </a:endParaRPr>
          </a:p>
          <a:p>
            <a:pPr>
              <a:defRPr/>
            </a:pPr>
            <a:r>
              <a:rPr lang="ja-JP" altLang="en-US" sz="1100">
                <a:latin typeface="Arial" charset="0"/>
                <a:ea typeface="ＭＳ Ｐゴシック" pitchFamily="50" charset="-128"/>
              </a:rPr>
              <a:t>よりに加減</a:t>
            </a:r>
            <a:r>
              <a:rPr lang="en-US" altLang="ja-JP" sz="1100" dirty="0">
                <a:latin typeface="Arial" charset="0"/>
                <a:ea typeface="ＭＳ Ｐゴシック" pitchFamily="50" charset="-128"/>
              </a:rPr>
              <a:t>)</a:t>
            </a:r>
            <a:r>
              <a:rPr lang="ja-JP" altLang="en-US" sz="1100">
                <a:latin typeface="Arial" charset="0"/>
                <a:ea typeface="ＭＳ Ｐゴシック" pitchFamily="50" charset="-128"/>
              </a:rPr>
              <a:t>ゆでる。</a:t>
            </a:r>
          </a:p>
          <a:p>
            <a:pPr>
              <a:defRPr/>
            </a:pPr>
            <a:r>
              <a:rPr lang="ja-JP" altLang="en-US" sz="1100">
                <a:latin typeface="Arial" charset="0"/>
                <a:ea typeface="ＭＳ Ｐゴシック" pitchFamily="50" charset="-128"/>
              </a:rPr>
              <a:t>水にとって冷まし、薄切りにする。</a:t>
            </a:r>
          </a:p>
          <a:p>
            <a:pPr>
              <a:defRPr/>
            </a:pPr>
            <a:r>
              <a:rPr lang="ja-JP" altLang="en-US" sz="1100">
                <a:latin typeface="Arial" charset="0"/>
                <a:ea typeface="ＭＳ Ｐゴシック" pitchFamily="50" charset="-128"/>
              </a:rPr>
              <a:t>ニンジンはやや大きめの薄切り、しょうが、にんにくも千切りにする。唐辛子は種を取り除き、小口切りにする。</a:t>
            </a:r>
          </a:p>
          <a:p>
            <a:pPr>
              <a:defRPr/>
            </a:pPr>
            <a:r>
              <a:rPr lang="ja-JP" altLang="en-US" sz="1100">
                <a:latin typeface="Arial" charset="0"/>
                <a:ea typeface="ＭＳ Ｐゴシック" pitchFamily="50" charset="-128"/>
              </a:rPr>
              <a:t>②③を混ぜ合わせビンにつめる。</a:t>
            </a:r>
          </a:p>
          <a:p>
            <a:pPr>
              <a:defRPr/>
            </a:pPr>
            <a:r>
              <a:rPr lang="ja-JP" altLang="en-US" sz="1100">
                <a:latin typeface="Arial" charset="0"/>
                <a:ea typeface="ＭＳ Ｐゴシック" pitchFamily="50" charset="-128"/>
              </a:rPr>
              <a:t>漬け汁（Ａ）を沸騰させ、冷めたら④に注ぐ。</a:t>
            </a:r>
          </a:p>
          <a:p>
            <a:pPr>
              <a:defRPr/>
            </a:pPr>
            <a:r>
              <a:rPr lang="ja-JP" altLang="en-US" sz="1100">
                <a:latin typeface="Arial" charset="0"/>
                <a:ea typeface="ＭＳ Ｐゴシック" pitchFamily="50" charset="-128"/>
              </a:rPr>
              <a:t>時々ビンの上下を返しながら半日くらい漬け込むと出来上がり。</a:t>
            </a:r>
            <a:endParaRPr lang="en-US" altLang="ja-JP" sz="1100" dirty="0">
              <a:latin typeface="Arial" charset="0"/>
              <a:ea typeface="ＭＳ Ｐゴシック" pitchFamily="50" charset="-128"/>
            </a:endParaRPr>
          </a:p>
          <a:p>
            <a:pPr>
              <a:defRPr/>
            </a:pPr>
            <a:r>
              <a:rPr lang="ja-JP" altLang="en-US" sz="1100">
                <a:latin typeface="Arial" charset="0"/>
                <a:ea typeface="ＭＳ Ｐゴシック" pitchFamily="50" charset="-128"/>
              </a:rPr>
              <a:t>冷蔵庫で一週間くらい保存できます。</a:t>
            </a:r>
          </a:p>
        </p:txBody>
      </p:sp>
      <p:sp>
        <p:nvSpPr>
          <p:cNvPr id="25" name="Text Box 74">
            <a:extLst>
              <a:ext uri="{FF2B5EF4-FFF2-40B4-BE49-F238E27FC236}">
                <a16:creationId xmlns:a16="http://schemas.microsoft.com/office/drawing/2014/main" id="{81C5334D-C233-A133-2413-65D5CE26A8ED}"/>
              </a:ext>
            </a:extLst>
          </p:cNvPr>
          <p:cNvSpPr txBox="1">
            <a:spLocks noChangeArrowheads="1"/>
          </p:cNvSpPr>
          <p:nvPr/>
        </p:nvSpPr>
        <p:spPr bwMode="auto">
          <a:xfrm>
            <a:off x="12130074" y="7355778"/>
            <a:ext cx="2482057" cy="561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a:latin typeface="Arial" charset="0"/>
                <a:ea typeface="ＭＳ Ｐゴシック" pitchFamily="50" charset="-128"/>
              </a:rPr>
              <a:t>レンコン１５０ｇ、にんじん８０ｇ</a:t>
            </a:r>
          </a:p>
          <a:p>
            <a:pPr>
              <a:defRPr/>
            </a:pPr>
            <a:r>
              <a:rPr lang="ja-JP" altLang="en-US" sz="1100">
                <a:latin typeface="Arial" charset="0"/>
                <a:ea typeface="ＭＳ Ｐゴシック" pitchFamily="50" charset="-128"/>
              </a:rPr>
              <a:t> しょうが適量、にんにく適量、唐辛子１本</a:t>
            </a:r>
          </a:p>
          <a:p>
            <a:pPr>
              <a:defRPr/>
            </a:pPr>
            <a:r>
              <a:rPr lang="ja-JP" altLang="en-US" sz="1100">
                <a:latin typeface="Arial" charset="0"/>
                <a:ea typeface="ＭＳ Ｐゴシック" pitchFamily="50" charset="-128"/>
              </a:rPr>
              <a:t> （Ａ）しょうゆ大さじ３と１／２、酢大さじ２、酒大さじ２、砂糖大さじ１</a:t>
            </a:r>
            <a:endParaRPr lang="ja-JP" altLang="en-US" sz="1100" dirty="0">
              <a:latin typeface="Arial" charset="0"/>
              <a:ea typeface="ＭＳ Ｐゴシック" pitchFamily="50" charset="-128"/>
            </a:endParaRPr>
          </a:p>
        </p:txBody>
      </p:sp>
      <p:sp>
        <p:nvSpPr>
          <p:cNvPr id="27" name="Text Box 74">
            <a:extLst>
              <a:ext uri="{FF2B5EF4-FFF2-40B4-BE49-F238E27FC236}">
                <a16:creationId xmlns:a16="http://schemas.microsoft.com/office/drawing/2014/main" id="{A50CC8B6-70A4-C8B9-F303-77AB8026E83B}"/>
              </a:ext>
            </a:extLst>
          </p:cNvPr>
          <p:cNvSpPr txBox="1">
            <a:spLocks noChangeArrowheads="1"/>
          </p:cNvSpPr>
          <p:nvPr/>
        </p:nvSpPr>
        <p:spPr bwMode="auto">
          <a:xfrm>
            <a:off x="11560616" y="8017539"/>
            <a:ext cx="514557" cy="216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defRPr/>
            </a:pPr>
            <a:r>
              <a:rPr lang="ja-JP" altLang="en-US" sz="1100" b="1">
                <a:latin typeface="Arial" charset="0"/>
                <a:ea typeface="ＭＳ Ｐゴシック" pitchFamily="50" charset="-128"/>
              </a:rPr>
              <a:t>作り方</a:t>
            </a:r>
            <a:endParaRPr lang="ja-JP" altLang="en-US" sz="1100" b="1" dirty="0">
              <a:latin typeface="Arial" charset="0"/>
              <a:ea typeface="ＭＳ Ｐゴシック" pitchFamily="50" charset="-128"/>
            </a:endParaRPr>
          </a:p>
        </p:txBody>
      </p:sp>
      <p:sp>
        <p:nvSpPr>
          <p:cNvPr id="52" name="角丸四角形 51">
            <a:extLst>
              <a:ext uri="{FF2B5EF4-FFF2-40B4-BE49-F238E27FC236}">
                <a16:creationId xmlns:a16="http://schemas.microsoft.com/office/drawing/2014/main" id="{43B96126-7378-43F0-F861-6FDFCB038974}"/>
              </a:ext>
            </a:extLst>
          </p:cNvPr>
          <p:cNvSpPr/>
          <p:nvPr/>
        </p:nvSpPr>
        <p:spPr>
          <a:xfrm>
            <a:off x="11482754" y="6996584"/>
            <a:ext cx="3212734" cy="3143878"/>
          </a:xfrm>
          <a:prstGeom prst="roundRect">
            <a:avLst>
              <a:gd name="adj" fmla="val 4988"/>
            </a:avLst>
          </a:prstGeom>
          <a:noFill/>
          <a:ln>
            <a:solidFill>
              <a:srgbClr val="674B3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Text Box 82">
            <a:extLst>
              <a:ext uri="{FF2B5EF4-FFF2-40B4-BE49-F238E27FC236}">
                <a16:creationId xmlns:a16="http://schemas.microsoft.com/office/drawing/2014/main" id="{2BC635E5-6871-5404-67BF-527BABCC0FB8}"/>
              </a:ext>
            </a:extLst>
          </p:cNvPr>
          <p:cNvSpPr txBox="1">
            <a:spLocks noChangeArrowheads="1"/>
          </p:cNvSpPr>
          <p:nvPr/>
        </p:nvSpPr>
        <p:spPr bwMode="auto">
          <a:xfrm>
            <a:off x="606425" y="5591175"/>
            <a:ext cx="3240088"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　秋が深まり、段々冬らしくなってきましたね。冬支度の準備は進んでいますか？暖房器具などはもちろんですが、インテリアにも温かなアイテムをプラスして冬を楽しく過ごしましょう。</a:t>
            </a:r>
            <a:endParaRPr lang="en-US" altLang="ja-JP" sz="1100" dirty="0"/>
          </a:p>
          <a:p>
            <a:pPr eaLnBrk="1" hangingPunct="1"/>
            <a:endParaRPr lang="ja-JP" altLang="en-US" sz="1100"/>
          </a:p>
          <a:p>
            <a:pPr eaLnBrk="1" hangingPunct="1"/>
            <a:r>
              <a:rPr lang="ja-JP" altLang="en-US" sz="1100" b="1">
                <a:solidFill>
                  <a:srgbClr val="ED7D31"/>
                </a:solidFill>
              </a:rPr>
              <a:t>■色であったかコーディネート</a:t>
            </a:r>
            <a:endParaRPr lang="en-US" altLang="ja-JP" sz="1100" b="1" dirty="0">
              <a:solidFill>
                <a:srgbClr val="ED7D31"/>
              </a:solidFill>
            </a:endParaRPr>
          </a:p>
          <a:p>
            <a:pPr eaLnBrk="1" hangingPunct="1"/>
            <a:endParaRPr lang="ja-JP" altLang="en-US" sz="1100" u="sng"/>
          </a:p>
          <a:p>
            <a:pPr eaLnBrk="1" hangingPunct="1"/>
            <a:r>
              <a:rPr lang="ja-JP" altLang="en-US" sz="1100"/>
              <a:t>インテリアの印象を左右する要素の主なものには「色」「形」「素材」がありますが、心理的な影響が最も大きいのが「色」です。色には暖かく感じる「暖色」と涼しく感じる「寒色」があります。</a:t>
            </a:r>
            <a:endParaRPr lang="en-US" altLang="ja-JP" sz="1100" dirty="0"/>
          </a:p>
          <a:p>
            <a:pPr eaLnBrk="1" hangingPunct="1"/>
            <a:endParaRPr lang="en-US" altLang="ja-JP" sz="1100" dirty="0"/>
          </a:p>
          <a:p>
            <a:pPr eaLnBrk="1" hangingPunct="1"/>
            <a:r>
              <a:rPr lang="ja-JP" altLang="en-US" sz="1100"/>
              <a:t>太陽や炎をイメージさせる赤、オレンジ、黄色系の色を「暖色」、逆に水や氷を思わせる青系の色を「寒色」といいます。この暖色と寒色の部屋では体感温度に</a:t>
            </a:r>
            <a:r>
              <a:rPr lang="en-US" altLang="ja-JP" sz="1100" dirty="0"/>
              <a:t>3</a:t>
            </a:r>
            <a:r>
              <a:rPr lang="ja-JP" altLang="en-US" sz="1100"/>
              <a:t>度前後の差があると言われています。</a:t>
            </a:r>
            <a:endParaRPr lang="en-US" altLang="ja-JP" sz="1100" dirty="0"/>
          </a:p>
          <a:p>
            <a:pPr eaLnBrk="1" hangingPunct="1"/>
            <a:endParaRPr lang="en-US" altLang="ja-JP" sz="1100" dirty="0"/>
          </a:p>
          <a:p>
            <a:pPr eaLnBrk="1" hangingPunct="1"/>
            <a:r>
              <a:rPr lang="ja-JP" altLang="en-US" sz="1100"/>
              <a:t>そこで、寒い季節には、温かみを感じさせる赤やオレンジといった暖色系を取り入れるのがおすすめ。</a:t>
            </a:r>
            <a:endParaRPr lang="en-US" altLang="ja-JP" sz="1100" dirty="0"/>
          </a:p>
          <a:p>
            <a:pPr eaLnBrk="1" hangingPunct="1"/>
            <a:r>
              <a:rPr lang="ja-JP" altLang="en-US" sz="1100"/>
              <a:t>お部屋全体の色を変えるのは大変ですが、</a:t>
            </a:r>
            <a:endParaRPr lang="en-US" altLang="ja-JP" sz="1100" dirty="0"/>
          </a:p>
          <a:p>
            <a:pPr eaLnBrk="1" hangingPunct="1"/>
            <a:r>
              <a:rPr lang="ja-JP" altLang="en-US" sz="1100"/>
              <a:t>クッションや布団カバー、</a:t>
            </a:r>
            <a:endParaRPr lang="en-US" altLang="ja-JP" sz="1100" dirty="0"/>
          </a:p>
          <a:p>
            <a:pPr eaLnBrk="1" hangingPunct="1"/>
            <a:r>
              <a:rPr lang="ja-JP" altLang="en-US" sz="1100"/>
              <a:t>ブランケットなどに暖色を</a:t>
            </a:r>
            <a:endParaRPr lang="en-US" altLang="ja-JP" sz="1100" dirty="0"/>
          </a:p>
          <a:p>
            <a:pPr eaLnBrk="1" hangingPunct="1"/>
            <a:r>
              <a:rPr lang="ja-JP" altLang="en-US" sz="1100"/>
              <a:t>取り入れるだけでも</a:t>
            </a:r>
            <a:endParaRPr lang="en-US" altLang="ja-JP" sz="1100" dirty="0"/>
          </a:p>
          <a:p>
            <a:pPr eaLnBrk="1" hangingPunct="1"/>
            <a:r>
              <a:rPr lang="ja-JP" altLang="en-US" sz="1100"/>
              <a:t>雰囲気が変わりますよ。</a:t>
            </a:r>
            <a:endParaRPr lang="en-US" altLang="ja-JP" sz="1100" dirty="0"/>
          </a:p>
          <a:p>
            <a:pPr eaLnBrk="1" hangingPunct="1"/>
            <a:endParaRPr lang="ja-JP" altLang="en-US" sz="1100"/>
          </a:p>
        </p:txBody>
      </p:sp>
      <p:sp>
        <p:nvSpPr>
          <p:cNvPr id="56" name="Text Box 83">
            <a:extLst>
              <a:ext uri="{FF2B5EF4-FFF2-40B4-BE49-F238E27FC236}">
                <a16:creationId xmlns:a16="http://schemas.microsoft.com/office/drawing/2014/main" id="{2C8E23FE-9FEC-BC15-F7BB-BC8EB0E4B3A4}"/>
              </a:ext>
            </a:extLst>
          </p:cNvPr>
          <p:cNvSpPr txBox="1">
            <a:spLocks noChangeArrowheads="1"/>
          </p:cNvSpPr>
          <p:nvPr/>
        </p:nvSpPr>
        <p:spPr bwMode="auto">
          <a:xfrm>
            <a:off x="3960813" y="5591175"/>
            <a:ext cx="3168650"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b="1">
                <a:solidFill>
                  <a:srgbClr val="ED7D31"/>
                </a:solidFill>
              </a:rPr>
              <a:t>■素材であったかコーディネート</a:t>
            </a:r>
            <a:endParaRPr lang="en-US" altLang="ja-JP" sz="1100" b="1" dirty="0">
              <a:solidFill>
                <a:srgbClr val="ED7D31"/>
              </a:solidFill>
            </a:endParaRPr>
          </a:p>
          <a:p>
            <a:pPr eaLnBrk="1" hangingPunct="1"/>
            <a:endParaRPr lang="ja-JP" altLang="en-US" sz="1100" b="1">
              <a:solidFill>
                <a:srgbClr val="ED7D31"/>
              </a:solidFill>
            </a:endParaRPr>
          </a:p>
          <a:p>
            <a:pPr eaLnBrk="1" hangingPunct="1"/>
            <a:r>
              <a:rPr lang="ja-JP" altLang="en-US" sz="1100"/>
              <a:t>ふんわりとした素材感のものは見ているだけでも暖かな気分になりますね。例えば室内履きやクッションや膝かけなど、小物アイテムにフェルトやニット素材など、ふんわり感やモコモコ感のある素材を取り入れてみてはいかがですか。実際の肌触りだけでなく、見た目でも暖かな気分になれそうですね。</a:t>
            </a:r>
            <a:endParaRPr lang="en-US" altLang="ja-JP" sz="1100" dirty="0"/>
          </a:p>
          <a:p>
            <a:pPr eaLnBrk="1" hangingPunct="1"/>
            <a:endParaRPr lang="ja-JP" altLang="en-US" sz="1100"/>
          </a:p>
          <a:p>
            <a:pPr eaLnBrk="1" hangingPunct="1"/>
            <a:endParaRPr lang="en-US" altLang="ja-JP" sz="1100" u="sng" dirty="0"/>
          </a:p>
          <a:p>
            <a:pPr eaLnBrk="1" hangingPunct="1"/>
            <a:r>
              <a:rPr lang="ja-JP" altLang="en-US" sz="1100" b="1">
                <a:solidFill>
                  <a:srgbClr val="ED7D31"/>
                </a:solidFill>
              </a:rPr>
              <a:t>■照明であったかコーディネート</a:t>
            </a:r>
            <a:endParaRPr lang="en-US" altLang="ja-JP" sz="1100" b="1" dirty="0">
              <a:solidFill>
                <a:srgbClr val="ED7D31"/>
              </a:solidFill>
            </a:endParaRPr>
          </a:p>
          <a:p>
            <a:pPr eaLnBrk="1" hangingPunct="1"/>
            <a:endParaRPr lang="ja-JP" altLang="en-US" sz="1100" b="1" u="sng">
              <a:solidFill>
                <a:srgbClr val="ED7D31"/>
              </a:solidFill>
            </a:endParaRPr>
          </a:p>
          <a:p>
            <a:pPr eaLnBrk="1" hangingPunct="1"/>
            <a:r>
              <a:rPr lang="ja-JP" altLang="en-US" sz="1100"/>
              <a:t>最近、インテリア雑貨として人気のキャンドル。飾っておくだけでも素敵なインテリアになりますが、寒いこの季節にはぜひ、実際に炎を灯してみましょう。</a:t>
            </a:r>
            <a:endParaRPr lang="en-US" altLang="ja-JP" sz="1100" dirty="0"/>
          </a:p>
          <a:p>
            <a:pPr eaLnBrk="1" hangingPunct="1"/>
            <a:r>
              <a:rPr lang="ja-JP" altLang="en-US" sz="1100"/>
              <a:t>温もりのあるキャンドルの優しい光には心と体を癒す様々な効果があると言われています。キャンドルの炎のかすかな揺れには「</a:t>
            </a:r>
            <a:r>
              <a:rPr lang="en-US" altLang="ja-JP" sz="1100" dirty="0"/>
              <a:t>1/</a:t>
            </a:r>
            <a:r>
              <a:rPr lang="ja-JP" altLang="en-US" sz="1100"/>
              <a:t>ｆのゆらぎ」と言われるリズ　</a:t>
            </a:r>
            <a:endParaRPr lang="en-US" altLang="ja-JP" sz="1100" dirty="0"/>
          </a:p>
          <a:p>
            <a:pPr eaLnBrk="1" hangingPunct="1"/>
            <a:r>
              <a:rPr lang="ja-JP" altLang="en-US" sz="1100"/>
              <a:t>　　ムがあり、人に心地よさを感じさせる効果がある　</a:t>
            </a:r>
            <a:endParaRPr lang="en-US" altLang="ja-JP" sz="1100" dirty="0"/>
          </a:p>
          <a:p>
            <a:pPr eaLnBrk="1" hangingPunct="1"/>
            <a:r>
              <a:rPr lang="ja-JP" altLang="en-US" sz="1100"/>
              <a:t>　　　そうです。</a:t>
            </a:r>
          </a:p>
          <a:p>
            <a:pPr eaLnBrk="1" hangingPunct="1"/>
            <a:endParaRPr lang="en-US" altLang="ja-JP" sz="1100" dirty="0"/>
          </a:p>
          <a:p>
            <a:pPr eaLnBrk="1" hangingPunct="1"/>
            <a:r>
              <a:rPr lang="ja-JP" altLang="en-US" sz="1100"/>
              <a:t>　　　　　　冬の長い夜、たまには電気を消してキャン　</a:t>
            </a:r>
            <a:endParaRPr lang="en-US" altLang="ja-JP" sz="1100" dirty="0"/>
          </a:p>
          <a:p>
            <a:pPr eaLnBrk="1" hangingPunct="1"/>
            <a:r>
              <a:rPr lang="ja-JP" altLang="en-US" sz="1100"/>
              <a:t>　　　　　　ドルの光を楽しんでみてはいかがでしょうか。</a:t>
            </a:r>
          </a:p>
        </p:txBody>
      </p:sp>
      <p:pic>
        <p:nvPicPr>
          <p:cNvPr id="17" name="図 16" descr="レンコン">
            <a:extLst>
              <a:ext uri="{FF2B5EF4-FFF2-40B4-BE49-F238E27FC236}">
                <a16:creationId xmlns:a16="http://schemas.microsoft.com/office/drawing/2014/main" id="{20347C0F-29F5-DBE8-DEA7-6966F3736F4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44169" y="7178569"/>
            <a:ext cx="1130198" cy="784219"/>
          </a:xfrm>
          <a:prstGeom prst="rect">
            <a:avLst/>
          </a:prstGeom>
        </p:spPr>
      </p:pic>
      <p:pic>
        <p:nvPicPr>
          <p:cNvPr id="24" name="図 23" descr="ダイアグラム が含まれている画像&#10;&#10;AI 生成コンテンツは誤りを含む可能性があります。">
            <a:extLst>
              <a:ext uri="{FF2B5EF4-FFF2-40B4-BE49-F238E27FC236}">
                <a16:creationId xmlns:a16="http://schemas.microsoft.com/office/drawing/2014/main" id="{7A6D6745-F846-8CA0-E38C-9D234D2498E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60034" y="2492420"/>
            <a:ext cx="3242881" cy="1759956"/>
          </a:xfrm>
          <a:prstGeom prst="rect">
            <a:avLst/>
          </a:prstGeom>
        </p:spPr>
      </p:pic>
      <p:pic>
        <p:nvPicPr>
          <p:cNvPr id="58" name="図 57" descr="座る, テーブル, 持つ, 男 が含まれている画像&#10;&#10;AI 生成コンテンツは誤りを含む可能性があります。">
            <a:extLst>
              <a:ext uri="{FF2B5EF4-FFF2-40B4-BE49-F238E27FC236}">
                <a16:creationId xmlns:a16="http://schemas.microsoft.com/office/drawing/2014/main" id="{0A6150E8-66CE-A895-5551-43F5913C745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43302" y="8756197"/>
            <a:ext cx="2165464" cy="150025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ダイアグラム が含まれている画像&#10;&#10;AI 生成コンテンツは誤りを含む可能性があります。">
            <a:extLst>
              <a:ext uri="{FF2B5EF4-FFF2-40B4-BE49-F238E27FC236}">
                <a16:creationId xmlns:a16="http://schemas.microsoft.com/office/drawing/2014/main" id="{20D0FCE9-D811-BFEC-314B-D154F5E0B54F}"/>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7762790" y="359553"/>
            <a:ext cx="6920610" cy="5004000"/>
          </a:xfrm>
          <a:prstGeom prst="rect">
            <a:avLst/>
          </a:prstGeom>
        </p:spPr>
      </p:pic>
      <p:sp>
        <p:nvSpPr>
          <p:cNvPr id="22" name="正方形/長方形 21">
            <a:extLst>
              <a:ext uri="{FF2B5EF4-FFF2-40B4-BE49-F238E27FC236}">
                <a16:creationId xmlns:a16="http://schemas.microsoft.com/office/drawing/2014/main" id="{2390D2D4-EF3F-C8F3-5C5C-C0A0514261E0}"/>
              </a:ext>
            </a:extLst>
          </p:cNvPr>
          <p:cNvSpPr/>
          <p:nvPr/>
        </p:nvSpPr>
        <p:spPr>
          <a:xfrm>
            <a:off x="3903373" y="1142216"/>
            <a:ext cx="2271516" cy="286689"/>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6CE5ED49-E7B2-76AE-BCB9-6AE77BB71C6D}"/>
              </a:ext>
            </a:extLst>
          </p:cNvPr>
          <p:cNvSpPr/>
          <p:nvPr/>
        </p:nvSpPr>
        <p:spPr>
          <a:xfrm>
            <a:off x="541042" y="2818504"/>
            <a:ext cx="2331250" cy="286689"/>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674B3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2072432" y="533540"/>
            <a:ext cx="3732311"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ドアホン</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2194930" y="6762113"/>
            <a:ext cx="3416887" cy="262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～ほめられた時には～</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674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9160675" y="5494045"/>
            <a:ext cx="4555325"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a:latin typeface="MS PGothic" panose="020B0600070205080204" pitchFamily="34" charset="-128"/>
                <a:ea typeface="MS PGothic" panose="020B0600070205080204" pitchFamily="34" charset="-128"/>
              </a:rPr>
              <a:t>お部屋の乾燥対策</a:t>
            </a:r>
            <a:r>
              <a:rPr lang="en-US" altLang="ja-JP" sz="1500" b="1" dirty="0">
                <a:latin typeface="MS PGothic" panose="020B0600070205080204" pitchFamily="34" charset="-128"/>
                <a:ea typeface="MS PGothic" panose="020B0600070205080204" pitchFamily="34" charset="-128"/>
              </a:rPr>
              <a:t>〜</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674B3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674B3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6703350"/>
            <a:ext cx="6671587" cy="412806"/>
          </a:xfrm>
          <a:prstGeom prst="rect">
            <a:avLst/>
          </a:prstGeom>
          <a:noFill/>
          <a:ln w="9525" cap="flat" cmpd="sng" algn="ctr">
            <a:solidFill>
              <a:srgbClr val="674B3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6703350"/>
            <a:ext cx="234000" cy="412806"/>
          </a:xfrm>
          <a:prstGeom prst="rect">
            <a:avLst/>
          </a:prstGeom>
          <a:solidFill>
            <a:srgbClr val="674B3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AD841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65831" y="5455443"/>
            <a:ext cx="234000" cy="412805"/>
          </a:xfrm>
          <a:prstGeom prst="rect">
            <a:avLst/>
          </a:prstGeom>
          <a:solidFill>
            <a:srgbClr val="674B3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674B3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6701751"/>
            <a:ext cx="234000" cy="412806"/>
          </a:xfrm>
          <a:prstGeom prst="rect">
            <a:avLst/>
          </a:prstGeom>
          <a:solidFill>
            <a:srgbClr val="674B3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674B3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 name="Text Box 68">
            <a:extLst>
              <a:ext uri="{FF2B5EF4-FFF2-40B4-BE49-F238E27FC236}">
                <a16:creationId xmlns:a16="http://schemas.microsoft.com/office/drawing/2014/main" id="{15B0FB94-D2CF-69A0-A154-F3AA276B1E8E}"/>
              </a:ext>
            </a:extLst>
          </p:cNvPr>
          <p:cNvSpPr txBox="1">
            <a:spLocks noChangeArrowheads="1"/>
          </p:cNvSpPr>
          <p:nvPr/>
        </p:nvSpPr>
        <p:spPr bwMode="auto">
          <a:xfrm>
            <a:off x="828821" y="7469352"/>
            <a:ext cx="3026025"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t>ほめられるのは嬉しいこと。自分がほめられると、つい「そんなことありません」「私なんか全然」と謙遜してしまいがちですね。謙遜するばかりではなく、感じがよく、スマートな受け答えができたらいいと思いませんか？</a:t>
            </a:r>
            <a:endParaRPr lang="ja-JP" altLang="en-US"/>
          </a:p>
        </p:txBody>
      </p:sp>
      <p:sp>
        <p:nvSpPr>
          <p:cNvPr id="7" name="Text Box 71">
            <a:extLst>
              <a:ext uri="{FF2B5EF4-FFF2-40B4-BE49-F238E27FC236}">
                <a16:creationId xmlns:a16="http://schemas.microsoft.com/office/drawing/2014/main" id="{A442FEBC-6384-06AA-1A12-0270DFB73FD9}"/>
              </a:ext>
            </a:extLst>
          </p:cNvPr>
          <p:cNvSpPr txBox="1">
            <a:spLocks noChangeArrowheads="1"/>
          </p:cNvSpPr>
          <p:nvPr/>
        </p:nvSpPr>
        <p:spPr bwMode="auto">
          <a:xfrm>
            <a:off x="655806" y="8618729"/>
            <a:ext cx="3127660"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000" tIns="36576" rIns="36000"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latin typeface="MS PGothic" panose="020B0600070205080204" pitchFamily="34" charset="-128"/>
                <a:ea typeface="MS PGothic" panose="020B0600070205080204" pitchFamily="34" charset="-128"/>
              </a:rPr>
              <a:t>　誰かにほめられたら、まずは「ありがとう」と笑顔で答えましょう。謙遜と照れから、「そんなことないです。」「全然です。」「そうですか？」という受け答えばかりしていると、逆に「素直じゃないな」と思われてしまうかもしれません。</a:t>
            </a:r>
            <a:endParaRPr lang="en-US" altLang="ja-JP" sz="1100" dirty="0">
              <a:latin typeface="MS PGothic" panose="020B0600070205080204" pitchFamily="34" charset="-128"/>
              <a:ea typeface="MS PGothic" panose="020B0600070205080204" pitchFamily="34" charset="-128"/>
            </a:endParaRPr>
          </a:p>
          <a:p>
            <a:pPr eaLnBrk="1" hangingPunct="1"/>
            <a:r>
              <a:rPr lang="ja-JP" altLang="en-US" sz="1100">
                <a:latin typeface="MS PGothic" panose="020B0600070205080204" pitchFamily="34" charset="-128"/>
                <a:ea typeface="MS PGothic" panose="020B0600070205080204" pitchFamily="34" charset="-128"/>
              </a:rPr>
              <a:t>「気づいてくれてありがとうございます」「そんな風に言っていただくと、自信になります」とほめてくれた人を立てる言葉を返せば、相手の方も嬉しい気持ちになれますね。</a:t>
            </a:r>
          </a:p>
          <a:p>
            <a:pPr eaLnBrk="1" hangingPunct="1"/>
            <a:r>
              <a:rPr lang="ja-JP" altLang="en-US" sz="1100">
                <a:latin typeface="MS PGothic" panose="020B0600070205080204" pitchFamily="34" charset="-128"/>
                <a:ea typeface="MS PGothic" panose="020B0600070205080204" pitchFamily="34" charset="-128"/>
              </a:rPr>
              <a:t> </a:t>
            </a:r>
          </a:p>
        </p:txBody>
      </p:sp>
      <p:sp>
        <p:nvSpPr>
          <p:cNvPr id="9" name="Text Box 72">
            <a:extLst>
              <a:ext uri="{FF2B5EF4-FFF2-40B4-BE49-F238E27FC236}">
                <a16:creationId xmlns:a16="http://schemas.microsoft.com/office/drawing/2014/main" id="{D1B61F34-9478-F836-7DBC-857E3057F140}"/>
              </a:ext>
            </a:extLst>
          </p:cNvPr>
          <p:cNvSpPr txBox="1">
            <a:spLocks noChangeArrowheads="1"/>
          </p:cNvSpPr>
          <p:nvPr/>
        </p:nvSpPr>
        <p:spPr bwMode="auto">
          <a:xfrm>
            <a:off x="3964441" y="8609204"/>
            <a:ext cx="3127660"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000" tIns="36576" rIns="36000"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latin typeface="MS PGothic" panose="020B0600070205080204" pitchFamily="34" charset="-128"/>
                <a:ea typeface="MS PGothic" panose="020B0600070205080204" pitchFamily="34" charset="-128"/>
              </a:rPr>
              <a:t>　仕事で結果が出た時に、最近不調な同僚からほめられた時には、「ありがとう。まぁなんとかね」とさりげなく答えましょう。相手の複雑な心境を考慮しつつも、謙遜ではなく感じよく伝えたいなら、「自分でも嬉しいと思っているんだ！」とさらっと伝える手もあります。</a:t>
            </a:r>
          </a:p>
          <a:p>
            <a:pPr eaLnBrk="1" hangingPunct="1"/>
            <a:r>
              <a:rPr lang="ja-JP" altLang="en-US" sz="1100">
                <a:latin typeface="MS PGothic" panose="020B0600070205080204" pitchFamily="34" charset="-128"/>
                <a:ea typeface="MS PGothic" panose="020B0600070205080204" pitchFamily="34" charset="-128"/>
              </a:rPr>
              <a:t>　逆に自分にとってのライバルや苦手な人のことをほめられたとしても否定的なことは言わず、「うん。頑張っていてすごいよね」と言える余裕を持ちたいですね。 </a:t>
            </a:r>
          </a:p>
        </p:txBody>
      </p:sp>
      <p:sp>
        <p:nvSpPr>
          <p:cNvPr id="23" name="Text Box 53">
            <a:extLst>
              <a:ext uri="{FF2B5EF4-FFF2-40B4-BE49-F238E27FC236}">
                <a16:creationId xmlns:a16="http://schemas.microsoft.com/office/drawing/2014/main" id="{79FBC076-F477-D523-0D3F-C930A28137CB}"/>
              </a:ext>
            </a:extLst>
          </p:cNvPr>
          <p:cNvSpPr txBox="1">
            <a:spLocks noChangeArrowheads="1"/>
          </p:cNvSpPr>
          <p:nvPr/>
        </p:nvSpPr>
        <p:spPr bwMode="auto">
          <a:xfrm>
            <a:off x="7921625" y="6061075"/>
            <a:ext cx="3240088" cy="421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　　　　　　　</a:t>
            </a:r>
            <a:r>
              <a:rPr lang="ja-JP" altLang="en-US" sz="1100" b="1">
                <a:solidFill>
                  <a:srgbClr val="ED7D31"/>
                </a:solidFill>
              </a:rPr>
              <a:t>冬の室内は湿度に注意しましょう</a:t>
            </a:r>
            <a:endParaRPr lang="en-US" altLang="ja-JP" sz="1100" b="1" dirty="0">
              <a:solidFill>
                <a:srgbClr val="ED7D31"/>
              </a:solidFill>
            </a:endParaRPr>
          </a:p>
          <a:p>
            <a:pPr eaLnBrk="1" hangingPunct="1"/>
            <a:endParaRPr lang="ja-JP" altLang="en-US" sz="1100"/>
          </a:p>
          <a:p>
            <a:pPr eaLnBrk="1" hangingPunct="1"/>
            <a:r>
              <a:rPr lang="ja-JP" altLang="en-US" sz="1100"/>
              <a:t>　室内の空気の乾燥が気に</a:t>
            </a:r>
            <a:endParaRPr lang="en-US" altLang="ja-JP" sz="1100" dirty="0"/>
          </a:p>
          <a:p>
            <a:pPr eaLnBrk="1" hangingPunct="1"/>
            <a:r>
              <a:rPr lang="ja-JP" altLang="en-US" sz="1100"/>
              <a:t>なる季節になってきました</a:t>
            </a:r>
            <a:endParaRPr lang="en-US" altLang="ja-JP" sz="1100" dirty="0"/>
          </a:p>
          <a:p>
            <a:pPr eaLnBrk="1" hangingPunct="1"/>
            <a:r>
              <a:rPr lang="ja-JP" altLang="en-US" sz="1100"/>
              <a:t>ね。人が快適だと感じる湿</a:t>
            </a:r>
            <a:endParaRPr lang="en-US" altLang="ja-JP" sz="1100" dirty="0"/>
          </a:p>
          <a:p>
            <a:pPr eaLnBrk="1" hangingPunct="1"/>
            <a:r>
              <a:rPr lang="ja-JP" altLang="en-US" sz="1100"/>
              <a:t>度は</a:t>
            </a:r>
            <a:r>
              <a:rPr lang="en-US" altLang="ja-JP" sz="1100" dirty="0"/>
              <a:t>50</a:t>
            </a:r>
            <a:r>
              <a:rPr lang="ja-JP" altLang="en-US" sz="1100"/>
              <a:t>～</a:t>
            </a:r>
            <a:r>
              <a:rPr lang="en-US" altLang="ja-JP" sz="1100" dirty="0"/>
              <a:t>60</a:t>
            </a:r>
            <a:r>
              <a:rPr lang="ja-JP" altLang="en-US" sz="1100"/>
              <a:t>％ですが、冬は</a:t>
            </a:r>
            <a:endParaRPr lang="en-US" altLang="ja-JP" sz="1100" dirty="0"/>
          </a:p>
          <a:p>
            <a:pPr eaLnBrk="1" hangingPunct="1"/>
            <a:r>
              <a:rPr lang="ja-JP" altLang="en-US" sz="1100"/>
              <a:t>かなり下がります。湿度が</a:t>
            </a:r>
            <a:endParaRPr lang="en-US" altLang="ja-JP" sz="1100" dirty="0"/>
          </a:p>
          <a:p>
            <a:pPr eaLnBrk="1" hangingPunct="1"/>
            <a:r>
              <a:rPr lang="ja-JP" altLang="en-US" sz="1100"/>
              <a:t>下がると、のどや気管支か</a:t>
            </a:r>
            <a:endParaRPr lang="en-US" altLang="ja-JP" sz="1100" dirty="0"/>
          </a:p>
          <a:p>
            <a:pPr eaLnBrk="1" hangingPunct="1"/>
            <a:r>
              <a:rPr lang="ja-JP" altLang="en-US" sz="1100"/>
              <a:t>らウイルスが感染しやすくな</a:t>
            </a:r>
            <a:endParaRPr lang="en-US" altLang="ja-JP" sz="1100" dirty="0"/>
          </a:p>
          <a:p>
            <a:pPr eaLnBrk="1" hangingPunct="1"/>
            <a:r>
              <a:rPr lang="ja-JP" altLang="en-US" sz="1100"/>
              <a:t>り、風邪をひいたり体の抵抗</a:t>
            </a:r>
            <a:endParaRPr lang="en-US" altLang="ja-JP" sz="1100" dirty="0"/>
          </a:p>
          <a:p>
            <a:pPr eaLnBrk="1" hangingPunct="1"/>
            <a:r>
              <a:rPr lang="ja-JP" altLang="en-US" sz="1100"/>
              <a:t>力が弱くなってきますので、乾燥対策はしっかりしたいですね。</a:t>
            </a:r>
          </a:p>
          <a:p>
            <a:pPr eaLnBrk="1" hangingPunct="1"/>
            <a:r>
              <a:rPr lang="ja-JP" altLang="en-US" sz="1100"/>
              <a:t>　乾燥対策としては加湿器を利用している方も多いと思いますが、加湿器を置いていない部屋でも、手軽に湿度を上げる方法があります。</a:t>
            </a:r>
            <a:endParaRPr lang="en-US" altLang="ja-JP" sz="1100" dirty="0"/>
          </a:p>
          <a:p>
            <a:pPr eaLnBrk="1" hangingPunct="1"/>
            <a:endParaRPr lang="en-US" altLang="ja-JP" sz="1100" dirty="0"/>
          </a:p>
          <a:p>
            <a:pPr eaLnBrk="1" hangingPunct="1"/>
            <a:endParaRPr lang="ja-JP" altLang="en-US" sz="1100"/>
          </a:p>
          <a:p>
            <a:pPr eaLnBrk="1" hangingPunct="1"/>
            <a:r>
              <a:rPr lang="ja-JP" altLang="en-US" sz="1100"/>
              <a:t>　まず、短時間で最も効率的に湿度を上げるのは、小ぶりなタオルを濡らして、タテに吊るしておくことです。コップに入れた水などより空気に触れる表面積が大きく、またパイル状になった凹凸があり表面積がさらに大きくなるので、湿度アップに効果的です。もちろん洗濯物を部屋干しするのもいいですよ。</a:t>
            </a:r>
          </a:p>
        </p:txBody>
      </p:sp>
      <p:sp>
        <p:nvSpPr>
          <p:cNvPr id="26" name="Text Box 54">
            <a:extLst>
              <a:ext uri="{FF2B5EF4-FFF2-40B4-BE49-F238E27FC236}">
                <a16:creationId xmlns:a16="http://schemas.microsoft.com/office/drawing/2014/main" id="{0BF1E582-948C-9081-9F01-35090EA5E1FE}"/>
              </a:ext>
            </a:extLst>
          </p:cNvPr>
          <p:cNvSpPr txBox="1">
            <a:spLocks noChangeArrowheads="1"/>
          </p:cNvSpPr>
          <p:nvPr/>
        </p:nvSpPr>
        <p:spPr bwMode="auto">
          <a:xfrm>
            <a:off x="11306175" y="6061075"/>
            <a:ext cx="3163888" cy="421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　また、球根栽培の植物や観葉植物を室内に置くのもおすすめです。植物は、根から水を吸い上げて葉から水蒸気を出す「蒸散作用」を行っていて、自然の加湿器になってくれます。濡れタオルのような即効性はありませんが、手間もかからず、インテリアにもなりますし、置いておくだけで穏や</a:t>
            </a:r>
            <a:endParaRPr lang="en-US" altLang="ja-JP" sz="1100" dirty="0"/>
          </a:p>
          <a:p>
            <a:pPr eaLnBrk="1" hangingPunct="1"/>
            <a:r>
              <a:rPr lang="ja-JP" altLang="en-US" sz="1100"/>
              <a:t>かに湿度調整をしてくれます。</a:t>
            </a:r>
            <a:endParaRPr lang="en-US" altLang="ja-JP" sz="1100" dirty="0"/>
          </a:p>
          <a:p>
            <a:pPr eaLnBrk="1" hangingPunct="1"/>
            <a:r>
              <a:rPr lang="ja-JP" altLang="en-US" sz="1100"/>
              <a:t>できれば葉っぱが大きな植物</a:t>
            </a:r>
            <a:endParaRPr lang="en-US" altLang="ja-JP" sz="1100" dirty="0"/>
          </a:p>
          <a:p>
            <a:pPr eaLnBrk="1" hangingPunct="1"/>
            <a:r>
              <a:rPr lang="ja-JP" altLang="en-US" sz="1100"/>
              <a:t>の方が、よりその効果が大きく</a:t>
            </a:r>
            <a:endParaRPr lang="en-US" altLang="ja-JP" sz="1100" dirty="0"/>
          </a:p>
          <a:p>
            <a:pPr eaLnBrk="1" hangingPunct="1"/>
            <a:r>
              <a:rPr lang="ja-JP" altLang="en-US" sz="1100"/>
              <a:t>なります。ハイドロカルチャーの</a:t>
            </a:r>
            <a:endParaRPr lang="en-US" altLang="ja-JP" sz="1100" dirty="0"/>
          </a:p>
          <a:p>
            <a:pPr eaLnBrk="1" hangingPunct="1"/>
            <a:r>
              <a:rPr lang="ja-JP" altLang="en-US" sz="1100"/>
              <a:t>植物も鉢に水を貯めて育てる</a:t>
            </a:r>
            <a:endParaRPr lang="en-US" altLang="ja-JP" sz="1100" dirty="0"/>
          </a:p>
          <a:p>
            <a:pPr eaLnBrk="1" hangingPunct="1"/>
            <a:r>
              <a:rPr lang="ja-JP" altLang="en-US" sz="1100"/>
              <a:t>ので、乾燥対策になりますね。</a:t>
            </a:r>
            <a:endParaRPr lang="en-US" altLang="ja-JP" sz="1100" dirty="0"/>
          </a:p>
          <a:p>
            <a:pPr eaLnBrk="1" hangingPunct="1"/>
            <a:endParaRPr lang="ja-JP" altLang="en-US" sz="1100"/>
          </a:p>
          <a:p>
            <a:pPr eaLnBrk="1" hangingPunct="1"/>
            <a:r>
              <a:rPr lang="ja-JP" altLang="en-US" sz="1100"/>
              <a:t>　</a:t>
            </a:r>
            <a:endParaRPr lang="en-US" altLang="ja-JP" sz="1100" dirty="0"/>
          </a:p>
          <a:p>
            <a:pPr eaLnBrk="1" hangingPunct="1"/>
            <a:r>
              <a:rPr lang="ja-JP" altLang="en-US" sz="1100"/>
              <a:t>　一方、加湿しすぎも問題です。閉め切った室内で加湿しすぎると、カビやダニはもちろん、結露などのトラブルを引き起こしてしまいます。一時間に一回程度は、窓を開けての換気も心がけましょう。</a:t>
            </a:r>
          </a:p>
        </p:txBody>
      </p:sp>
      <p:pic>
        <p:nvPicPr>
          <p:cNvPr id="19" name="図 18" descr="時計が付いている｜｜｜ｐ&#10;&#10;AI 生成コンテンツは誤りを含む可能性があります。">
            <a:extLst>
              <a:ext uri="{FF2B5EF4-FFF2-40B4-BE49-F238E27FC236}">
                <a16:creationId xmlns:a16="http://schemas.microsoft.com/office/drawing/2014/main" id="{5D4EA227-1A54-DE56-5D2A-93AB21CD5D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0452" y="6619257"/>
            <a:ext cx="977900" cy="990600"/>
          </a:xfrm>
          <a:prstGeom prst="rect">
            <a:avLst/>
          </a:prstGeom>
        </p:spPr>
      </p:pic>
      <p:pic>
        <p:nvPicPr>
          <p:cNvPr id="29" name="図 28" descr="花の絵&#10;&#10;AI 生成コンテンツは誤りを含む可能性があります。">
            <a:extLst>
              <a:ext uri="{FF2B5EF4-FFF2-40B4-BE49-F238E27FC236}">
                <a16:creationId xmlns:a16="http://schemas.microsoft.com/office/drawing/2014/main" id="{DAF72343-6E6B-1375-E1BE-18A13DE611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179722" y="7016142"/>
            <a:ext cx="1290341" cy="1209695"/>
          </a:xfrm>
          <a:prstGeom prst="rect">
            <a:avLst/>
          </a:prstGeom>
        </p:spPr>
      </p:pic>
      <p:sp>
        <p:nvSpPr>
          <p:cNvPr id="16" name="テキスト ボックス 15">
            <a:extLst>
              <a:ext uri="{FF2B5EF4-FFF2-40B4-BE49-F238E27FC236}">
                <a16:creationId xmlns:a16="http://schemas.microsoft.com/office/drawing/2014/main" id="{EE1BD3F4-0D47-DC36-B564-87F2D3FC8EF5}"/>
              </a:ext>
            </a:extLst>
          </p:cNvPr>
          <p:cNvSpPr txBox="1"/>
          <p:nvPr/>
        </p:nvSpPr>
        <p:spPr>
          <a:xfrm>
            <a:off x="575935" y="1168782"/>
            <a:ext cx="3081665" cy="5509200"/>
          </a:xfrm>
          <a:prstGeom prst="rect">
            <a:avLst/>
          </a:prstGeom>
          <a:noFill/>
        </p:spPr>
        <p:txBody>
          <a:bodyPr wrap="square">
            <a:spAutoFit/>
          </a:bodyPr>
          <a:lstStyle/>
          <a:p>
            <a:r>
              <a:rPr lang="ja-JP" altLang="en-US" sz="1100">
                <a:latin typeface="MS PGothic" panose="020B0600070205080204" pitchFamily="34" charset="-128"/>
                <a:ea typeface="MS PGothic" panose="020B0600070205080204" pitchFamily="34" charset="-128"/>
              </a:rPr>
              <a:t>玄関先の安全を守る「ドアホン」は、いまや単なる呼び出しベルではなく、住宅のセキュリティを担う重要な設備になっています。1995年頃から普及した「TVドアホン」は、訪問者の顔を確認できることから人気を集めました。</a:t>
            </a:r>
            <a:endParaRPr lang="en-US" altLang="ja-JP" sz="1100" dirty="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そして2025年の今、その機能は大きく進化し、スマートホームの中核デバイスとして欠かせない存在となっています。</a:t>
            </a:r>
          </a:p>
          <a:p>
            <a:endParaRPr lang="ja-JP" altLang="en-US" sz="1100">
              <a:latin typeface="MS PGothic" panose="020B0600070205080204" pitchFamily="34" charset="-128"/>
              <a:ea typeface="MS PGothic" panose="020B0600070205080204" pitchFamily="34" charset="-128"/>
            </a:endParaRPr>
          </a:p>
          <a:p>
            <a:endParaRPr lang="ja-JP" altLang="en-US" sz="110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　</a:t>
            </a:r>
            <a:r>
              <a:rPr lang="ja-JP" altLang="en-US" sz="1100" b="1">
                <a:latin typeface="MS PGothic" panose="020B0600070205080204" pitchFamily="34" charset="-128"/>
                <a:ea typeface="MS PGothic" panose="020B0600070205080204" pitchFamily="34" charset="-128"/>
              </a:rPr>
              <a:t>AIとスマホ連携で安心・便利に</a:t>
            </a:r>
          </a:p>
          <a:p>
            <a:endParaRPr lang="ja-JP" altLang="en-US" sz="110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最新のスマートドアホンは、従来の「映す」「応対する」という役割を超えて、住まい全体の安心をサポートしています。カメラは高画質で、夜間でも鮮明に人物を映し出し、広角レンズで玄関周辺を広くカバー。AIによる顔認証機能により、家族や常連の来訪者は自動的に識別され、スマートフォンやスマートウォッチに「○○さんが来訪しました」と通知が届きます。</a:t>
            </a:r>
            <a:endParaRPr lang="en-US" altLang="ja-JP" sz="1100" dirty="0">
              <a:latin typeface="MS PGothic" panose="020B0600070205080204" pitchFamily="34" charset="-128"/>
              <a:ea typeface="MS PGothic" panose="020B0600070205080204" pitchFamily="34" charset="-128"/>
            </a:endParaRPr>
          </a:p>
          <a:p>
            <a:endParaRPr lang="en-US" altLang="ja-JP" sz="1100" dirty="0">
              <a:latin typeface="MS PGothic" panose="020B0600070205080204" pitchFamily="34" charset="-128"/>
              <a:ea typeface="MS PGothic" panose="020B0600070205080204" pitchFamily="34" charset="-128"/>
            </a:endParaRPr>
          </a:p>
          <a:p>
            <a:endParaRPr lang="en-US" altLang="ja-JP" sz="1100" dirty="0">
              <a:latin typeface="MS PGothic" panose="020B0600070205080204" pitchFamily="34" charset="-128"/>
              <a:ea typeface="MS PGothic" panose="020B0600070205080204" pitchFamily="34" charset="-128"/>
            </a:endParaRPr>
          </a:p>
          <a:p>
            <a:endParaRPr lang="en-US" altLang="ja-JP" sz="1100" dirty="0">
              <a:latin typeface="MS PGothic" panose="020B0600070205080204" pitchFamily="34" charset="-128"/>
              <a:ea typeface="MS PGothic" panose="020B0600070205080204" pitchFamily="34" charset="-128"/>
            </a:endParaRPr>
          </a:p>
          <a:p>
            <a:endParaRPr lang="en-US" altLang="ja-JP" sz="1100" dirty="0">
              <a:latin typeface="MS PGothic" panose="020B0600070205080204" pitchFamily="34" charset="-128"/>
              <a:ea typeface="MS PGothic" panose="020B0600070205080204" pitchFamily="34" charset="-128"/>
            </a:endParaRPr>
          </a:p>
          <a:p>
            <a:endParaRPr lang="en-US" altLang="ja-JP" sz="1100" dirty="0">
              <a:latin typeface="MS PGothic" panose="020B0600070205080204" pitchFamily="34" charset="-128"/>
              <a:ea typeface="MS PGothic" panose="020B0600070205080204" pitchFamily="34" charset="-128"/>
            </a:endParaRPr>
          </a:p>
          <a:p>
            <a:endParaRPr lang="ja-JP" altLang="en-US" sz="110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外出中でもアプリを通じて来訪者と通話が可能なため、宅配便の再配達依頼や置き配の指示もスムーズ。さらに子どもが学校から帰宅した際には、玄関に立った瞬間に保護者のスマホへ映像が送られ、安心して見守ることができます。</a:t>
            </a:r>
          </a:p>
        </p:txBody>
      </p:sp>
      <p:sp>
        <p:nvSpPr>
          <p:cNvPr id="17" name="テキスト ボックス 16">
            <a:extLst>
              <a:ext uri="{FF2B5EF4-FFF2-40B4-BE49-F238E27FC236}">
                <a16:creationId xmlns:a16="http://schemas.microsoft.com/office/drawing/2014/main" id="{C521AF0A-4A84-5CA6-77D2-77FBC63F22A6}"/>
              </a:ext>
            </a:extLst>
          </p:cNvPr>
          <p:cNvSpPr txBox="1"/>
          <p:nvPr/>
        </p:nvSpPr>
        <p:spPr>
          <a:xfrm>
            <a:off x="3921740" y="1166608"/>
            <a:ext cx="3081666" cy="2631490"/>
          </a:xfrm>
          <a:prstGeom prst="rect">
            <a:avLst/>
          </a:prstGeom>
          <a:noFill/>
        </p:spPr>
        <p:txBody>
          <a:bodyPr wrap="square">
            <a:spAutoFit/>
          </a:bodyPr>
          <a:lstStyle/>
          <a:p>
            <a:r>
              <a:rPr lang="ja-JP" altLang="en-US" sz="1100">
                <a:latin typeface="MS PGothic" panose="020B0600070205080204" pitchFamily="34" charset="-128"/>
                <a:ea typeface="MS PGothic" panose="020B0600070205080204" pitchFamily="34" charset="-128"/>
              </a:rPr>
              <a:t>　</a:t>
            </a:r>
            <a:r>
              <a:rPr lang="ja-JP" altLang="en-US" sz="1100" b="1">
                <a:latin typeface="MS PGothic" panose="020B0600070205080204" pitchFamily="34" charset="-128"/>
                <a:ea typeface="MS PGothic" panose="020B0600070205080204" pitchFamily="34" charset="-128"/>
              </a:rPr>
              <a:t>防犯から暮らしの利便性まで</a:t>
            </a:r>
          </a:p>
          <a:p>
            <a:endParaRPr lang="ja-JP" altLang="en-US" sz="110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セキュリティ面でも進化が著しいのが最新機種の特徴です。人の動きをセンサーで感知し、不審者が玄関先に立ち止まった場合には自動で録画を開始。データはクラウドに保存されるため、万が一の際も確実に証拠を残せます。さらに火災報知器やスマートロック、防犯カメラとの連携も可能で、来客対応後にアプリ操作で玄関を解錠するなど、便利で安心な暮らしを実現します。</a:t>
            </a:r>
          </a:p>
          <a:p>
            <a:endParaRPr lang="ja-JP" altLang="en-US" sz="110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利便性の向上も見逃せません。ワイヤレス子機やスマートスピーカーと連動すれば、家中どこにいても応対が可能。外出先からでも操作できるため、旅行中の防犯対策としても効果を発揮します。</a:t>
            </a:r>
          </a:p>
        </p:txBody>
      </p:sp>
      <p:sp>
        <p:nvSpPr>
          <p:cNvPr id="28" name="テキスト ボックス 27">
            <a:extLst>
              <a:ext uri="{FF2B5EF4-FFF2-40B4-BE49-F238E27FC236}">
                <a16:creationId xmlns:a16="http://schemas.microsoft.com/office/drawing/2014/main" id="{E36ED6A4-9483-A340-1FAF-12CB0956B39E}"/>
              </a:ext>
            </a:extLst>
          </p:cNvPr>
          <p:cNvSpPr txBox="1"/>
          <p:nvPr/>
        </p:nvSpPr>
        <p:spPr>
          <a:xfrm>
            <a:off x="3921739" y="4092025"/>
            <a:ext cx="2939409" cy="1446550"/>
          </a:xfrm>
          <a:prstGeom prst="rect">
            <a:avLst/>
          </a:prstGeom>
          <a:noFill/>
        </p:spPr>
        <p:txBody>
          <a:bodyPr wrap="square">
            <a:spAutoFit/>
          </a:bodyPr>
          <a:lstStyle/>
          <a:p>
            <a:r>
              <a:rPr lang="ja-JP" altLang="en-US" sz="1100">
                <a:latin typeface="MS PGothic" panose="020B0600070205080204" pitchFamily="34" charset="-128"/>
                <a:ea typeface="MS PGothic" panose="020B0600070205080204" pitchFamily="34" charset="-128"/>
              </a:rPr>
              <a:t>防犯性と快適性を兼ね備えた最新モデルは、これからの家づくりやリフォームに</a:t>
            </a:r>
            <a:endParaRPr lang="en-US" altLang="ja-JP" sz="1100" dirty="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欠かせない設備といえるでしょう。</a:t>
            </a:r>
            <a:endParaRPr lang="en-US" altLang="ja-JP" sz="1100" dirty="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住まいの安心をアップ</a:t>
            </a:r>
            <a:endParaRPr lang="en-US" altLang="ja-JP" sz="1100" dirty="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デートする第一歩</a:t>
            </a:r>
            <a:endParaRPr lang="en-US" altLang="ja-JP" sz="1100" dirty="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として、導入を</a:t>
            </a:r>
            <a:endParaRPr lang="en-US" altLang="ja-JP" sz="1100" dirty="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検討してみては</a:t>
            </a:r>
            <a:endParaRPr lang="en-US" altLang="ja-JP" sz="1100" dirty="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いかがでしょうか。</a:t>
            </a:r>
          </a:p>
        </p:txBody>
      </p:sp>
      <p:pic>
        <p:nvPicPr>
          <p:cNvPr id="12" name="図 11" descr="時計 が含まれている画像&#10;&#10;AI 生成コンテンツは誤りを含む可能性があります。">
            <a:extLst>
              <a:ext uri="{FF2B5EF4-FFF2-40B4-BE49-F238E27FC236}">
                <a16:creationId xmlns:a16="http://schemas.microsoft.com/office/drawing/2014/main" id="{EC5B3350-2433-E3EB-9773-BC8AA759512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33875" y="7217051"/>
            <a:ext cx="2527274" cy="1263637"/>
          </a:xfrm>
          <a:prstGeom prst="rect">
            <a:avLst/>
          </a:prstGeom>
        </p:spPr>
      </p:pic>
      <p:pic>
        <p:nvPicPr>
          <p:cNvPr id="21" name="図 20" descr="時計, 座る, モニター, コンピュータ が含まれている画像&#10;&#10;AI 生成コンテンツは誤りを含む可能性があります。">
            <a:extLst>
              <a:ext uri="{FF2B5EF4-FFF2-40B4-BE49-F238E27FC236}">
                <a16:creationId xmlns:a16="http://schemas.microsoft.com/office/drawing/2014/main" id="{798AFF96-7196-62F4-2A49-94F7518CFF5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105460" y="9204269"/>
            <a:ext cx="1753040" cy="986085"/>
          </a:xfrm>
          <a:prstGeom prst="rect">
            <a:avLst/>
          </a:prstGeom>
        </p:spPr>
      </p:pic>
      <p:pic>
        <p:nvPicPr>
          <p:cNvPr id="33" name="図 32" descr="グラフィカル ユーザー インターフェイス&#10;&#10;AI 生成コンテンツは誤りを含む可能性があります。">
            <a:extLst>
              <a:ext uri="{FF2B5EF4-FFF2-40B4-BE49-F238E27FC236}">
                <a16:creationId xmlns:a16="http://schemas.microsoft.com/office/drawing/2014/main" id="{DBE21A39-7FA6-ECC9-9F29-4D45D51CDBA7}"/>
              </a:ext>
            </a:extLst>
          </p:cNvPr>
          <p:cNvPicPr>
            <a:picLocks noChangeAspect="1"/>
          </p:cNvPicPr>
          <p:nvPr/>
        </p:nvPicPr>
        <p:blipFill>
          <a:blip r:embed="rId8">
            <a:extLst>
              <a:ext uri="{28A0092B-C50C-407E-A947-70E740481C1C}">
                <a14:useLocalDpi xmlns:a14="http://schemas.microsoft.com/office/drawing/2010/main" val="0"/>
              </a:ext>
            </a:extLst>
          </a:blip>
          <a:srcRect b="8852"/>
          <a:stretch>
            <a:fillRect/>
          </a:stretch>
        </p:blipFill>
        <p:spPr>
          <a:xfrm>
            <a:off x="882818" y="4474077"/>
            <a:ext cx="2212739" cy="1069920"/>
          </a:xfrm>
          <a:prstGeom prst="rect">
            <a:avLst/>
          </a:prstGeom>
        </p:spPr>
      </p:pic>
      <p:sp>
        <p:nvSpPr>
          <p:cNvPr id="34" name="角丸四角形 33">
            <a:extLst>
              <a:ext uri="{FF2B5EF4-FFF2-40B4-BE49-F238E27FC236}">
                <a16:creationId xmlns:a16="http://schemas.microsoft.com/office/drawing/2014/main" id="{D85F2399-A220-9724-7158-44EC3AFA34CD}"/>
              </a:ext>
            </a:extLst>
          </p:cNvPr>
          <p:cNvSpPr/>
          <p:nvPr/>
        </p:nvSpPr>
        <p:spPr>
          <a:xfrm>
            <a:off x="650304" y="7329268"/>
            <a:ext cx="3314137" cy="1151420"/>
          </a:xfrm>
          <a:prstGeom prst="roundRect">
            <a:avLst/>
          </a:prstGeom>
          <a:noFill/>
          <a:ln w="19050">
            <a:solidFill>
              <a:srgbClr val="ED7D3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descr="絵と文字の加工写真&#10;&#10;AI 生成コンテンツは誤りを含む可能性があります。">
            <a:extLst>
              <a:ext uri="{FF2B5EF4-FFF2-40B4-BE49-F238E27FC236}">
                <a16:creationId xmlns:a16="http://schemas.microsoft.com/office/drawing/2014/main" id="{C81BFBB4-6A2D-2B1D-8338-79293C344DA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073629" y="4834512"/>
            <a:ext cx="1905000" cy="1536700"/>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18211</TotalTime>
  <Words>1948</Words>
  <Application>Microsoft Macintosh PowerPoint</Application>
  <PresentationFormat>ユーザー設定</PresentationFormat>
  <Paragraphs>150</Paragraphs>
  <Slides>2</Slides>
  <Notes>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HG丸ｺﾞｼｯｸM-PRO</vt:lpstr>
      <vt:lpstr>Meiryo UI</vt:lpstr>
      <vt:lpstr>ＭＳ Ｐゴシック</vt:lpstr>
      <vt:lpstr>ＭＳ Ｐゴシック</vt:lpstr>
      <vt:lpstr>メイリオ</vt:lpstr>
      <vt:lpstr>游ゴシック</vt:lpstr>
      <vt:lpstr>游ゴシック Light</vt:lpstr>
      <vt:lpstr>Arial</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治美 岸本</cp:lastModifiedBy>
  <cp:revision>505</cp:revision>
  <cp:lastPrinted>2024-04-18T05:38:28Z</cp:lastPrinted>
  <dcterms:created xsi:type="dcterms:W3CDTF">2006-11-30T02:47:34Z</dcterms:created>
  <dcterms:modified xsi:type="dcterms:W3CDTF">2025-09-05T07:08:08Z</dcterms:modified>
</cp:coreProperties>
</file>