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D66A0"/>
    <a:srgbClr val="B9E1EC"/>
    <a:srgbClr val="FFF2CC"/>
    <a:srgbClr val="A7AFCF"/>
    <a:srgbClr val="ED7D31"/>
    <a:srgbClr val="FAE277"/>
    <a:srgbClr val="3BA4C9"/>
    <a:srgbClr val="F39B53"/>
    <a:srgbClr val="ED4713"/>
    <a:srgbClr val="A8CD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42"/>
    <p:restoredTop sz="94389" autoAdjust="0"/>
  </p:normalViewPr>
  <p:slideViewPr>
    <p:cSldViewPr snapToGrid="0">
      <p:cViewPr>
        <p:scale>
          <a:sx n="90" d="100"/>
          <a:sy n="90" d="100"/>
        </p:scale>
        <p:origin x="2544" y="0"/>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2025/6/24</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descr="テキスト が含まれている画像&#10;&#10;AI 生成コンテンツは誤りを含む可能性があります。">
            <a:extLst>
              <a:ext uri="{FF2B5EF4-FFF2-40B4-BE49-F238E27FC236}">
                <a16:creationId xmlns:a16="http://schemas.microsoft.com/office/drawing/2014/main" id="{E184E41B-4C7A-D938-9EEA-BAD96A85F0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0901" y="555595"/>
            <a:ext cx="6945121" cy="13356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803153" y="4870339"/>
            <a:ext cx="4552603"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a:t>
            </a:r>
            <a:r>
              <a:rPr lang="en-US" altLang="ja-JP" sz="1500" b="1" dirty="0">
                <a:solidFill>
                  <a:srgbClr val="000000"/>
                </a:solidFill>
                <a:latin typeface="ＭＳ Ｐゴシック" panose="020B0600070205080204" pitchFamily="50" charset="-128"/>
                <a:ea typeface="ＭＳ Ｐゴシック" panose="020B0600070205080204" pitchFamily="50" charset="-128"/>
              </a:rPr>
              <a:t>30</a:t>
            </a:r>
            <a:r>
              <a:rPr lang="ja-JP" altLang="en-US" sz="1500" b="1">
                <a:solidFill>
                  <a:srgbClr val="000000"/>
                </a:solidFill>
                <a:latin typeface="ＭＳ Ｐゴシック" panose="020B0600070205080204" pitchFamily="50" charset="-128"/>
                <a:ea typeface="ＭＳ Ｐゴシック" panose="020B0600070205080204" pitchFamily="50" charset="-128"/>
              </a:rPr>
              <a:t>代</a:t>
            </a:r>
            <a:r>
              <a:rPr lang="en-US" altLang="ja-JP" sz="1500" b="1" dirty="0">
                <a:solidFill>
                  <a:srgbClr val="000000"/>
                </a:solidFill>
                <a:latin typeface="ＭＳ Ｐゴシック" panose="020B0600070205080204" pitchFamily="50" charset="-128"/>
                <a:ea typeface="ＭＳ Ｐゴシック" panose="020B0600070205080204" pitchFamily="50" charset="-128"/>
              </a:rPr>
              <a:t>〜40</a:t>
            </a:r>
            <a:r>
              <a:rPr lang="ja-JP" altLang="en-US" sz="1500" b="1">
                <a:solidFill>
                  <a:srgbClr val="000000"/>
                </a:solidFill>
                <a:latin typeface="ＭＳ Ｐゴシック" panose="020B0600070205080204" pitchFamily="50" charset="-128"/>
                <a:ea typeface="ＭＳ Ｐゴシック" panose="020B0600070205080204" pitchFamily="50" charset="-128"/>
              </a:rPr>
              <a:t>代のライフプラン～</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300705"/>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397600" y="7126119"/>
            <a:ext cx="1466510"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3D66A0"/>
                </a:solidFill>
                <a:latin typeface="ＭＳ Ｐゴシック" panose="020B0600070205080204" pitchFamily="50" charset="-128"/>
              </a:rPr>
              <a:t>9</a:t>
            </a:r>
            <a:r>
              <a:rPr lang="ja-JP" altLang="en-US" sz="1400" b="1">
                <a:solidFill>
                  <a:srgbClr val="3D66A0"/>
                </a:solidFill>
                <a:latin typeface="ＭＳ Ｐゴシック" panose="020B0600070205080204" pitchFamily="50" charset="-128"/>
              </a:rPr>
              <a:t>月　さつまいも</a:t>
            </a:r>
            <a:endParaRPr lang="ja-JP" altLang="ja-JP" dirty="0">
              <a:solidFill>
                <a:srgbClr val="3D66A0"/>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3D66A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3D66A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3D66A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9</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9525" cap="flat" cmpd="sng" algn="ctr">
            <a:solidFill>
              <a:srgbClr val="3D66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9525" cap="flat" cmpd="sng" algn="ctr">
            <a:solidFill>
              <a:srgbClr val="3D66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3D66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3D66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21" name="角丸四角形 20">
            <a:extLst>
              <a:ext uri="{FF2B5EF4-FFF2-40B4-BE49-F238E27FC236}">
                <a16:creationId xmlns:a16="http://schemas.microsoft.com/office/drawing/2014/main" id="{5FBD6E88-858C-C79F-2DBC-8C06B54A6E5D}"/>
              </a:ext>
            </a:extLst>
          </p:cNvPr>
          <p:cNvSpPr/>
          <p:nvPr/>
        </p:nvSpPr>
        <p:spPr>
          <a:xfrm>
            <a:off x="11180039" y="7126119"/>
            <a:ext cx="3515449" cy="3077675"/>
          </a:xfrm>
          <a:prstGeom prst="roundRect">
            <a:avLst>
              <a:gd name="adj" fmla="val 2425"/>
            </a:avLst>
          </a:prstGeom>
          <a:noFill/>
          <a:ln>
            <a:solidFill>
              <a:srgbClr val="F39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Text Box 74">
            <a:extLst>
              <a:ext uri="{FF2B5EF4-FFF2-40B4-BE49-F238E27FC236}">
                <a16:creationId xmlns:a16="http://schemas.microsoft.com/office/drawing/2014/main" id="{F92BEED1-1DF3-F27F-2E93-497F0F07E939}"/>
              </a:ext>
            </a:extLst>
          </p:cNvPr>
          <p:cNvSpPr txBox="1">
            <a:spLocks noChangeArrowheads="1"/>
          </p:cNvSpPr>
          <p:nvPr/>
        </p:nvSpPr>
        <p:spPr bwMode="auto">
          <a:xfrm>
            <a:off x="8292021" y="7631268"/>
            <a:ext cx="2739176" cy="260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solidFill>
                  <a:srgbClr val="000000"/>
                </a:solidFill>
                <a:latin typeface="HG丸ｺﾞｼｯｸM-PRO" pitchFamily="50" charset="-128"/>
                <a:ea typeface="HG丸ｺﾞｼｯｸM-PRO" pitchFamily="50" charset="-128"/>
              </a:rPr>
              <a:t>　</a:t>
            </a:r>
            <a:r>
              <a:rPr lang="ja-JP" altLang="en-US" sz="1100">
                <a:latin typeface="Arial" charset="0"/>
                <a:ea typeface="ＭＳ Ｐゴシック" pitchFamily="50" charset="-128"/>
              </a:rPr>
              <a:t>秋の味覚の代表選手の</a:t>
            </a:r>
            <a:endParaRPr lang="en-US" altLang="ja-JP" sz="1100" dirty="0">
              <a:latin typeface="Arial" charset="0"/>
              <a:ea typeface="ＭＳ Ｐゴシック" pitchFamily="50" charset="-128"/>
            </a:endParaRPr>
          </a:p>
          <a:p>
            <a:pPr>
              <a:defRPr/>
            </a:pPr>
            <a:r>
              <a:rPr lang="ja-JP" altLang="en-US" sz="1100">
                <a:latin typeface="Arial" charset="0"/>
                <a:ea typeface="ＭＳ Ｐゴシック" pitchFamily="50" charset="-128"/>
              </a:rPr>
              <a:t>さつまいも。秋が香るこの時期、</a:t>
            </a:r>
            <a:endParaRPr lang="en-US" altLang="ja-JP" sz="1100" dirty="0">
              <a:latin typeface="Arial" charset="0"/>
              <a:ea typeface="ＭＳ Ｐゴシック" pitchFamily="50" charset="-128"/>
            </a:endParaRPr>
          </a:p>
          <a:p>
            <a:pPr>
              <a:defRPr/>
            </a:pPr>
            <a:r>
              <a:rPr lang="ja-JP" altLang="en-US" sz="1100">
                <a:latin typeface="Arial" charset="0"/>
                <a:ea typeface="ＭＳ Ｐゴシック" pitchFamily="50" charset="-128"/>
              </a:rPr>
              <a:t>色鮮やかな「さつまいも」が旬を</a:t>
            </a:r>
            <a:endParaRPr lang="en-US" altLang="ja-JP" sz="1100" dirty="0">
              <a:latin typeface="Arial" charset="0"/>
              <a:ea typeface="ＭＳ Ｐゴシック" pitchFamily="50" charset="-128"/>
            </a:endParaRPr>
          </a:p>
          <a:p>
            <a:pPr>
              <a:defRPr/>
            </a:pPr>
            <a:r>
              <a:rPr lang="ja-JP" altLang="en-US" sz="1100">
                <a:latin typeface="Arial" charset="0"/>
                <a:ea typeface="ＭＳ Ｐゴシック" pitchFamily="50" charset="-128"/>
              </a:rPr>
              <a:t>迎えます。さつまいもはカロリーが高いと思われていますが、焼きいも１００ｇのカロリーは同量のご飯と同じくらい。少量で満腹感が得られるので、実はダイエットにもおすすめの食品です。栄養価も高く、食物繊維とカリウムが多いアルカリ性食品です。</a:t>
            </a:r>
            <a:endParaRPr lang="en-US" altLang="ja-JP" sz="1100" dirty="0">
              <a:latin typeface="Arial" charset="0"/>
              <a:ea typeface="ＭＳ Ｐゴシック" pitchFamily="50" charset="-128"/>
            </a:endParaRPr>
          </a:p>
          <a:p>
            <a:pPr>
              <a:defRPr/>
            </a:pPr>
            <a:endParaRPr lang="ja-JP" altLang="en-US" sz="1100">
              <a:latin typeface="Arial" charset="0"/>
              <a:ea typeface="ＭＳ Ｐゴシック" pitchFamily="50" charset="-128"/>
            </a:endParaRPr>
          </a:p>
          <a:p>
            <a:pPr>
              <a:defRPr/>
            </a:pPr>
            <a:r>
              <a:rPr lang="ja-JP" altLang="en-US" sz="1100">
                <a:latin typeface="Arial" charset="0"/>
                <a:ea typeface="ＭＳ Ｐゴシック" pitchFamily="50" charset="-128"/>
              </a:rPr>
              <a:t>　さつまいもを選ぶ時には、皮の色がきれいで、表面に傷やでこぼこのないものを選びましょう。寒さに弱いので、冷蔵庫での保存には向きません。保存する時には新聞紙に包んで、日の当たらない冷暗所で保存して下さい。</a:t>
            </a:r>
            <a:endParaRPr lang="en-US" altLang="ja-JP" sz="1100" dirty="0">
              <a:latin typeface="Arial" charset="0"/>
              <a:ea typeface="ＭＳ Ｐゴシック" pitchFamily="50" charset="-128"/>
            </a:endParaRPr>
          </a:p>
        </p:txBody>
      </p:sp>
      <p:sp>
        <p:nvSpPr>
          <p:cNvPr id="41" name="Text Box 74">
            <a:extLst>
              <a:ext uri="{FF2B5EF4-FFF2-40B4-BE49-F238E27FC236}">
                <a16:creationId xmlns:a16="http://schemas.microsoft.com/office/drawing/2014/main" id="{257980CB-12BD-EB2F-A66D-65E99B85262B}"/>
              </a:ext>
            </a:extLst>
          </p:cNvPr>
          <p:cNvSpPr txBox="1">
            <a:spLocks noChangeArrowheads="1"/>
          </p:cNvSpPr>
          <p:nvPr/>
        </p:nvSpPr>
        <p:spPr bwMode="auto">
          <a:xfrm>
            <a:off x="11243738" y="8055557"/>
            <a:ext cx="251594" cy="194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spcBef>
                <a:spcPts val="0"/>
              </a:spcBef>
              <a:defRPr/>
            </a:pPr>
            <a:r>
              <a:rPr lang="ja-JP" altLang="en-US" sz="1100">
                <a:latin typeface="MS PGothic" panose="020B0600070205080204" pitchFamily="34" charset="-128"/>
                <a:ea typeface="MS PGothic" panose="020B0600070205080204" pitchFamily="34" charset="-128"/>
              </a:rPr>
              <a:t>①</a:t>
            </a: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r>
              <a:rPr lang="ja-JP" altLang="en-US" sz="1100">
                <a:latin typeface="MS PGothic" panose="020B0600070205080204" pitchFamily="34" charset="-128"/>
                <a:ea typeface="MS PGothic" panose="020B0600070205080204" pitchFamily="34" charset="-128"/>
              </a:rPr>
              <a:t>②</a:t>
            </a: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r>
              <a:rPr lang="ja-JP" altLang="en-US" sz="1100">
                <a:latin typeface="MS PGothic" panose="020B0600070205080204" pitchFamily="34" charset="-128"/>
                <a:ea typeface="MS PGothic" panose="020B0600070205080204" pitchFamily="34" charset="-128"/>
              </a:rPr>
              <a:t>③</a:t>
            </a: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r>
              <a:rPr lang="ja-JP" altLang="en-US" sz="1100">
                <a:latin typeface="MS PGothic" panose="020B0600070205080204" pitchFamily="34" charset="-128"/>
                <a:ea typeface="MS PGothic" panose="020B0600070205080204" pitchFamily="34" charset="-128"/>
              </a:rPr>
              <a:t>④</a:t>
            </a:r>
          </a:p>
        </p:txBody>
      </p:sp>
      <p:sp>
        <p:nvSpPr>
          <p:cNvPr id="22" name="テキスト ボックス 21">
            <a:extLst>
              <a:ext uri="{FF2B5EF4-FFF2-40B4-BE49-F238E27FC236}">
                <a16:creationId xmlns:a16="http://schemas.microsoft.com/office/drawing/2014/main" id="{996573C1-D550-51EE-4D23-03C2D05B1FD4}"/>
              </a:ext>
            </a:extLst>
          </p:cNvPr>
          <p:cNvSpPr txBox="1"/>
          <p:nvPr/>
        </p:nvSpPr>
        <p:spPr>
          <a:xfrm>
            <a:off x="664082" y="6305525"/>
            <a:ext cx="2082800" cy="261610"/>
          </a:xfrm>
          <a:prstGeom prst="rect">
            <a:avLst/>
          </a:prstGeom>
          <a:noFill/>
        </p:spPr>
        <p:txBody>
          <a:bodyPr wrap="square" rtlCol="0">
            <a:spAutoFit/>
          </a:bodyPr>
          <a:lstStyle/>
          <a:p>
            <a:r>
              <a:rPr lang="ja-JP" altLang="en-US" sz="1100" b="1">
                <a:highlight>
                  <a:srgbClr val="B9E1EC"/>
                </a:highlight>
                <a:latin typeface="MS PGothic" panose="020B0600070205080204" pitchFamily="34" charset="-128"/>
                <a:ea typeface="MS PGothic" panose="020B0600070205080204" pitchFamily="34" charset="-128"/>
              </a:rPr>
              <a:t>人気はやっぱり「一戸建て」</a:t>
            </a:r>
            <a:endParaRPr lang="ja-JP" altLang="ja-JP" sz="1100" b="1">
              <a:highlight>
                <a:srgbClr val="B9E1EC"/>
              </a:highlight>
              <a:latin typeface="MS PGothic" panose="020B0600070205080204" pitchFamily="34" charset="-128"/>
              <a:ea typeface="MS PGothic" panose="020B0600070205080204" pitchFamily="34" charset="-128"/>
            </a:endParaRPr>
          </a:p>
        </p:txBody>
      </p:sp>
      <p:sp>
        <p:nvSpPr>
          <p:cNvPr id="45" name="Text Box 74">
            <a:extLst>
              <a:ext uri="{FF2B5EF4-FFF2-40B4-BE49-F238E27FC236}">
                <a16:creationId xmlns:a16="http://schemas.microsoft.com/office/drawing/2014/main" id="{27A711BF-FB90-74F8-F04A-84AEF6BC78BC}"/>
              </a:ext>
            </a:extLst>
          </p:cNvPr>
          <p:cNvSpPr txBox="1">
            <a:spLocks noChangeArrowheads="1"/>
          </p:cNvSpPr>
          <p:nvPr/>
        </p:nvSpPr>
        <p:spPr bwMode="auto">
          <a:xfrm>
            <a:off x="11237601" y="7531250"/>
            <a:ext cx="459712" cy="17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b="1">
                <a:latin typeface="Arial" charset="0"/>
                <a:ea typeface="ＭＳ Ｐゴシック" pitchFamily="50" charset="-128"/>
              </a:rPr>
              <a:t>材　料</a:t>
            </a:r>
          </a:p>
        </p:txBody>
      </p:sp>
      <p:sp>
        <p:nvSpPr>
          <p:cNvPr id="50" name="Text Box 77">
            <a:extLst>
              <a:ext uri="{FF2B5EF4-FFF2-40B4-BE49-F238E27FC236}">
                <a16:creationId xmlns:a16="http://schemas.microsoft.com/office/drawing/2014/main" id="{47DAD48A-0A1A-FC4E-12C7-480671B206FC}"/>
              </a:ext>
            </a:extLst>
          </p:cNvPr>
          <p:cNvSpPr txBox="1">
            <a:spLocks noChangeArrowheads="1"/>
          </p:cNvSpPr>
          <p:nvPr/>
        </p:nvSpPr>
        <p:spPr bwMode="auto">
          <a:xfrm>
            <a:off x="3797068" y="1188706"/>
            <a:ext cx="3005952" cy="108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ja-JP" altLang="en-US" sz="1100" b="1">
                <a:solidFill>
                  <a:srgbClr val="3D66A0"/>
                </a:solidFill>
                <a:latin typeface="ＭＳ Ｐゴシック" panose="020B0600070205080204" pitchFamily="34" charset="-128"/>
              </a:rPr>
              <a:t>オーバーハング</a:t>
            </a:r>
            <a:endParaRPr lang="en-US" altLang="ja-JP" sz="1100" b="1" dirty="0">
              <a:solidFill>
                <a:srgbClr val="3D66A0"/>
              </a:solidFill>
              <a:latin typeface="ＭＳ Ｐゴシック" panose="020B0600070205080204" pitchFamily="34" charset="-128"/>
            </a:endParaRPr>
          </a:p>
          <a:p>
            <a:pPr algn="ctr" eaLnBrk="1" hangingPunct="1"/>
            <a:endParaRPr lang="ja-JP" altLang="en-US" sz="1100" b="1" u="sng">
              <a:solidFill>
                <a:srgbClr val="3D66A0"/>
              </a:solidFill>
              <a:latin typeface="ＭＳ Ｐゴシック" panose="020B0600070205080204" pitchFamily="34" charset="-128"/>
            </a:endParaRPr>
          </a:p>
          <a:p>
            <a:pPr eaLnBrk="1" hangingPunct="1"/>
            <a:r>
              <a:rPr lang="ja-JP" altLang="en-US" sz="1100"/>
              <a:t>建物の上階が下階より張り出している形のこと。</a:t>
            </a:r>
          </a:p>
          <a:p>
            <a:pPr eaLnBrk="1" hangingPunct="1"/>
            <a:r>
              <a:rPr lang="ja-JP" altLang="en-US" sz="1100"/>
              <a:t>住宅では、２階を張り出し、１階を車庫に利用する事が多くあります。</a:t>
            </a:r>
          </a:p>
        </p:txBody>
      </p:sp>
      <p:sp>
        <p:nvSpPr>
          <p:cNvPr id="51" name="角丸四角形吹き出し 50">
            <a:extLst>
              <a:ext uri="{FF2B5EF4-FFF2-40B4-BE49-F238E27FC236}">
                <a16:creationId xmlns:a16="http://schemas.microsoft.com/office/drawing/2014/main" id="{3FDB2D77-96B6-AAAF-FF7A-E7C7B197FC41}"/>
              </a:ext>
            </a:extLst>
          </p:cNvPr>
          <p:cNvSpPr/>
          <p:nvPr/>
        </p:nvSpPr>
        <p:spPr>
          <a:xfrm>
            <a:off x="11312238" y="6999968"/>
            <a:ext cx="1996181" cy="419711"/>
          </a:xfrm>
          <a:custGeom>
            <a:avLst/>
            <a:gdLst>
              <a:gd name="connsiteX0" fmla="*/ 0 w 1996181"/>
              <a:gd name="connsiteY0" fmla="*/ 37417 h 224499"/>
              <a:gd name="connsiteX1" fmla="*/ 37417 w 1996181"/>
              <a:gd name="connsiteY1" fmla="*/ 0 h 224499"/>
              <a:gd name="connsiteX2" fmla="*/ 1164439 w 1996181"/>
              <a:gd name="connsiteY2" fmla="*/ 0 h 224499"/>
              <a:gd name="connsiteX3" fmla="*/ 1164439 w 1996181"/>
              <a:gd name="connsiteY3" fmla="*/ 0 h 224499"/>
              <a:gd name="connsiteX4" fmla="*/ 1663484 w 1996181"/>
              <a:gd name="connsiteY4" fmla="*/ 0 h 224499"/>
              <a:gd name="connsiteX5" fmla="*/ 1958764 w 1996181"/>
              <a:gd name="connsiteY5" fmla="*/ 0 h 224499"/>
              <a:gd name="connsiteX6" fmla="*/ 1996181 w 1996181"/>
              <a:gd name="connsiteY6" fmla="*/ 37417 h 224499"/>
              <a:gd name="connsiteX7" fmla="*/ 1996181 w 1996181"/>
              <a:gd name="connsiteY7" fmla="*/ 130958 h 224499"/>
              <a:gd name="connsiteX8" fmla="*/ 1996181 w 1996181"/>
              <a:gd name="connsiteY8" fmla="*/ 130958 h 224499"/>
              <a:gd name="connsiteX9" fmla="*/ 1996181 w 1996181"/>
              <a:gd name="connsiteY9" fmla="*/ 187083 h 224499"/>
              <a:gd name="connsiteX10" fmla="*/ 1996181 w 1996181"/>
              <a:gd name="connsiteY10" fmla="*/ 187082 h 224499"/>
              <a:gd name="connsiteX11" fmla="*/ 1958764 w 1996181"/>
              <a:gd name="connsiteY11" fmla="*/ 224499 h 224499"/>
              <a:gd name="connsiteX12" fmla="*/ 1663484 w 1996181"/>
              <a:gd name="connsiteY12" fmla="*/ 224499 h 224499"/>
              <a:gd name="connsiteX13" fmla="*/ 2013109 w 1996181"/>
              <a:gd name="connsiteY13" fmla="*/ 344963 h 224499"/>
              <a:gd name="connsiteX14" fmla="*/ 1164439 w 1996181"/>
              <a:gd name="connsiteY14" fmla="*/ 224499 h 224499"/>
              <a:gd name="connsiteX15" fmla="*/ 37417 w 1996181"/>
              <a:gd name="connsiteY15" fmla="*/ 224499 h 224499"/>
              <a:gd name="connsiteX16" fmla="*/ 0 w 1996181"/>
              <a:gd name="connsiteY16" fmla="*/ 187082 h 224499"/>
              <a:gd name="connsiteX17" fmla="*/ 0 w 1996181"/>
              <a:gd name="connsiteY17" fmla="*/ 187083 h 224499"/>
              <a:gd name="connsiteX18" fmla="*/ 0 w 1996181"/>
              <a:gd name="connsiteY18" fmla="*/ 130958 h 224499"/>
              <a:gd name="connsiteX19" fmla="*/ 0 w 1996181"/>
              <a:gd name="connsiteY19" fmla="*/ 130958 h 224499"/>
              <a:gd name="connsiteX20" fmla="*/ 0 w 1996181"/>
              <a:gd name="connsiteY20" fmla="*/ 37417 h 224499"/>
              <a:gd name="connsiteX0" fmla="*/ 0 w 2013109"/>
              <a:gd name="connsiteY0" fmla="*/ 37417 h 344963"/>
              <a:gd name="connsiteX1" fmla="*/ 37417 w 2013109"/>
              <a:gd name="connsiteY1" fmla="*/ 0 h 344963"/>
              <a:gd name="connsiteX2" fmla="*/ 1164439 w 2013109"/>
              <a:gd name="connsiteY2" fmla="*/ 0 h 344963"/>
              <a:gd name="connsiteX3" fmla="*/ 1164439 w 2013109"/>
              <a:gd name="connsiteY3" fmla="*/ 0 h 344963"/>
              <a:gd name="connsiteX4" fmla="*/ 1663484 w 2013109"/>
              <a:gd name="connsiteY4" fmla="*/ 0 h 344963"/>
              <a:gd name="connsiteX5" fmla="*/ 1958764 w 2013109"/>
              <a:gd name="connsiteY5" fmla="*/ 0 h 344963"/>
              <a:gd name="connsiteX6" fmla="*/ 1996181 w 2013109"/>
              <a:gd name="connsiteY6" fmla="*/ 37417 h 344963"/>
              <a:gd name="connsiteX7" fmla="*/ 1996181 w 2013109"/>
              <a:gd name="connsiteY7" fmla="*/ 130958 h 344963"/>
              <a:gd name="connsiteX8" fmla="*/ 1996181 w 2013109"/>
              <a:gd name="connsiteY8" fmla="*/ 130958 h 344963"/>
              <a:gd name="connsiteX9" fmla="*/ 1996181 w 2013109"/>
              <a:gd name="connsiteY9" fmla="*/ 187083 h 344963"/>
              <a:gd name="connsiteX10" fmla="*/ 1996181 w 2013109"/>
              <a:gd name="connsiteY10" fmla="*/ 187082 h 344963"/>
              <a:gd name="connsiteX11" fmla="*/ 1958764 w 2013109"/>
              <a:gd name="connsiteY11" fmla="*/ 224499 h 344963"/>
              <a:gd name="connsiteX12" fmla="*/ 1663484 w 2013109"/>
              <a:gd name="connsiteY12" fmla="*/ 224499 h 344963"/>
              <a:gd name="connsiteX13" fmla="*/ 2013109 w 2013109"/>
              <a:gd name="connsiteY13" fmla="*/ 344963 h 344963"/>
              <a:gd name="connsiteX14" fmla="*/ 458268 w 2013109"/>
              <a:gd name="connsiteY14" fmla="*/ 224499 h 344963"/>
              <a:gd name="connsiteX15" fmla="*/ 37417 w 2013109"/>
              <a:gd name="connsiteY15" fmla="*/ 224499 h 344963"/>
              <a:gd name="connsiteX16" fmla="*/ 0 w 2013109"/>
              <a:gd name="connsiteY16" fmla="*/ 187082 h 344963"/>
              <a:gd name="connsiteX17" fmla="*/ 0 w 2013109"/>
              <a:gd name="connsiteY17" fmla="*/ 187083 h 344963"/>
              <a:gd name="connsiteX18" fmla="*/ 0 w 2013109"/>
              <a:gd name="connsiteY18" fmla="*/ 130958 h 344963"/>
              <a:gd name="connsiteX19" fmla="*/ 0 w 2013109"/>
              <a:gd name="connsiteY19" fmla="*/ 130958 h 344963"/>
              <a:gd name="connsiteX20" fmla="*/ 0 w 2013109"/>
              <a:gd name="connsiteY20" fmla="*/ 37417 h 344963"/>
              <a:gd name="connsiteX0" fmla="*/ 0 w 2013109"/>
              <a:gd name="connsiteY0" fmla="*/ 37417 h 344963"/>
              <a:gd name="connsiteX1" fmla="*/ 37417 w 2013109"/>
              <a:gd name="connsiteY1" fmla="*/ 0 h 344963"/>
              <a:gd name="connsiteX2" fmla="*/ 1164439 w 2013109"/>
              <a:gd name="connsiteY2" fmla="*/ 0 h 344963"/>
              <a:gd name="connsiteX3" fmla="*/ 1164439 w 2013109"/>
              <a:gd name="connsiteY3" fmla="*/ 0 h 344963"/>
              <a:gd name="connsiteX4" fmla="*/ 1663484 w 2013109"/>
              <a:gd name="connsiteY4" fmla="*/ 0 h 344963"/>
              <a:gd name="connsiteX5" fmla="*/ 1958764 w 2013109"/>
              <a:gd name="connsiteY5" fmla="*/ 0 h 344963"/>
              <a:gd name="connsiteX6" fmla="*/ 1996181 w 2013109"/>
              <a:gd name="connsiteY6" fmla="*/ 37417 h 344963"/>
              <a:gd name="connsiteX7" fmla="*/ 1996181 w 2013109"/>
              <a:gd name="connsiteY7" fmla="*/ 130958 h 344963"/>
              <a:gd name="connsiteX8" fmla="*/ 1996181 w 2013109"/>
              <a:gd name="connsiteY8" fmla="*/ 130958 h 344963"/>
              <a:gd name="connsiteX9" fmla="*/ 1996181 w 2013109"/>
              <a:gd name="connsiteY9" fmla="*/ 187083 h 344963"/>
              <a:gd name="connsiteX10" fmla="*/ 1996181 w 2013109"/>
              <a:gd name="connsiteY10" fmla="*/ 187082 h 344963"/>
              <a:gd name="connsiteX11" fmla="*/ 1958764 w 2013109"/>
              <a:gd name="connsiteY11" fmla="*/ 224499 h 344963"/>
              <a:gd name="connsiteX12" fmla="*/ 740030 w 2013109"/>
              <a:gd name="connsiteY12" fmla="*/ 224499 h 344963"/>
              <a:gd name="connsiteX13" fmla="*/ 2013109 w 2013109"/>
              <a:gd name="connsiteY13" fmla="*/ 344963 h 344963"/>
              <a:gd name="connsiteX14" fmla="*/ 458268 w 2013109"/>
              <a:gd name="connsiteY14" fmla="*/ 224499 h 344963"/>
              <a:gd name="connsiteX15" fmla="*/ 37417 w 2013109"/>
              <a:gd name="connsiteY15" fmla="*/ 224499 h 344963"/>
              <a:gd name="connsiteX16" fmla="*/ 0 w 2013109"/>
              <a:gd name="connsiteY16" fmla="*/ 187082 h 344963"/>
              <a:gd name="connsiteX17" fmla="*/ 0 w 2013109"/>
              <a:gd name="connsiteY17" fmla="*/ 187083 h 344963"/>
              <a:gd name="connsiteX18" fmla="*/ 0 w 2013109"/>
              <a:gd name="connsiteY18" fmla="*/ 130958 h 344963"/>
              <a:gd name="connsiteX19" fmla="*/ 0 w 2013109"/>
              <a:gd name="connsiteY19" fmla="*/ 130958 h 344963"/>
              <a:gd name="connsiteX20" fmla="*/ 0 w 2013109"/>
              <a:gd name="connsiteY20" fmla="*/ 37417 h 344963"/>
              <a:gd name="connsiteX0" fmla="*/ 0 w 1996181"/>
              <a:gd name="connsiteY0" fmla="*/ 37417 h 363070"/>
              <a:gd name="connsiteX1" fmla="*/ 37417 w 1996181"/>
              <a:gd name="connsiteY1" fmla="*/ 0 h 363070"/>
              <a:gd name="connsiteX2" fmla="*/ 1164439 w 1996181"/>
              <a:gd name="connsiteY2" fmla="*/ 0 h 363070"/>
              <a:gd name="connsiteX3" fmla="*/ 1164439 w 1996181"/>
              <a:gd name="connsiteY3" fmla="*/ 0 h 363070"/>
              <a:gd name="connsiteX4" fmla="*/ 1663484 w 1996181"/>
              <a:gd name="connsiteY4" fmla="*/ 0 h 363070"/>
              <a:gd name="connsiteX5" fmla="*/ 1958764 w 1996181"/>
              <a:gd name="connsiteY5" fmla="*/ 0 h 363070"/>
              <a:gd name="connsiteX6" fmla="*/ 1996181 w 1996181"/>
              <a:gd name="connsiteY6" fmla="*/ 37417 h 363070"/>
              <a:gd name="connsiteX7" fmla="*/ 1996181 w 1996181"/>
              <a:gd name="connsiteY7" fmla="*/ 130958 h 363070"/>
              <a:gd name="connsiteX8" fmla="*/ 1996181 w 1996181"/>
              <a:gd name="connsiteY8" fmla="*/ 130958 h 363070"/>
              <a:gd name="connsiteX9" fmla="*/ 1996181 w 1996181"/>
              <a:gd name="connsiteY9" fmla="*/ 187083 h 363070"/>
              <a:gd name="connsiteX10" fmla="*/ 1996181 w 1996181"/>
              <a:gd name="connsiteY10" fmla="*/ 187082 h 363070"/>
              <a:gd name="connsiteX11" fmla="*/ 1958764 w 1996181"/>
              <a:gd name="connsiteY11" fmla="*/ 224499 h 363070"/>
              <a:gd name="connsiteX12" fmla="*/ 740030 w 1996181"/>
              <a:gd name="connsiteY12" fmla="*/ 224499 h 363070"/>
              <a:gd name="connsiteX13" fmla="*/ 700357 w 1996181"/>
              <a:gd name="connsiteY13" fmla="*/ 363070 h 363070"/>
              <a:gd name="connsiteX14" fmla="*/ 458268 w 1996181"/>
              <a:gd name="connsiteY14" fmla="*/ 224499 h 363070"/>
              <a:gd name="connsiteX15" fmla="*/ 37417 w 1996181"/>
              <a:gd name="connsiteY15" fmla="*/ 224499 h 363070"/>
              <a:gd name="connsiteX16" fmla="*/ 0 w 1996181"/>
              <a:gd name="connsiteY16" fmla="*/ 187082 h 363070"/>
              <a:gd name="connsiteX17" fmla="*/ 0 w 1996181"/>
              <a:gd name="connsiteY17" fmla="*/ 187083 h 363070"/>
              <a:gd name="connsiteX18" fmla="*/ 0 w 1996181"/>
              <a:gd name="connsiteY18" fmla="*/ 130958 h 363070"/>
              <a:gd name="connsiteX19" fmla="*/ 0 w 1996181"/>
              <a:gd name="connsiteY19" fmla="*/ 130958 h 363070"/>
              <a:gd name="connsiteX20" fmla="*/ 0 w 1996181"/>
              <a:gd name="connsiteY20" fmla="*/ 37417 h 363070"/>
              <a:gd name="connsiteX0" fmla="*/ 0 w 1996181"/>
              <a:gd name="connsiteY0" fmla="*/ 37417 h 363070"/>
              <a:gd name="connsiteX1" fmla="*/ 37417 w 1996181"/>
              <a:gd name="connsiteY1" fmla="*/ 0 h 363070"/>
              <a:gd name="connsiteX2" fmla="*/ 1164439 w 1996181"/>
              <a:gd name="connsiteY2" fmla="*/ 0 h 363070"/>
              <a:gd name="connsiteX3" fmla="*/ 1164439 w 1996181"/>
              <a:gd name="connsiteY3" fmla="*/ 0 h 363070"/>
              <a:gd name="connsiteX4" fmla="*/ 1663484 w 1996181"/>
              <a:gd name="connsiteY4" fmla="*/ 0 h 363070"/>
              <a:gd name="connsiteX5" fmla="*/ 1958764 w 1996181"/>
              <a:gd name="connsiteY5" fmla="*/ 0 h 363070"/>
              <a:gd name="connsiteX6" fmla="*/ 1996181 w 1996181"/>
              <a:gd name="connsiteY6" fmla="*/ 37417 h 363070"/>
              <a:gd name="connsiteX7" fmla="*/ 1996181 w 1996181"/>
              <a:gd name="connsiteY7" fmla="*/ 130958 h 363070"/>
              <a:gd name="connsiteX8" fmla="*/ 1996181 w 1996181"/>
              <a:gd name="connsiteY8" fmla="*/ 130958 h 363070"/>
              <a:gd name="connsiteX9" fmla="*/ 1996181 w 1996181"/>
              <a:gd name="connsiteY9" fmla="*/ 187083 h 363070"/>
              <a:gd name="connsiteX10" fmla="*/ 1996181 w 1996181"/>
              <a:gd name="connsiteY10" fmla="*/ 187082 h 363070"/>
              <a:gd name="connsiteX11" fmla="*/ 1958764 w 1996181"/>
              <a:gd name="connsiteY11" fmla="*/ 224499 h 363070"/>
              <a:gd name="connsiteX12" fmla="*/ 532900 w 1996181"/>
              <a:gd name="connsiteY12" fmla="*/ 224499 h 363070"/>
              <a:gd name="connsiteX13" fmla="*/ 700357 w 1996181"/>
              <a:gd name="connsiteY13" fmla="*/ 363070 h 363070"/>
              <a:gd name="connsiteX14" fmla="*/ 458268 w 1996181"/>
              <a:gd name="connsiteY14" fmla="*/ 224499 h 363070"/>
              <a:gd name="connsiteX15" fmla="*/ 37417 w 1996181"/>
              <a:gd name="connsiteY15" fmla="*/ 224499 h 363070"/>
              <a:gd name="connsiteX16" fmla="*/ 0 w 1996181"/>
              <a:gd name="connsiteY16" fmla="*/ 187082 h 363070"/>
              <a:gd name="connsiteX17" fmla="*/ 0 w 1996181"/>
              <a:gd name="connsiteY17" fmla="*/ 187083 h 363070"/>
              <a:gd name="connsiteX18" fmla="*/ 0 w 1996181"/>
              <a:gd name="connsiteY18" fmla="*/ 130958 h 363070"/>
              <a:gd name="connsiteX19" fmla="*/ 0 w 1996181"/>
              <a:gd name="connsiteY19" fmla="*/ 130958 h 363070"/>
              <a:gd name="connsiteX20" fmla="*/ 0 w 1996181"/>
              <a:gd name="connsiteY20" fmla="*/ 37417 h 363070"/>
              <a:gd name="connsiteX0" fmla="*/ 0 w 1996181"/>
              <a:gd name="connsiteY0" fmla="*/ 37417 h 363070"/>
              <a:gd name="connsiteX1" fmla="*/ 37417 w 1996181"/>
              <a:gd name="connsiteY1" fmla="*/ 0 h 363070"/>
              <a:gd name="connsiteX2" fmla="*/ 1164439 w 1996181"/>
              <a:gd name="connsiteY2" fmla="*/ 0 h 363070"/>
              <a:gd name="connsiteX3" fmla="*/ 1164439 w 1996181"/>
              <a:gd name="connsiteY3" fmla="*/ 0 h 363070"/>
              <a:gd name="connsiteX4" fmla="*/ 1663484 w 1996181"/>
              <a:gd name="connsiteY4" fmla="*/ 0 h 363070"/>
              <a:gd name="connsiteX5" fmla="*/ 1958764 w 1996181"/>
              <a:gd name="connsiteY5" fmla="*/ 0 h 363070"/>
              <a:gd name="connsiteX6" fmla="*/ 1996181 w 1996181"/>
              <a:gd name="connsiteY6" fmla="*/ 37417 h 363070"/>
              <a:gd name="connsiteX7" fmla="*/ 1996181 w 1996181"/>
              <a:gd name="connsiteY7" fmla="*/ 130958 h 363070"/>
              <a:gd name="connsiteX8" fmla="*/ 1996181 w 1996181"/>
              <a:gd name="connsiteY8" fmla="*/ 130958 h 363070"/>
              <a:gd name="connsiteX9" fmla="*/ 1996181 w 1996181"/>
              <a:gd name="connsiteY9" fmla="*/ 187083 h 363070"/>
              <a:gd name="connsiteX10" fmla="*/ 1996181 w 1996181"/>
              <a:gd name="connsiteY10" fmla="*/ 187082 h 363070"/>
              <a:gd name="connsiteX11" fmla="*/ 1958764 w 1996181"/>
              <a:gd name="connsiteY11" fmla="*/ 224499 h 363070"/>
              <a:gd name="connsiteX12" fmla="*/ 532900 w 1996181"/>
              <a:gd name="connsiteY12" fmla="*/ 224499 h 363070"/>
              <a:gd name="connsiteX13" fmla="*/ 700357 w 1996181"/>
              <a:gd name="connsiteY13" fmla="*/ 363070 h 363070"/>
              <a:gd name="connsiteX14" fmla="*/ 215775 w 1996181"/>
              <a:gd name="connsiteY14" fmla="*/ 224499 h 363070"/>
              <a:gd name="connsiteX15" fmla="*/ 37417 w 1996181"/>
              <a:gd name="connsiteY15" fmla="*/ 224499 h 363070"/>
              <a:gd name="connsiteX16" fmla="*/ 0 w 1996181"/>
              <a:gd name="connsiteY16" fmla="*/ 187082 h 363070"/>
              <a:gd name="connsiteX17" fmla="*/ 0 w 1996181"/>
              <a:gd name="connsiteY17" fmla="*/ 187083 h 363070"/>
              <a:gd name="connsiteX18" fmla="*/ 0 w 1996181"/>
              <a:gd name="connsiteY18" fmla="*/ 130958 h 363070"/>
              <a:gd name="connsiteX19" fmla="*/ 0 w 1996181"/>
              <a:gd name="connsiteY19" fmla="*/ 130958 h 363070"/>
              <a:gd name="connsiteX20" fmla="*/ 0 w 1996181"/>
              <a:gd name="connsiteY20" fmla="*/ 37417 h 363070"/>
              <a:gd name="connsiteX0" fmla="*/ 0 w 1996181"/>
              <a:gd name="connsiteY0" fmla="*/ 37417 h 363070"/>
              <a:gd name="connsiteX1" fmla="*/ 37417 w 1996181"/>
              <a:gd name="connsiteY1" fmla="*/ 0 h 363070"/>
              <a:gd name="connsiteX2" fmla="*/ 1164439 w 1996181"/>
              <a:gd name="connsiteY2" fmla="*/ 0 h 363070"/>
              <a:gd name="connsiteX3" fmla="*/ 1164439 w 1996181"/>
              <a:gd name="connsiteY3" fmla="*/ 0 h 363070"/>
              <a:gd name="connsiteX4" fmla="*/ 1663484 w 1996181"/>
              <a:gd name="connsiteY4" fmla="*/ 0 h 363070"/>
              <a:gd name="connsiteX5" fmla="*/ 1958764 w 1996181"/>
              <a:gd name="connsiteY5" fmla="*/ 0 h 363070"/>
              <a:gd name="connsiteX6" fmla="*/ 1996181 w 1996181"/>
              <a:gd name="connsiteY6" fmla="*/ 37417 h 363070"/>
              <a:gd name="connsiteX7" fmla="*/ 1996181 w 1996181"/>
              <a:gd name="connsiteY7" fmla="*/ 130958 h 363070"/>
              <a:gd name="connsiteX8" fmla="*/ 1996181 w 1996181"/>
              <a:gd name="connsiteY8" fmla="*/ 130958 h 363070"/>
              <a:gd name="connsiteX9" fmla="*/ 1996181 w 1996181"/>
              <a:gd name="connsiteY9" fmla="*/ 187083 h 363070"/>
              <a:gd name="connsiteX10" fmla="*/ 1996181 w 1996181"/>
              <a:gd name="connsiteY10" fmla="*/ 187082 h 363070"/>
              <a:gd name="connsiteX11" fmla="*/ 1958764 w 1996181"/>
              <a:gd name="connsiteY11" fmla="*/ 224499 h 363070"/>
              <a:gd name="connsiteX12" fmla="*/ 340926 w 1996181"/>
              <a:gd name="connsiteY12" fmla="*/ 224499 h 363070"/>
              <a:gd name="connsiteX13" fmla="*/ 700357 w 1996181"/>
              <a:gd name="connsiteY13" fmla="*/ 363070 h 363070"/>
              <a:gd name="connsiteX14" fmla="*/ 215775 w 1996181"/>
              <a:gd name="connsiteY14" fmla="*/ 224499 h 363070"/>
              <a:gd name="connsiteX15" fmla="*/ 37417 w 1996181"/>
              <a:gd name="connsiteY15" fmla="*/ 224499 h 363070"/>
              <a:gd name="connsiteX16" fmla="*/ 0 w 1996181"/>
              <a:gd name="connsiteY16" fmla="*/ 187082 h 363070"/>
              <a:gd name="connsiteX17" fmla="*/ 0 w 1996181"/>
              <a:gd name="connsiteY17" fmla="*/ 187083 h 363070"/>
              <a:gd name="connsiteX18" fmla="*/ 0 w 1996181"/>
              <a:gd name="connsiteY18" fmla="*/ 130958 h 363070"/>
              <a:gd name="connsiteX19" fmla="*/ 0 w 1996181"/>
              <a:gd name="connsiteY19" fmla="*/ 130958 h 363070"/>
              <a:gd name="connsiteX20" fmla="*/ 0 w 1996181"/>
              <a:gd name="connsiteY20" fmla="*/ 37417 h 363070"/>
              <a:gd name="connsiteX0" fmla="*/ 0 w 1996181"/>
              <a:gd name="connsiteY0" fmla="*/ 37417 h 337810"/>
              <a:gd name="connsiteX1" fmla="*/ 37417 w 1996181"/>
              <a:gd name="connsiteY1" fmla="*/ 0 h 337810"/>
              <a:gd name="connsiteX2" fmla="*/ 1164439 w 1996181"/>
              <a:gd name="connsiteY2" fmla="*/ 0 h 337810"/>
              <a:gd name="connsiteX3" fmla="*/ 1164439 w 1996181"/>
              <a:gd name="connsiteY3" fmla="*/ 0 h 337810"/>
              <a:gd name="connsiteX4" fmla="*/ 1663484 w 1996181"/>
              <a:gd name="connsiteY4" fmla="*/ 0 h 337810"/>
              <a:gd name="connsiteX5" fmla="*/ 1958764 w 1996181"/>
              <a:gd name="connsiteY5" fmla="*/ 0 h 337810"/>
              <a:gd name="connsiteX6" fmla="*/ 1996181 w 1996181"/>
              <a:gd name="connsiteY6" fmla="*/ 37417 h 337810"/>
              <a:gd name="connsiteX7" fmla="*/ 1996181 w 1996181"/>
              <a:gd name="connsiteY7" fmla="*/ 130958 h 337810"/>
              <a:gd name="connsiteX8" fmla="*/ 1996181 w 1996181"/>
              <a:gd name="connsiteY8" fmla="*/ 130958 h 337810"/>
              <a:gd name="connsiteX9" fmla="*/ 1996181 w 1996181"/>
              <a:gd name="connsiteY9" fmla="*/ 187083 h 337810"/>
              <a:gd name="connsiteX10" fmla="*/ 1996181 w 1996181"/>
              <a:gd name="connsiteY10" fmla="*/ 187082 h 337810"/>
              <a:gd name="connsiteX11" fmla="*/ 1958764 w 1996181"/>
              <a:gd name="connsiteY11" fmla="*/ 224499 h 337810"/>
              <a:gd name="connsiteX12" fmla="*/ 340926 w 1996181"/>
              <a:gd name="connsiteY12" fmla="*/ 224499 h 337810"/>
              <a:gd name="connsiteX13" fmla="*/ 361878 w 1996181"/>
              <a:gd name="connsiteY13" fmla="*/ 337810 h 337810"/>
              <a:gd name="connsiteX14" fmla="*/ 215775 w 1996181"/>
              <a:gd name="connsiteY14" fmla="*/ 224499 h 337810"/>
              <a:gd name="connsiteX15" fmla="*/ 37417 w 1996181"/>
              <a:gd name="connsiteY15" fmla="*/ 224499 h 337810"/>
              <a:gd name="connsiteX16" fmla="*/ 0 w 1996181"/>
              <a:gd name="connsiteY16" fmla="*/ 187082 h 337810"/>
              <a:gd name="connsiteX17" fmla="*/ 0 w 1996181"/>
              <a:gd name="connsiteY17" fmla="*/ 187083 h 337810"/>
              <a:gd name="connsiteX18" fmla="*/ 0 w 1996181"/>
              <a:gd name="connsiteY18" fmla="*/ 130958 h 337810"/>
              <a:gd name="connsiteX19" fmla="*/ 0 w 1996181"/>
              <a:gd name="connsiteY19" fmla="*/ 130958 h 337810"/>
              <a:gd name="connsiteX20" fmla="*/ 0 w 1996181"/>
              <a:gd name="connsiteY20" fmla="*/ 37417 h 337810"/>
              <a:gd name="connsiteX0" fmla="*/ 0 w 1996181"/>
              <a:gd name="connsiteY0" fmla="*/ 37417 h 289680"/>
              <a:gd name="connsiteX1" fmla="*/ 37417 w 1996181"/>
              <a:gd name="connsiteY1" fmla="*/ 0 h 289680"/>
              <a:gd name="connsiteX2" fmla="*/ 1164439 w 1996181"/>
              <a:gd name="connsiteY2" fmla="*/ 0 h 289680"/>
              <a:gd name="connsiteX3" fmla="*/ 1164439 w 1996181"/>
              <a:gd name="connsiteY3" fmla="*/ 0 h 289680"/>
              <a:gd name="connsiteX4" fmla="*/ 1663484 w 1996181"/>
              <a:gd name="connsiteY4" fmla="*/ 0 h 289680"/>
              <a:gd name="connsiteX5" fmla="*/ 1958764 w 1996181"/>
              <a:gd name="connsiteY5" fmla="*/ 0 h 289680"/>
              <a:gd name="connsiteX6" fmla="*/ 1996181 w 1996181"/>
              <a:gd name="connsiteY6" fmla="*/ 37417 h 289680"/>
              <a:gd name="connsiteX7" fmla="*/ 1996181 w 1996181"/>
              <a:gd name="connsiteY7" fmla="*/ 130958 h 289680"/>
              <a:gd name="connsiteX8" fmla="*/ 1996181 w 1996181"/>
              <a:gd name="connsiteY8" fmla="*/ 130958 h 289680"/>
              <a:gd name="connsiteX9" fmla="*/ 1996181 w 1996181"/>
              <a:gd name="connsiteY9" fmla="*/ 187083 h 289680"/>
              <a:gd name="connsiteX10" fmla="*/ 1996181 w 1996181"/>
              <a:gd name="connsiteY10" fmla="*/ 187082 h 289680"/>
              <a:gd name="connsiteX11" fmla="*/ 1958764 w 1996181"/>
              <a:gd name="connsiteY11" fmla="*/ 224499 h 289680"/>
              <a:gd name="connsiteX12" fmla="*/ 340926 w 1996181"/>
              <a:gd name="connsiteY12" fmla="*/ 224499 h 289680"/>
              <a:gd name="connsiteX13" fmla="*/ 314253 w 1996181"/>
              <a:gd name="connsiteY13" fmla="*/ 289680 h 289680"/>
              <a:gd name="connsiteX14" fmla="*/ 215775 w 1996181"/>
              <a:gd name="connsiteY14" fmla="*/ 224499 h 289680"/>
              <a:gd name="connsiteX15" fmla="*/ 37417 w 1996181"/>
              <a:gd name="connsiteY15" fmla="*/ 224499 h 289680"/>
              <a:gd name="connsiteX16" fmla="*/ 0 w 1996181"/>
              <a:gd name="connsiteY16" fmla="*/ 187082 h 289680"/>
              <a:gd name="connsiteX17" fmla="*/ 0 w 1996181"/>
              <a:gd name="connsiteY17" fmla="*/ 187083 h 289680"/>
              <a:gd name="connsiteX18" fmla="*/ 0 w 1996181"/>
              <a:gd name="connsiteY18" fmla="*/ 130958 h 289680"/>
              <a:gd name="connsiteX19" fmla="*/ 0 w 1996181"/>
              <a:gd name="connsiteY19" fmla="*/ 130958 h 289680"/>
              <a:gd name="connsiteX20" fmla="*/ 0 w 1996181"/>
              <a:gd name="connsiteY20" fmla="*/ 37417 h 289680"/>
              <a:gd name="connsiteX0" fmla="*/ 0 w 1996181"/>
              <a:gd name="connsiteY0" fmla="*/ 37417 h 302970"/>
              <a:gd name="connsiteX1" fmla="*/ 37417 w 1996181"/>
              <a:gd name="connsiteY1" fmla="*/ 0 h 302970"/>
              <a:gd name="connsiteX2" fmla="*/ 1164439 w 1996181"/>
              <a:gd name="connsiteY2" fmla="*/ 0 h 302970"/>
              <a:gd name="connsiteX3" fmla="*/ 1164439 w 1996181"/>
              <a:gd name="connsiteY3" fmla="*/ 0 h 302970"/>
              <a:gd name="connsiteX4" fmla="*/ 1663484 w 1996181"/>
              <a:gd name="connsiteY4" fmla="*/ 0 h 302970"/>
              <a:gd name="connsiteX5" fmla="*/ 1958764 w 1996181"/>
              <a:gd name="connsiteY5" fmla="*/ 0 h 302970"/>
              <a:gd name="connsiteX6" fmla="*/ 1996181 w 1996181"/>
              <a:gd name="connsiteY6" fmla="*/ 37417 h 302970"/>
              <a:gd name="connsiteX7" fmla="*/ 1996181 w 1996181"/>
              <a:gd name="connsiteY7" fmla="*/ 130958 h 302970"/>
              <a:gd name="connsiteX8" fmla="*/ 1996181 w 1996181"/>
              <a:gd name="connsiteY8" fmla="*/ 130958 h 302970"/>
              <a:gd name="connsiteX9" fmla="*/ 1996181 w 1996181"/>
              <a:gd name="connsiteY9" fmla="*/ 187083 h 302970"/>
              <a:gd name="connsiteX10" fmla="*/ 1996181 w 1996181"/>
              <a:gd name="connsiteY10" fmla="*/ 187082 h 302970"/>
              <a:gd name="connsiteX11" fmla="*/ 1958764 w 1996181"/>
              <a:gd name="connsiteY11" fmla="*/ 224499 h 302970"/>
              <a:gd name="connsiteX12" fmla="*/ 340926 w 1996181"/>
              <a:gd name="connsiteY12" fmla="*/ 224499 h 302970"/>
              <a:gd name="connsiteX13" fmla="*/ 357211 w 1996181"/>
              <a:gd name="connsiteY13" fmla="*/ 302970 h 302970"/>
              <a:gd name="connsiteX14" fmla="*/ 215775 w 1996181"/>
              <a:gd name="connsiteY14" fmla="*/ 224499 h 302970"/>
              <a:gd name="connsiteX15" fmla="*/ 37417 w 1996181"/>
              <a:gd name="connsiteY15" fmla="*/ 224499 h 302970"/>
              <a:gd name="connsiteX16" fmla="*/ 0 w 1996181"/>
              <a:gd name="connsiteY16" fmla="*/ 187082 h 302970"/>
              <a:gd name="connsiteX17" fmla="*/ 0 w 1996181"/>
              <a:gd name="connsiteY17" fmla="*/ 187083 h 302970"/>
              <a:gd name="connsiteX18" fmla="*/ 0 w 1996181"/>
              <a:gd name="connsiteY18" fmla="*/ 130958 h 302970"/>
              <a:gd name="connsiteX19" fmla="*/ 0 w 1996181"/>
              <a:gd name="connsiteY19" fmla="*/ 130958 h 302970"/>
              <a:gd name="connsiteX20" fmla="*/ 0 w 1996181"/>
              <a:gd name="connsiteY20" fmla="*/ 37417 h 30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96181" h="302970">
                <a:moveTo>
                  <a:pt x="0" y="37417"/>
                </a:moveTo>
                <a:cubicBezTo>
                  <a:pt x="0" y="16752"/>
                  <a:pt x="16752" y="0"/>
                  <a:pt x="37417" y="0"/>
                </a:cubicBezTo>
                <a:lnTo>
                  <a:pt x="1164439" y="0"/>
                </a:lnTo>
                <a:lnTo>
                  <a:pt x="1164439" y="0"/>
                </a:lnTo>
                <a:lnTo>
                  <a:pt x="1663484" y="0"/>
                </a:lnTo>
                <a:lnTo>
                  <a:pt x="1958764" y="0"/>
                </a:lnTo>
                <a:cubicBezTo>
                  <a:pt x="1979429" y="0"/>
                  <a:pt x="1996181" y="16752"/>
                  <a:pt x="1996181" y="37417"/>
                </a:cubicBezTo>
                <a:lnTo>
                  <a:pt x="1996181" y="130958"/>
                </a:lnTo>
                <a:lnTo>
                  <a:pt x="1996181" y="130958"/>
                </a:lnTo>
                <a:lnTo>
                  <a:pt x="1996181" y="187083"/>
                </a:lnTo>
                <a:lnTo>
                  <a:pt x="1996181" y="187082"/>
                </a:lnTo>
                <a:cubicBezTo>
                  <a:pt x="1996181" y="207747"/>
                  <a:pt x="1979429" y="224499"/>
                  <a:pt x="1958764" y="224499"/>
                </a:cubicBezTo>
                <a:lnTo>
                  <a:pt x="340926" y="224499"/>
                </a:lnTo>
                <a:lnTo>
                  <a:pt x="357211" y="302970"/>
                </a:lnTo>
                <a:lnTo>
                  <a:pt x="215775" y="224499"/>
                </a:lnTo>
                <a:lnTo>
                  <a:pt x="37417" y="224499"/>
                </a:lnTo>
                <a:cubicBezTo>
                  <a:pt x="16752" y="224499"/>
                  <a:pt x="0" y="207747"/>
                  <a:pt x="0" y="187082"/>
                </a:cubicBezTo>
                <a:lnTo>
                  <a:pt x="0" y="187083"/>
                </a:lnTo>
                <a:lnTo>
                  <a:pt x="0" y="130958"/>
                </a:lnTo>
                <a:lnTo>
                  <a:pt x="0" y="130958"/>
                </a:lnTo>
                <a:lnTo>
                  <a:pt x="0" y="37417"/>
                </a:ln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Text Box 74">
            <a:extLst>
              <a:ext uri="{FF2B5EF4-FFF2-40B4-BE49-F238E27FC236}">
                <a16:creationId xmlns:a16="http://schemas.microsoft.com/office/drawing/2014/main" id="{C3F55E0A-97AD-3780-DBB4-97BD3CD3E537}"/>
              </a:ext>
            </a:extLst>
          </p:cNvPr>
          <p:cNvSpPr txBox="1">
            <a:spLocks noChangeArrowheads="1"/>
          </p:cNvSpPr>
          <p:nvPr/>
        </p:nvSpPr>
        <p:spPr bwMode="auto">
          <a:xfrm>
            <a:off x="11363451" y="7050872"/>
            <a:ext cx="1829221" cy="229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900">
                <a:latin typeface="MS PGothic" panose="020B0600070205080204" pitchFamily="34" charset="-128"/>
                <a:ea typeface="MS PGothic" panose="020B0600070205080204" pitchFamily="34" charset="-128"/>
              </a:rPr>
              <a:t>フライパンひとつで簡単　</a:t>
            </a:r>
            <a:r>
              <a:rPr lang="ja-JP" altLang="en-US" sz="1400">
                <a:latin typeface="MS PGothic" panose="020B0600070205080204" pitchFamily="34" charset="-128"/>
                <a:ea typeface="MS PGothic" panose="020B0600070205080204" pitchFamily="34" charset="-128"/>
              </a:rPr>
              <a:t>大学芋</a:t>
            </a:r>
          </a:p>
        </p:txBody>
      </p:sp>
      <p:sp>
        <p:nvSpPr>
          <p:cNvPr id="35" name="Text Box 74">
            <a:extLst>
              <a:ext uri="{FF2B5EF4-FFF2-40B4-BE49-F238E27FC236}">
                <a16:creationId xmlns:a16="http://schemas.microsoft.com/office/drawing/2014/main" id="{6160AA86-CE5C-6216-0775-DB2D8E210DAC}"/>
              </a:ext>
            </a:extLst>
          </p:cNvPr>
          <p:cNvSpPr txBox="1">
            <a:spLocks noChangeArrowheads="1"/>
          </p:cNvSpPr>
          <p:nvPr/>
        </p:nvSpPr>
        <p:spPr bwMode="auto">
          <a:xfrm>
            <a:off x="4671157" y="8544075"/>
            <a:ext cx="2131863" cy="102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r>
              <a:rPr lang="ja-JP" altLang="en-US" sz="1100">
                <a:latin typeface="MS PGothic" panose="020B0600070205080204" pitchFamily="34" charset="-128"/>
                <a:ea typeface="MS PGothic" panose="020B0600070205080204" pitchFamily="34" charset="-128"/>
              </a:rPr>
              <a:t>３</a:t>
            </a:r>
            <a:r>
              <a:rPr lang="en-US" altLang="ja-JP" sz="1100" dirty="0">
                <a:latin typeface="MS PGothic" panose="020B0600070205080204" pitchFamily="34" charset="-128"/>
                <a:ea typeface="MS PGothic" panose="020B0600070205080204" pitchFamily="34" charset="-128"/>
              </a:rPr>
              <a:t>0</a:t>
            </a:r>
            <a:r>
              <a:rPr lang="ja-JP" altLang="ja-JP" sz="1100">
                <a:latin typeface="MS PGothic" panose="020B0600070205080204" pitchFamily="34" charset="-128"/>
                <a:ea typeface="MS PGothic" panose="020B0600070205080204" pitchFamily="34" charset="-128"/>
              </a:rPr>
              <a:t>〜</a:t>
            </a:r>
            <a:r>
              <a:rPr lang="en-US" altLang="ja-JP" sz="1100" dirty="0">
                <a:latin typeface="MS PGothic" panose="020B0600070205080204" pitchFamily="34" charset="-128"/>
                <a:ea typeface="MS PGothic" panose="020B0600070205080204" pitchFamily="34" charset="-128"/>
              </a:rPr>
              <a:t>40</a:t>
            </a:r>
            <a:r>
              <a:rPr lang="ja-JP" altLang="ja-JP" sz="1100">
                <a:latin typeface="MS PGothic" panose="020B0600070205080204" pitchFamily="34" charset="-128"/>
                <a:ea typeface="MS PGothic" panose="020B0600070205080204" pitchFamily="34" charset="-128"/>
              </a:rPr>
              <a:t>代は、人生の選択肢が最も多く、支出も最も多い「ライフプランの転換点」と言えます。</a:t>
            </a:r>
          </a:p>
          <a:p>
            <a:r>
              <a:rPr lang="ja-JP" altLang="ja-JP" sz="1100">
                <a:latin typeface="MS PGothic" panose="020B0600070205080204" pitchFamily="34" charset="-128"/>
                <a:ea typeface="MS PGothic" panose="020B0600070205080204" pitchFamily="34" charset="-128"/>
              </a:rPr>
              <a:t>だからこそ、不安を放置せず「見える化」し、「小さく、早く、仕組みで備える」ことが最善策です。</a:t>
            </a:r>
          </a:p>
        </p:txBody>
      </p:sp>
      <p:sp>
        <p:nvSpPr>
          <p:cNvPr id="37" name="角丸四角形吹き出し 36">
            <a:extLst>
              <a:ext uri="{FF2B5EF4-FFF2-40B4-BE49-F238E27FC236}">
                <a16:creationId xmlns:a16="http://schemas.microsoft.com/office/drawing/2014/main" id="{AD5D7DCE-B342-54FD-6EBC-A33D8FA105A5}"/>
              </a:ext>
            </a:extLst>
          </p:cNvPr>
          <p:cNvSpPr/>
          <p:nvPr/>
        </p:nvSpPr>
        <p:spPr>
          <a:xfrm rot="5400000">
            <a:off x="5068993" y="7917357"/>
            <a:ext cx="1257884" cy="2297863"/>
          </a:xfrm>
          <a:custGeom>
            <a:avLst/>
            <a:gdLst>
              <a:gd name="connsiteX0" fmla="*/ 0 w 1257884"/>
              <a:gd name="connsiteY0" fmla="*/ 209652 h 2297863"/>
              <a:gd name="connsiteX1" fmla="*/ 209652 w 1257884"/>
              <a:gd name="connsiteY1" fmla="*/ 0 h 2297863"/>
              <a:gd name="connsiteX2" fmla="*/ 733766 w 1257884"/>
              <a:gd name="connsiteY2" fmla="*/ 0 h 2297863"/>
              <a:gd name="connsiteX3" fmla="*/ 733766 w 1257884"/>
              <a:gd name="connsiteY3" fmla="*/ 0 h 2297863"/>
              <a:gd name="connsiteX4" fmla="*/ 1048237 w 1257884"/>
              <a:gd name="connsiteY4" fmla="*/ 0 h 2297863"/>
              <a:gd name="connsiteX5" fmla="*/ 1048232 w 1257884"/>
              <a:gd name="connsiteY5" fmla="*/ 0 h 2297863"/>
              <a:gd name="connsiteX6" fmla="*/ 1257884 w 1257884"/>
              <a:gd name="connsiteY6" fmla="*/ 209652 h 2297863"/>
              <a:gd name="connsiteX7" fmla="*/ 1257884 w 1257884"/>
              <a:gd name="connsiteY7" fmla="*/ 382977 h 2297863"/>
              <a:gd name="connsiteX8" fmla="*/ 1530090 w 1257884"/>
              <a:gd name="connsiteY8" fmla="*/ 813466 h 2297863"/>
              <a:gd name="connsiteX9" fmla="*/ 1257884 w 1257884"/>
              <a:gd name="connsiteY9" fmla="*/ 957443 h 2297863"/>
              <a:gd name="connsiteX10" fmla="*/ 1257884 w 1257884"/>
              <a:gd name="connsiteY10" fmla="*/ 2088211 h 2297863"/>
              <a:gd name="connsiteX11" fmla="*/ 1048232 w 1257884"/>
              <a:gd name="connsiteY11" fmla="*/ 2297863 h 2297863"/>
              <a:gd name="connsiteX12" fmla="*/ 1048237 w 1257884"/>
              <a:gd name="connsiteY12" fmla="*/ 2297863 h 2297863"/>
              <a:gd name="connsiteX13" fmla="*/ 733766 w 1257884"/>
              <a:gd name="connsiteY13" fmla="*/ 2297863 h 2297863"/>
              <a:gd name="connsiteX14" fmla="*/ 733766 w 1257884"/>
              <a:gd name="connsiteY14" fmla="*/ 2297863 h 2297863"/>
              <a:gd name="connsiteX15" fmla="*/ 209652 w 1257884"/>
              <a:gd name="connsiteY15" fmla="*/ 2297863 h 2297863"/>
              <a:gd name="connsiteX16" fmla="*/ 0 w 1257884"/>
              <a:gd name="connsiteY16" fmla="*/ 2088211 h 2297863"/>
              <a:gd name="connsiteX17" fmla="*/ 0 w 1257884"/>
              <a:gd name="connsiteY17" fmla="*/ 957443 h 2297863"/>
              <a:gd name="connsiteX18" fmla="*/ 0 w 1257884"/>
              <a:gd name="connsiteY18" fmla="*/ 382977 h 2297863"/>
              <a:gd name="connsiteX19" fmla="*/ 0 w 1257884"/>
              <a:gd name="connsiteY19" fmla="*/ 382977 h 2297863"/>
              <a:gd name="connsiteX20" fmla="*/ 0 w 1257884"/>
              <a:gd name="connsiteY20" fmla="*/ 209652 h 2297863"/>
              <a:gd name="connsiteX0" fmla="*/ 0 w 1257884"/>
              <a:gd name="connsiteY0" fmla="*/ 209652 h 2297863"/>
              <a:gd name="connsiteX1" fmla="*/ 209652 w 1257884"/>
              <a:gd name="connsiteY1" fmla="*/ 0 h 2297863"/>
              <a:gd name="connsiteX2" fmla="*/ 733766 w 1257884"/>
              <a:gd name="connsiteY2" fmla="*/ 0 h 2297863"/>
              <a:gd name="connsiteX3" fmla="*/ 733766 w 1257884"/>
              <a:gd name="connsiteY3" fmla="*/ 0 h 2297863"/>
              <a:gd name="connsiteX4" fmla="*/ 1048237 w 1257884"/>
              <a:gd name="connsiteY4" fmla="*/ 0 h 2297863"/>
              <a:gd name="connsiteX5" fmla="*/ 1048232 w 1257884"/>
              <a:gd name="connsiteY5" fmla="*/ 0 h 2297863"/>
              <a:gd name="connsiteX6" fmla="*/ 1257884 w 1257884"/>
              <a:gd name="connsiteY6" fmla="*/ 209652 h 2297863"/>
              <a:gd name="connsiteX7" fmla="*/ 1257884 w 1257884"/>
              <a:gd name="connsiteY7" fmla="*/ 382977 h 2297863"/>
              <a:gd name="connsiteX8" fmla="*/ 1257884 w 1257884"/>
              <a:gd name="connsiteY8" fmla="*/ 957443 h 2297863"/>
              <a:gd name="connsiteX9" fmla="*/ 1257884 w 1257884"/>
              <a:gd name="connsiteY9" fmla="*/ 2088211 h 2297863"/>
              <a:gd name="connsiteX10" fmla="*/ 1048232 w 1257884"/>
              <a:gd name="connsiteY10" fmla="*/ 2297863 h 2297863"/>
              <a:gd name="connsiteX11" fmla="*/ 1048237 w 1257884"/>
              <a:gd name="connsiteY11" fmla="*/ 2297863 h 2297863"/>
              <a:gd name="connsiteX12" fmla="*/ 733766 w 1257884"/>
              <a:gd name="connsiteY12" fmla="*/ 2297863 h 2297863"/>
              <a:gd name="connsiteX13" fmla="*/ 733766 w 1257884"/>
              <a:gd name="connsiteY13" fmla="*/ 2297863 h 2297863"/>
              <a:gd name="connsiteX14" fmla="*/ 209652 w 1257884"/>
              <a:gd name="connsiteY14" fmla="*/ 2297863 h 2297863"/>
              <a:gd name="connsiteX15" fmla="*/ 0 w 1257884"/>
              <a:gd name="connsiteY15" fmla="*/ 2088211 h 2297863"/>
              <a:gd name="connsiteX16" fmla="*/ 0 w 1257884"/>
              <a:gd name="connsiteY16" fmla="*/ 957443 h 2297863"/>
              <a:gd name="connsiteX17" fmla="*/ 0 w 1257884"/>
              <a:gd name="connsiteY17" fmla="*/ 382977 h 2297863"/>
              <a:gd name="connsiteX18" fmla="*/ 0 w 1257884"/>
              <a:gd name="connsiteY18" fmla="*/ 382977 h 2297863"/>
              <a:gd name="connsiteX19" fmla="*/ 0 w 1257884"/>
              <a:gd name="connsiteY19" fmla="*/ 209652 h 229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57884" h="2297863">
                <a:moveTo>
                  <a:pt x="0" y="209652"/>
                </a:moveTo>
                <a:cubicBezTo>
                  <a:pt x="0" y="93864"/>
                  <a:pt x="93864" y="0"/>
                  <a:pt x="209652" y="0"/>
                </a:cubicBezTo>
                <a:lnTo>
                  <a:pt x="733766" y="0"/>
                </a:lnTo>
                <a:lnTo>
                  <a:pt x="733766" y="0"/>
                </a:lnTo>
                <a:lnTo>
                  <a:pt x="1048237" y="0"/>
                </a:lnTo>
                <a:lnTo>
                  <a:pt x="1048232" y="0"/>
                </a:lnTo>
                <a:cubicBezTo>
                  <a:pt x="1164020" y="0"/>
                  <a:pt x="1257884" y="93864"/>
                  <a:pt x="1257884" y="209652"/>
                </a:cubicBezTo>
                <a:lnTo>
                  <a:pt x="1257884" y="382977"/>
                </a:lnTo>
                <a:lnTo>
                  <a:pt x="1257884" y="957443"/>
                </a:lnTo>
                <a:lnTo>
                  <a:pt x="1257884" y="2088211"/>
                </a:lnTo>
                <a:cubicBezTo>
                  <a:pt x="1257884" y="2203999"/>
                  <a:pt x="1164020" y="2297863"/>
                  <a:pt x="1048232" y="2297863"/>
                </a:cubicBezTo>
                <a:lnTo>
                  <a:pt x="1048237" y="2297863"/>
                </a:lnTo>
                <a:lnTo>
                  <a:pt x="733766" y="2297863"/>
                </a:lnTo>
                <a:lnTo>
                  <a:pt x="733766" y="2297863"/>
                </a:lnTo>
                <a:lnTo>
                  <a:pt x="209652" y="2297863"/>
                </a:lnTo>
                <a:cubicBezTo>
                  <a:pt x="93864" y="2297863"/>
                  <a:pt x="0" y="2203999"/>
                  <a:pt x="0" y="2088211"/>
                </a:cubicBezTo>
                <a:lnTo>
                  <a:pt x="0" y="957443"/>
                </a:lnTo>
                <a:lnTo>
                  <a:pt x="0" y="382977"/>
                </a:lnTo>
                <a:lnTo>
                  <a:pt x="0" y="382977"/>
                </a:lnTo>
                <a:lnTo>
                  <a:pt x="0" y="209652"/>
                </a:lnTo>
                <a:close/>
              </a:path>
            </a:pathLst>
          </a:cu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Text Box 74">
            <a:extLst>
              <a:ext uri="{FF2B5EF4-FFF2-40B4-BE49-F238E27FC236}">
                <a16:creationId xmlns:a16="http://schemas.microsoft.com/office/drawing/2014/main" id="{C2EC4A8A-DD5C-F719-4291-4FFF323A912B}"/>
              </a:ext>
            </a:extLst>
          </p:cNvPr>
          <p:cNvSpPr txBox="1">
            <a:spLocks noChangeArrowheads="1"/>
          </p:cNvSpPr>
          <p:nvPr/>
        </p:nvSpPr>
        <p:spPr bwMode="auto">
          <a:xfrm>
            <a:off x="11427653" y="8055562"/>
            <a:ext cx="3139773" cy="194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MS PGothic" panose="020B0600070205080204" pitchFamily="34" charset="-128"/>
                <a:ea typeface="MS PGothic" panose="020B0600070205080204" pitchFamily="34" charset="-128"/>
              </a:rPr>
              <a:t>サツマイモは一口サイズの乱切りにして水にさらしてアク抜きをしたら、 クッキングペーパーなどで水気をよく拭き取っておく。</a:t>
            </a:r>
          </a:p>
          <a:p>
            <a:pPr>
              <a:defRPr/>
            </a:pPr>
            <a:r>
              <a:rPr lang="ja-JP" altLang="en-US" sz="1100">
                <a:latin typeface="MS PGothic" panose="020B0600070205080204" pitchFamily="34" charset="-128"/>
                <a:ea typeface="MS PGothic" panose="020B0600070205080204" pitchFamily="34" charset="-128"/>
              </a:rPr>
              <a:t>フライパンにサラダ油、三温糖、しょう油、水、最後に酢を入れ、サツマイモを重ならないように並べ、フタをして弱火にかける。</a:t>
            </a:r>
          </a:p>
          <a:p>
            <a:pPr>
              <a:defRPr/>
            </a:pPr>
            <a:r>
              <a:rPr lang="en-US" altLang="ja-JP" sz="1100" dirty="0">
                <a:latin typeface="MS PGothic" panose="020B0600070205080204" pitchFamily="34" charset="-128"/>
                <a:ea typeface="MS PGothic" panose="020B0600070205080204" pitchFamily="34" charset="-128"/>
              </a:rPr>
              <a:t>②</a:t>
            </a:r>
            <a:r>
              <a:rPr lang="ja-JP" altLang="en-US" sz="1100">
                <a:latin typeface="MS PGothic" panose="020B0600070205080204" pitchFamily="34" charset="-128"/>
                <a:ea typeface="MS PGothic" panose="020B0600070205080204" pitchFamily="34" charset="-128"/>
              </a:rPr>
              <a:t>がフツフツしてから２分加熱したら、フタをあけサツマイモをひっくり返して、フタの水滴を拭き取ってから再び２分加熱後、サツマイモをひっくり返し、フタの水滴を取ってからフタをして更に２分加熱する。</a:t>
            </a:r>
          </a:p>
          <a:p>
            <a:pPr>
              <a:defRPr/>
            </a:pPr>
            <a:r>
              <a:rPr lang="en-US" altLang="ja-JP" sz="1100" dirty="0">
                <a:latin typeface="MS PGothic" panose="020B0600070205080204" pitchFamily="34" charset="-128"/>
                <a:ea typeface="MS PGothic" panose="020B0600070205080204" pitchFamily="34" charset="-128"/>
              </a:rPr>
              <a:t>③</a:t>
            </a:r>
            <a:r>
              <a:rPr lang="ja-JP" altLang="en-US" sz="1100">
                <a:latin typeface="MS PGothic" panose="020B0600070205080204" pitchFamily="34" charset="-128"/>
                <a:ea typeface="MS PGothic" panose="020B0600070205080204" pitchFamily="34" charset="-128"/>
              </a:rPr>
              <a:t>をフライパンの周りに出来た飴とからめて器</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に盛り、黒ゴマをふりかければ完成。</a:t>
            </a:r>
            <a:endParaRPr lang="ja-JP" altLang="en-US" sz="1100" dirty="0">
              <a:latin typeface="MS PGothic" panose="020B0600070205080204" pitchFamily="34" charset="-128"/>
              <a:ea typeface="MS PGothic" panose="020B0600070205080204" pitchFamily="34" charset="-128"/>
            </a:endParaRPr>
          </a:p>
        </p:txBody>
      </p:sp>
      <p:sp>
        <p:nvSpPr>
          <p:cNvPr id="25" name="Text Box 74">
            <a:extLst>
              <a:ext uri="{FF2B5EF4-FFF2-40B4-BE49-F238E27FC236}">
                <a16:creationId xmlns:a16="http://schemas.microsoft.com/office/drawing/2014/main" id="{81C5334D-C233-A133-2413-65D5CE26A8ED}"/>
              </a:ext>
            </a:extLst>
          </p:cNvPr>
          <p:cNvSpPr txBox="1">
            <a:spLocks noChangeArrowheads="1"/>
          </p:cNvSpPr>
          <p:nvPr/>
        </p:nvSpPr>
        <p:spPr bwMode="auto">
          <a:xfrm>
            <a:off x="11666255" y="7445628"/>
            <a:ext cx="2984406" cy="323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Arial" charset="0"/>
                <a:ea typeface="ＭＳ Ｐゴシック" pitchFamily="50" charset="-128"/>
              </a:rPr>
              <a:t>サツマイモ１本、 三温糖大さじ４、水少々、 醤油、 酢各小さじ１／３、　サラダ油大さじ４、黒ゴマ適量　</a:t>
            </a:r>
          </a:p>
        </p:txBody>
      </p:sp>
      <p:sp>
        <p:nvSpPr>
          <p:cNvPr id="27" name="Text Box 74">
            <a:extLst>
              <a:ext uri="{FF2B5EF4-FFF2-40B4-BE49-F238E27FC236}">
                <a16:creationId xmlns:a16="http://schemas.microsoft.com/office/drawing/2014/main" id="{A50CC8B6-70A4-C8B9-F303-77AB8026E83B}"/>
              </a:ext>
            </a:extLst>
          </p:cNvPr>
          <p:cNvSpPr txBox="1">
            <a:spLocks noChangeArrowheads="1"/>
          </p:cNvSpPr>
          <p:nvPr/>
        </p:nvSpPr>
        <p:spPr bwMode="auto">
          <a:xfrm>
            <a:off x="11231494" y="7868600"/>
            <a:ext cx="514557" cy="216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b="1">
                <a:latin typeface="Arial" charset="0"/>
                <a:ea typeface="ＭＳ Ｐゴシック" pitchFamily="50" charset="-128"/>
              </a:rPr>
              <a:t>作り方</a:t>
            </a:r>
            <a:endParaRPr lang="ja-JP" altLang="en-US" sz="1100" b="1" dirty="0">
              <a:latin typeface="Arial" charset="0"/>
              <a:ea typeface="ＭＳ Ｐゴシック" pitchFamily="50" charset="-128"/>
            </a:endParaRPr>
          </a:p>
        </p:txBody>
      </p:sp>
      <p:graphicFrame>
        <p:nvGraphicFramePr>
          <p:cNvPr id="5" name="表 4">
            <a:extLst>
              <a:ext uri="{FF2B5EF4-FFF2-40B4-BE49-F238E27FC236}">
                <a16:creationId xmlns:a16="http://schemas.microsoft.com/office/drawing/2014/main" id="{40E38F9E-0B8D-4B33-C68A-A5D13DF6EA75}"/>
              </a:ext>
            </a:extLst>
          </p:cNvPr>
          <p:cNvGraphicFramePr>
            <a:graphicFrameLocks noGrp="1"/>
          </p:cNvGraphicFramePr>
          <p:nvPr>
            <p:extLst>
              <p:ext uri="{D42A27DB-BD31-4B8C-83A1-F6EECF244321}">
                <p14:modId xmlns:p14="http://schemas.microsoft.com/office/powerpoint/2010/main" val="739689150"/>
              </p:ext>
            </p:extLst>
          </p:nvPr>
        </p:nvGraphicFramePr>
        <p:xfrm>
          <a:off x="692165" y="7326602"/>
          <a:ext cx="3510057" cy="769442"/>
        </p:xfrm>
        <a:graphic>
          <a:graphicData uri="http://schemas.openxmlformats.org/drawingml/2006/table">
            <a:tbl>
              <a:tblPr firstRow="1" firstCol="1">
                <a:tableStyleId>{5C22544A-7EE6-4342-B048-85BDC9FD1C3A}</a:tableStyleId>
              </a:tblPr>
              <a:tblGrid>
                <a:gridCol w="1603151">
                  <a:extLst>
                    <a:ext uri="{9D8B030D-6E8A-4147-A177-3AD203B41FA5}">
                      <a16:colId xmlns:a16="http://schemas.microsoft.com/office/drawing/2014/main" val="376120400"/>
                    </a:ext>
                  </a:extLst>
                </a:gridCol>
                <a:gridCol w="932854">
                  <a:extLst>
                    <a:ext uri="{9D8B030D-6E8A-4147-A177-3AD203B41FA5}">
                      <a16:colId xmlns:a16="http://schemas.microsoft.com/office/drawing/2014/main" val="3761640774"/>
                    </a:ext>
                  </a:extLst>
                </a:gridCol>
                <a:gridCol w="974052">
                  <a:extLst>
                    <a:ext uri="{9D8B030D-6E8A-4147-A177-3AD203B41FA5}">
                      <a16:colId xmlns:a16="http://schemas.microsoft.com/office/drawing/2014/main" val="3513946862"/>
                    </a:ext>
                  </a:extLst>
                </a:gridCol>
              </a:tblGrid>
              <a:tr h="256424">
                <a:tc>
                  <a:txBody>
                    <a:bodyPr/>
                    <a:lstStyle/>
                    <a:p>
                      <a:pPr algn="ctr">
                        <a:lnSpc>
                          <a:spcPct val="107000"/>
                        </a:lnSpc>
                        <a:spcAft>
                          <a:spcPts val="800"/>
                        </a:spcAft>
                        <a:buNone/>
                      </a:pPr>
                      <a:r>
                        <a:rPr lang="ja-JP" sz="1100" b="0" kern="100">
                          <a:effectLst/>
                        </a:rPr>
                        <a:t>年代別希望住宅</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b="0" kern="100">
                          <a:effectLst/>
                        </a:rPr>
                        <a:t>一戸建</a:t>
                      </a:r>
                      <a:r>
                        <a:rPr lang="ja-JP" altLang="en-US" sz="1100" b="0" kern="100">
                          <a:effectLst/>
                        </a:rPr>
                        <a:t>て</a:t>
                      </a:r>
                      <a:endParaRPr lang="en-US" altLang="ja-JP" sz="1100" b="0" kern="100" dirty="0">
                        <a:effectLst/>
                      </a:endParaRPr>
                    </a:p>
                  </a:txBody>
                  <a:tcPr marL="9525" marR="9525" marT="9525" marB="9525" anchor="ctr"/>
                </a:tc>
                <a:tc>
                  <a:txBody>
                    <a:bodyPr/>
                    <a:lstStyle/>
                    <a:p>
                      <a:pPr algn="ctr">
                        <a:lnSpc>
                          <a:spcPct val="107000"/>
                        </a:lnSpc>
                        <a:spcAft>
                          <a:spcPts val="800"/>
                        </a:spcAft>
                        <a:buNone/>
                      </a:pPr>
                      <a:r>
                        <a:rPr lang="ja-JP" sz="1100" b="0" kern="100">
                          <a:effectLst/>
                        </a:rPr>
                        <a:t>マンション</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2013492538"/>
                  </a:ext>
                </a:extLst>
              </a:tr>
              <a:tr h="256509">
                <a:tc>
                  <a:txBody>
                    <a:bodyPr/>
                    <a:lstStyle/>
                    <a:p>
                      <a:pPr algn="ctr">
                        <a:lnSpc>
                          <a:spcPct val="100000"/>
                        </a:lnSpc>
                        <a:spcAft>
                          <a:spcPts val="800"/>
                        </a:spcAft>
                        <a:buNone/>
                      </a:pPr>
                      <a:r>
                        <a:rPr lang="en-US" sz="1100" b="0" kern="100" dirty="0">
                          <a:effectLst/>
                        </a:rPr>
                        <a:t>30</a:t>
                      </a:r>
                      <a:r>
                        <a:rPr lang="ja-JP" sz="1100" b="0" kern="100">
                          <a:effectLst/>
                        </a:rPr>
                        <a:t>代（子育て世代）</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72</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18</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1700714873"/>
                  </a:ext>
                </a:extLst>
              </a:tr>
              <a:tr h="256509">
                <a:tc>
                  <a:txBody>
                    <a:bodyPr/>
                    <a:lstStyle/>
                    <a:p>
                      <a:pPr algn="ctr">
                        <a:lnSpc>
                          <a:spcPct val="107000"/>
                        </a:lnSpc>
                        <a:spcAft>
                          <a:spcPts val="800"/>
                        </a:spcAft>
                        <a:buNone/>
                      </a:pPr>
                      <a:r>
                        <a:rPr lang="en-US" sz="1100" b="0" kern="100" dirty="0">
                          <a:effectLst/>
                        </a:rPr>
                        <a:t>40</a:t>
                      </a:r>
                      <a:r>
                        <a:rPr lang="ja-JP" sz="1100" b="0" kern="100">
                          <a:effectLst/>
                        </a:rPr>
                        <a:t>代（ミドル世代）</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69</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21</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2006663506"/>
                  </a:ext>
                </a:extLst>
              </a:tr>
            </a:tbl>
          </a:graphicData>
        </a:graphic>
      </p:graphicFrame>
      <p:sp>
        <p:nvSpPr>
          <p:cNvPr id="18" name="テキスト ボックス 17">
            <a:extLst>
              <a:ext uri="{FF2B5EF4-FFF2-40B4-BE49-F238E27FC236}">
                <a16:creationId xmlns:a16="http://schemas.microsoft.com/office/drawing/2014/main" id="{6F66474E-A839-DE3A-E242-B76E3C0F5FDA}"/>
              </a:ext>
            </a:extLst>
          </p:cNvPr>
          <p:cNvSpPr txBox="1"/>
          <p:nvPr/>
        </p:nvSpPr>
        <p:spPr>
          <a:xfrm>
            <a:off x="664082" y="8106175"/>
            <a:ext cx="3510058" cy="402098"/>
          </a:xfrm>
          <a:prstGeom prst="rect">
            <a:avLst/>
          </a:prstGeom>
          <a:noFill/>
        </p:spPr>
        <p:txBody>
          <a:bodyPr wrap="square">
            <a:spAutoFit/>
          </a:bodyPr>
          <a:lstStyle/>
          <a:p>
            <a:pPr>
              <a:lnSpc>
                <a:spcPct val="107000"/>
              </a:lnSpc>
              <a:spcAft>
                <a:spcPts val="800"/>
              </a:spcAft>
            </a:pPr>
            <a:r>
              <a:rPr lang="ja-JP" altLang="ja-JP" sz="1000" kern="100">
                <a:effectLst/>
                <a:latin typeface="MS PGothic" panose="020B0600070205080204" pitchFamily="34" charset="-128"/>
                <a:ea typeface="MS PGothic" panose="020B0600070205080204" pitchFamily="34" charset="-128"/>
                <a:cs typeface="Times New Roman" panose="02020603050405020304" pitchFamily="18" charset="0"/>
              </a:rPr>
              <a:t>出典：住宅金融支援機構／リクルート住まいカンパニーなどの複数の調査より集約（</a:t>
            </a:r>
            <a:r>
              <a:rPr lang="en-US" altLang="ja-JP" sz="1000" kern="100" dirty="0">
                <a:effectLst/>
                <a:latin typeface="MS PGothic" panose="020B0600070205080204" pitchFamily="34" charset="-128"/>
                <a:ea typeface="MS PGothic" panose="020B0600070205080204" pitchFamily="34" charset="-128"/>
                <a:cs typeface="Times New Roman" panose="02020603050405020304" pitchFamily="18" charset="0"/>
              </a:rPr>
              <a:t>2024</a:t>
            </a:r>
            <a:r>
              <a:rPr lang="ja-JP" altLang="ja-JP" sz="1000" kern="100">
                <a:effectLst/>
                <a:latin typeface="MS PGothic" panose="020B0600070205080204" pitchFamily="34" charset="-128"/>
                <a:ea typeface="MS PGothic" panose="020B0600070205080204" pitchFamily="34" charset="-128"/>
                <a:cs typeface="Times New Roman" panose="02020603050405020304" pitchFamily="18" charset="0"/>
              </a:rPr>
              <a:t>年度）</a:t>
            </a:r>
          </a:p>
        </p:txBody>
      </p:sp>
      <p:sp>
        <p:nvSpPr>
          <p:cNvPr id="23" name="テキスト ボックス 22">
            <a:extLst>
              <a:ext uri="{FF2B5EF4-FFF2-40B4-BE49-F238E27FC236}">
                <a16:creationId xmlns:a16="http://schemas.microsoft.com/office/drawing/2014/main" id="{E9AAF0B3-495F-ECDD-7AF4-0D59553A91D6}"/>
              </a:ext>
            </a:extLst>
          </p:cNvPr>
          <p:cNvSpPr txBox="1"/>
          <p:nvPr/>
        </p:nvSpPr>
        <p:spPr>
          <a:xfrm>
            <a:off x="600613" y="8600922"/>
            <a:ext cx="2625082" cy="261610"/>
          </a:xfrm>
          <a:prstGeom prst="rect">
            <a:avLst/>
          </a:prstGeom>
          <a:noFill/>
        </p:spPr>
        <p:txBody>
          <a:bodyPr wrap="square" rtlCol="0">
            <a:spAutoFit/>
          </a:bodyPr>
          <a:lstStyle/>
          <a:p>
            <a:r>
              <a:rPr lang="ja-JP" altLang="en-US" sz="1100" b="1">
                <a:highlight>
                  <a:srgbClr val="B9E1EC"/>
                </a:highlight>
                <a:latin typeface="MS PGothic" panose="020B0600070205080204" pitchFamily="34" charset="-128"/>
                <a:ea typeface="MS PGothic" panose="020B0600070205080204" pitchFamily="34" charset="-128"/>
              </a:rPr>
              <a:t>理想の住宅ローン完済は「</a:t>
            </a:r>
            <a:r>
              <a:rPr lang="en-US" altLang="ja-JP" sz="1100" b="1" dirty="0">
                <a:highlight>
                  <a:srgbClr val="B9E1EC"/>
                </a:highlight>
                <a:latin typeface="MS PGothic" panose="020B0600070205080204" pitchFamily="34" charset="-128"/>
                <a:ea typeface="MS PGothic" panose="020B0600070205080204" pitchFamily="34" charset="-128"/>
              </a:rPr>
              <a:t>60</a:t>
            </a:r>
            <a:r>
              <a:rPr lang="ja-JP" altLang="en-US" sz="1100" b="1">
                <a:highlight>
                  <a:srgbClr val="B9E1EC"/>
                </a:highlight>
                <a:latin typeface="MS PGothic" panose="020B0600070205080204" pitchFamily="34" charset="-128"/>
                <a:ea typeface="MS PGothic" panose="020B0600070205080204" pitchFamily="34" charset="-128"/>
              </a:rPr>
              <a:t>歳まで」</a:t>
            </a:r>
            <a:endParaRPr lang="ja-JP" altLang="ja-JP" sz="1100" b="1">
              <a:highlight>
                <a:srgbClr val="B9E1EC"/>
              </a:highlight>
              <a:latin typeface="MS PGothic" panose="020B0600070205080204" pitchFamily="34" charset="-128"/>
              <a:ea typeface="MS PGothic" panose="020B0600070205080204" pitchFamily="34" charset="-128"/>
            </a:endParaRPr>
          </a:p>
        </p:txBody>
      </p:sp>
      <p:graphicFrame>
        <p:nvGraphicFramePr>
          <p:cNvPr id="28" name="表 27">
            <a:extLst>
              <a:ext uri="{FF2B5EF4-FFF2-40B4-BE49-F238E27FC236}">
                <a16:creationId xmlns:a16="http://schemas.microsoft.com/office/drawing/2014/main" id="{F7E64D1D-7CC0-4C00-8950-D13B4E04B1D3}"/>
              </a:ext>
            </a:extLst>
          </p:cNvPr>
          <p:cNvGraphicFramePr>
            <a:graphicFrameLocks noGrp="1"/>
          </p:cNvGraphicFramePr>
          <p:nvPr>
            <p:extLst>
              <p:ext uri="{D42A27DB-BD31-4B8C-83A1-F6EECF244321}">
                <p14:modId xmlns:p14="http://schemas.microsoft.com/office/powerpoint/2010/main" val="457922891"/>
              </p:ext>
            </p:extLst>
          </p:nvPr>
        </p:nvGraphicFramePr>
        <p:xfrm>
          <a:off x="682634" y="8872663"/>
          <a:ext cx="3555586" cy="1257885"/>
        </p:xfrm>
        <a:graphic>
          <a:graphicData uri="http://schemas.openxmlformats.org/drawingml/2006/table">
            <a:tbl>
              <a:tblPr firstRow="1" firstCol="1">
                <a:tableStyleId>{5C22544A-7EE6-4342-B048-85BDC9FD1C3A}</a:tableStyleId>
              </a:tblPr>
              <a:tblGrid>
                <a:gridCol w="913691">
                  <a:extLst>
                    <a:ext uri="{9D8B030D-6E8A-4147-A177-3AD203B41FA5}">
                      <a16:colId xmlns:a16="http://schemas.microsoft.com/office/drawing/2014/main" val="3310363304"/>
                    </a:ext>
                  </a:extLst>
                </a:gridCol>
                <a:gridCol w="774916">
                  <a:extLst>
                    <a:ext uri="{9D8B030D-6E8A-4147-A177-3AD203B41FA5}">
                      <a16:colId xmlns:a16="http://schemas.microsoft.com/office/drawing/2014/main" val="4178451510"/>
                    </a:ext>
                  </a:extLst>
                </a:gridCol>
                <a:gridCol w="1866979">
                  <a:extLst>
                    <a:ext uri="{9D8B030D-6E8A-4147-A177-3AD203B41FA5}">
                      <a16:colId xmlns:a16="http://schemas.microsoft.com/office/drawing/2014/main" val="1219704686"/>
                    </a:ext>
                  </a:extLst>
                </a:gridCol>
              </a:tblGrid>
              <a:tr h="214318">
                <a:tc>
                  <a:txBody>
                    <a:bodyPr/>
                    <a:lstStyle/>
                    <a:p>
                      <a:pPr algn="ctr">
                        <a:lnSpc>
                          <a:spcPct val="107000"/>
                        </a:lnSpc>
                        <a:spcAft>
                          <a:spcPts val="800"/>
                        </a:spcAft>
                        <a:buNone/>
                      </a:pPr>
                      <a:r>
                        <a:rPr lang="ja-JP" sz="1100" b="0" kern="100">
                          <a:effectLst/>
                        </a:rPr>
                        <a:t>完済希望年齢</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b="0" kern="100">
                          <a:effectLst/>
                        </a:rPr>
                        <a:t>回答者割合</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b="0" kern="100">
                          <a:effectLst/>
                        </a:rPr>
                        <a:t>備考</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1710854682"/>
                  </a:ext>
                </a:extLst>
              </a:tr>
              <a:tr h="414483">
                <a:tc>
                  <a:txBody>
                    <a:bodyPr/>
                    <a:lstStyle/>
                    <a:p>
                      <a:pPr algn="ctr">
                        <a:lnSpc>
                          <a:spcPct val="107000"/>
                        </a:lnSpc>
                        <a:spcAft>
                          <a:spcPts val="800"/>
                        </a:spcAft>
                        <a:buNone/>
                      </a:pPr>
                      <a:r>
                        <a:rPr lang="en-US" sz="1100" b="0" kern="100" dirty="0">
                          <a:effectLst/>
                        </a:rPr>
                        <a:t>60</a:t>
                      </a:r>
                      <a:r>
                        <a:rPr lang="ja-JP" sz="1100" b="0" kern="100">
                          <a:effectLst/>
                        </a:rPr>
                        <a:t>歳まで</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55</a:t>
                      </a:r>
                      <a:r>
                        <a:rPr lang="ja-JP" sz="1100" kern="100">
                          <a:effectLst/>
                        </a:rPr>
                        <a:t>〜</a:t>
                      </a:r>
                      <a:r>
                        <a:rPr lang="en-US" sz="1100" kern="100" dirty="0">
                          <a:effectLst/>
                        </a:rPr>
                        <a:t>60</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l">
                        <a:lnSpc>
                          <a:spcPct val="107000"/>
                        </a:lnSpc>
                        <a:spcAft>
                          <a:spcPts val="800"/>
                        </a:spcAft>
                        <a:buNone/>
                      </a:pPr>
                      <a:r>
                        <a:rPr lang="ja-JP" sz="1100" kern="100">
                          <a:effectLst/>
                        </a:rPr>
                        <a:t>老後の生活費負担を軽くしたいという意識</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1337086075"/>
                  </a:ext>
                </a:extLst>
              </a:tr>
              <a:tr h="214601">
                <a:tc>
                  <a:txBody>
                    <a:bodyPr/>
                    <a:lstStyle/>
                    <a:p>
                      <a:pPr algn="ctr">
                        <a:lnSpc>
                          <a:spcPct val="107000"/>
                        </a:lnSpc>
                        <a:spcAft>
                          <a:spcPts val="800"/>
                        </a:spcAft>
                        <a:buNone/>
                      </a:pPr>
                      <a:r>
                        <a:rPr lang="en-US" sz="1100" b="0" kern="100" dirty="0">
                          <a:effectLst/>
                        </a:rPr>
                        <a:t>65</a:t>
                      </a:r>
                      <a:r>
                        <a:rPr lang="ja-JP" sz="1100" b="0" kern="100">
                          <a:effectLst/>
                        </a:rPr>
                        <a:t>歳まで</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a:effectLst/>
                        </a:rPr>
                        <a:t>20</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l">
                        <a:lnSpc>
                          <a:spcPct val="107000"/>
                        </a:lnSpc>
                        <a:spcAft>
                          <a:spcPts val="800"/>
                        </a:spcAft>
                        <a:buNone/>
                      </a:pPr>
                      <a:r>
                        <a:rPr lang="ja-JP" sz="1100" kern="100">
                          <a:effectLst/>
                        </a:rPr>
                        <a:t>定年までに…という考え</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2073480810"/>
                  </a:ext>
                </a:extLst>
              </a:tr>
              <a:tr h="414483">
                <a:tc>
                  <a:txBody>
                    <a:bodyPr/>
                    <a:lstStyle/>
                    <a:p>
                      <a:pPr algn="ctr">
                        <a:lnSpc>
                          <a:spcPct val="107000"/>
                        </a:lnSpc>
                        <a:spcAft>
                          <a:spcPts val="800"/>
                        </a:spcAft>
                        <a:buNone/>
                      </a:pPr>
                      <a:r>
                        <a:rPr lang="ja-JP" sz="1100" b="0" kern="100">
                          <a:effectLst/>
                        </a:rPr>
                        <a:t>それ以降</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a:effectLst/>
                        </a:rPr>
                        <a:t>10</a:t>
                      </a:r>
                      <a:r>
                        <a:rPr lang="ja-JP" sz="1100" kern="100">
                          <a:effectLst/>
                        </a:rPr>
                        <a:t>％</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l">
                        <a:lnSpc>
                          <a:spcPct val="107000"/>
                        </a:lnSpc>
                        <a:spcAft>
                          <a:spcPts val="800"/>
                        </a:spcAft>
                        <a:buNone/>
                      </a:pPr>
                      <a:r>
                        <a:rPr lang="ja-JP" sz="1100" kern="100">
                          <a:effectLst/>
                        </a:rPr>
                        <a:t>遅めの取得やライフスタイル重視のケース</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2189401870"/>
                  </a:ext>
                </a:extLst>
              </a:tr>
            </a:tbl>
          </a:graphicData>
        </a:graphic>
      </p:graphicFrame>
      <p:sp>
        <p:nvSpPr>
          <p:cNvPr id="32" name="テキスト ボックス 31">
            <a:extLst>
              <a:ext uri="{FF2B5EF4-FFF2-40B4-BE49-F238E27FC236}">
                <a16:creationId xmlns:a16="http://schemas.microsoft.com/office/drawing/2014/main" id="{8286A569-E535-AEF0-47BE-21FE6836EC6D}"/>
              </a:ext>
            </a:extLst>
          </p:cNvPr>
          <p:cNvSpPr txBox="1"/>
          <p:nvPr/>
        </p:nvSpPr>
        <p:spPr>
          <a:xfrm>
            <a:off x="4522459" y="6729099"/>
            <a:ext cx="3008453" cy="430887"/>
          </a:xfrm>
          <a:prstGeom prst="rect">
            <a:avLst/>
          </a:prstGeom>
          <a:noFill/>
        </p:spPr>
        <p:txBody>
          <a:bodyPr wrap="square">
            <a:spAutoFit/>
          </a:bodyPr>
          <a:lstStyle/>
          <a:p>
            <a:r>
              <a:rPr lang="en-US" altLang="ja-JP" sz="1100" b="1" dirty="0">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30</a:t>
            </a:r>
            <a:r>
              <a:rPr lang="ja-JP" altLang="ja-JP" sz="1100" b="1">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代の平均貯蓄額は</a:t>
            </a:r>
            <a:r>
              <a:rPr lang="en-US" altLang="ja-JP" sz="1100" b="1" dirty="0">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599</a:t>
            </a:r>
            <a:r>
              <a:rPr lang="ja-JP" altLang="ja-JP" sz="1100" b="1">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万円</a:t>
            </a:r>
            <a:endParaRPr lang="en-US" altLang="ja-JP" sz="1100" b="1" dirty="0">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endParaRPr>
          </a:p>
          <a:p>
            <a:r>
              <a:rPr lang="en-US" altLang="ja-JP" sz="1100" b="1" dirty="0">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40</a:t>
            </a:r>
            <a:r>
              <a:rPr lang="ja-JP" altLang="ja-JP" sz="1100" b="1">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代は</a:t>
            </a:r>
            <a:r>
              <a:rPr lang="en-US" altLang="ja-JP" sz="1100" b="1" dirty="0">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811</a:t>
            </a:r>
            <a:r>
              <a:rPr lang="ja-JP" altLang="ja-JP" sz="1100" b="1">
                <a:effectLst/>
                <a:highlight>
                  <a:srgbClr val="B9E1EC"/>
                </a:highlight>
                <a:latin typeface="MS PGothic" panose="020B0600070205080204" pitchFamily="34" charset="-128"/>
                <a:ea typeface="MS PGothic" panose="020B0600070205080204" pitchFamily="34" charset="-128"/>
                <a:cs typeface="Times New Roman" panose="02020603050405020304" pitchFamily="18" charset="0"/>
              </a:rPr>
              <a:t>万円</a:t>
            </a:r>
            <a:r>
              <a:rPr lang="ja-JP" altLang="ja-JP" sz="1100">
                <a:effectLst/>
                <a:highlight>
                  <a:srgbClr val="B9E1EC"/>
                </a:highlight>
                <a:latin typeface="MS PGothic" panose="020B0600070205080204" pitchFamily="34" charset="-128"/>
                <a:ea typeface="MS PGothic" panose="020B0600070205080204" pitchFamily="34" charset="-128"/>
              </a:rPr>
              <a:t> </a:t>
            </a:r>
            <a:endParaRPr lang="ja-JP" altLang="en-US" sz="1100">
              <a:highlight>
                <a:srgbClr val="B9E1EC"/>
              </a:highlight>
              <a:latin typeface="MS PGothic" panose="020B0600070205080204" pitchFamily="34" charset="-128"/>
              <a:ea typeface="MS PGothic" panose="020B0600070205080204" pitchFamily="34" charset="-128"/>
            </a:endParaRPr>
          </a:p>
        </p:txBody>
      </p:sp>
      <p:graphicFrame>
        <p:nvGraphicFramePr>
          <p:cNvPr id="40" name="表 39">
            <a:extLst>
              <a:ext uri="{FF2B5EF4-FFF2-40B4-BE49-F238E27FC236}">
                <a16:creationId xmlns:a16="http://schemas.microsoft.com/office/drawing/2014/main" id="{B398A766-FB74-8400-4158-2A8F34A67EBF}"/>
              </a:ext>
            </a:extLst>
          </p:cNvPr>
          <p:cNvGraphicFramePr>
            <a:graphicFrameLocks noGrp="1"/>
          </p:cNvGraphicFramePr>
          <p:nvPr>
            <p:extLst>
              <p:ext uri="{D42A27DB-BD31-4B8C-83A1-F6EECF244321}">
                <p14:modId xmlns:p14="http://schemas.microsoft.com/office/powerpoint/2010/main" val="2210764076"/>
              </p:ext>
            </p:extLst>
          </p:nvPr>
        </p:nvGraphicFramePr>
        <p:xfrm>
          <a:off x="4579559" y="7325018"/>
          <a:ext cx="2296543" cy="577788"/>
        </p:xfrm>
        <a:graphic>
          <a:graphicData uri="http://schemas.openxmlformats.org/drawingml/2006/table">
            <a:tbl>
              <a:tblPr firstRow="1" firstCol="1">
                <a:tableStyleId>{5C22544A-7EE6-4342-B048-85BDC9FD1C3A}</a:tableStyleId>
              </a:tblPr>
              <a:tblGrid>
                <a:gridCol w="483242">
                  <a:extLst>
                    <a:ext uri="{9D8B030D-6E8A-4147-A177-3AD203B41FA5}">
                      <a16:colId xmlns:a16="http://schemas.microsoft.com/office/drawing/2014/main" val="1058906108"/>
                    </a:ext>
                  </a:extLst>
                </a:gridCol>
                <a:gridCol w="774915">
                  <a:extLst>
                    <a:ext uri="{9D8B030D-6E8A-4147-A177-3AD203B41FA5}">
                      <a16:colId xmlns:a16="http://schemas.microsoft.com/office/drawing/2014/main" val="976990886"/>
                    </a:ext>
                  </a:extLst>
                </a:gridCol>
                <a:gridCol w="1038386">
                  <a:extLst>
                    <a:ext uri="{9D8B030D-6E8A-4147-A177-3AD203B41FA5}">
                      <a16:colId xmlns:a16="http://schemas.microsoft.com/office/drawing/2014/main" val="2009638641"/>
                    </a:ext>
                  </a:extLst>
                </a:gridCol>
              </a:tblGrid>
              <a:tr h="0">
                <a:tc>
                  <a:txBody>
                    <a:bodyPr/>
                    <a:lstStyle/>
                    <a:p>
                      <a:pPr algn="ctr">
                        <a:lnSpc>
                          <a:spcPct val="107000"/>
                        </a:lnSpc>
                        <a:spcAft>
                          <a:spcPts val="800"/>
                        </a:spcAft>
                        <a:buNone/>
                      </a:pPr>
                      <a:r>
                        <a:rPr lang="ja-JP" sz="1100" b="0" kern="100">
                          <a:effectLst/>
                        </a:rPr>
                        <a:t>年代</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b="0" kern="100">
                          <a:effectLst/>
                        </a:rPr>
                        <a:t>平均貯蓄額</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b="0" kern="100">
                          <a:effectLst/>
                        </a:rPr>
                        <a:t>中央値（参考）</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150047924"/>
                  </a:ext>
                </a:extLst>
              </a:tr>
              <a:tr h="0">
                <a:tc>
                  <a:txBody>
                    <a:bodyPr/>
                    <a:lstStyle/>
                    <a:p>
                      <a:pPr algn="ctr">
                        <a:lnSpc>
                          <a:spcPct val="107000"/>
                        </a:lnSpc>
                        <a:spcAft>
                          <a:spcPts val="800"/>
                        </a:spcAft>
                        <a:buNone/>
                      </a:pPr>
                      <a:r>
                        <a:rPr lang="en-US" sz="1100" b="0" kern="100" dirty="0">
                          <a:effectLst/>
                        </a:rPr>
                        <a:t>30</a:t>
                      </a:r>
                      <a:r>
                        <a:rPr lang="ja-JP" sz="1100" b="0" kern="100">
                          <a:effectLst/>
                        </a:rPr>
                        <a:t>代</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599</a:t>
                      </a:r>
                      <a:r>
                        <a:rPr lang="ja-JP" sz="1100" kern="100">
                          <a:effectLst/>
                        </a:rPr>
                        <a:t>万円</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a:effectLst/>
                        </a:rPr>
                        <a:t>300</a:t>
                      </a:r>
                      <a:r>
                        <a:rPr lang="ja-JP" sz="1100" kern="100">
                          <a:effectLst/>
                        </a:rPr>
                        <a:t>万円</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4035389272"/>
                  </a:ext>
                </a:extLst>
              </a:tr>
              <a:tr h="0">
                <a:tc>
                  <a:txBody>
                    <a:bodyPr/>
                    <a:lstStyle/>
                    <a:p>
                      <a:pPr algn="ctr">
                        <a:lnSpc>
                          <a:spcPct val="107000"/>
                        </a:lnSpc>
                        <a:spcAft>
                          <a:spcPts val="800"/>
                        </a:spcAft>
                        <a:buNone/>
                      </a:pPr>
                      <a:r>
                        <a:rPr lang="en-US" sz="1100" b="0" kern="100" dirty="0">
                          <a:effectLst/>
                        </a:rPr>
                        <a:t>40</a:t>
                      </a:r>
                      <a:r>
                        <a:rPr lang="ja-JP" sz="1100" b="0" kern="100">
                          <a:effectLst/>
                        </a:rPr>
                        <a:t>代</a:t>
                      </a:r>
                      <a:endParaRPr lang="ja-JP" sz="1100" b="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811</a:t>
                      </a:r>
                      <a:r>
                        <a:rPr lang="ja-JP" sz="1100" kern="100">
                          <a:effectLst/>
                        </a:rPr>
                        <a:t>万円</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tc>
                  <a:txBody>
                    <a:bodyPr/>
                    <a:lstStyle/>
                    <a:p>
                      <a:pPr algn="ctr">
                        <a:lnSpc>
                          <a:spcPct val="107000"/>
                        </a:lnSpc>
                        <a:spcAft>
                          <a:spcPts val="800"/>
                        </a:spcAft>
                        <a:buNone/>
                      </a:pPr>
                      <a:r>
                        <a:rPr lang="ja-JP" sz="1100" kern="100">
                          <a:effectLst/>
                        </a:rPr>
                        <a:t>約</a:t>
                      </a:r>
                      <a:r>
                        <a:rPr lang="en-US" sz="1100" kern="100" dirty="0">
                          <a:effectLst/>
                        </a:rPr>
                        <a:t>450</a:t>
                      </a:r>
                      <a:r>
                        <a:rPr lang="ja-JP" sz="1100" kern="100">
                          <a:effectLst/>
                        </a:rPr>
                        <a:t>万円</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tc>
                <a:extLst>
                  <a:ext uri="{0D108BD9-81ED-4DB2-BD59-A6C34878D82A}">
                    <a16:rowId xmlns:a16="http://schemas.microsoft.com/office/drawing/2014/main" val="324782273"/>
                  </a:ext>
                </a:extLst>
              </a:tr>
            </a:tbl>
          </a:graphicData>
        </a:graphic>
      </p:graphicFrame>
      <p:sp>
        <p:nvSpPr>
          <p:cNvPr id="43" name="テキスト ボックス 42">
            <a:extLst>
              <a:ext uri="{FF2B5EF4-FFF2-40B4-BE49-F238E27FC236}">
                <a16:creationId xmlns:a16="http://schemas.microsoft.com/office/drawing/2014/main" id="{D31E5FB1-73BA-FA37-1257-59675B6D3CF6}"/>
              </a:ext>
            </a:extLst>
          </p:cNvPr>
          <p:cNvSpPr txBox="1"/>
          <p:nvPr/>
        </p:nvSpPr>
        <p:spPr>
          <a:xfrm>
            <a:off x="4490997" y="7879437"/>
            <a:ext cx="2561163" cy="402098"/>
          </a:xfrm>
          <a:prstGeom prst="rect">
            <a:avLst/>
          </a:prstGeom>
          <a:noFill/>
        </p:spPr>
        <p:txBody>
          <a:bodyPr wrap="square">
            <a:spAutoFit/>
          </a:bodyPr>
          <a:lstStyle/>
          <a:p>
            <a:pPr>
              <a:lnSpc>
                <a:spcPct val="107000"/>
              </a:lnSpc>
              <a:spcAft>
                <a:spcPts val="800"/>
              </a:spcAft>
            </a:pPr>
            <a:r>
              <a:rPr lang="ja-JP" altLang="ja-JP" sz="1000" kern="100">
                <a:effectLst/>
                <a:latin typeface="MS PGothic" panose="020B0600070205080204" pitchFamily="34" charset="-128"/>
                <a:ea typeface="MS PGothic" panose="020B0600070205080204" pitchFamily="34" charset="-128"/>
                <a:cs typeface="Times New Roman" panose="02020603050405020304" pitchFamily="18" charset="0"/>
              </a:rPr>
              <a:t>※貯蓄＝現預金＋株・投信などを含む金融資産全体（負債は除く）</a:t>
            </a:r>
          </a:p>
        </p:txBody>
      </p:sp>
      <p:sp>
        <p:nvSpPr>
          <p:cNvPr id="53" name="テキスト ボックス 52">
            <a:extLst>
              <a:ext uri="{FF2B5EF4-FFF2-40B4-BE49-F238E27FC236}">
                <a16:creationId xmlns:a16="http://schemas.microsoft.com/office/drawing/2014/main" id="{D981C1FD-99AC-6264-922A-A2243E5C9B45}"/>
              </a:ext>
            </a:extLst>
          </p:cNvPr>
          <p:cNvSpPr txBox="1"/>
          <p:nvPr/>
        </p:nvSpPr>
        <p:spPr>
          <a:xfrm>
            <a:off x="647856" y="5408625"/>
            <a:ext cx="3940784" cy="795411"/>
          </a:xfrm>
          <a:prstGeom prst="rect">
            <a:avLst/>
          </a:prstGeom>
          <a:noFill/>
        </p:spPr>
        <p:txBody>
          <a:bodyPr wrap="square">
            <a:spAutoFit/>
          </a:bodyPr>
          <a:lstStyle/>
          <a:p>
            <a:pPr>
              <a:lnSpc>
                <a:spcPct val="107000"/>
              </a:lnSpc>
              <a:spcAft>
                <a:spcPts val="800"/>
              </a:spcAft>
            </a:pPr>
            <a:r>
              <a:rPr lang="ja-JP" altLang="ja-JP" sz="1100" kern="100">
                <a:effectLst/>
                <a:latin typeface="MS PGothic" panose="020B0600070205080204" pitchFamily="34" charset="-128"/>
                <a:ea typeface="MS PGothic" panose="020B0600070205080204" pitchFamily="34" charset="-128"/>
                <a:cs typeface="Times New Roman" panose="02020603050405020304" pitchFamily="18" charset="0"/>
              </a:rPr>
              <a:t>働き盛りの</a:t>
            </a:r>
            <a:r>
              <a:rPr lang="en-US" altLang="ja-JP" sz="1100" kern="100" dirty="0">
                <a:effectLst/>
                <a:latin typeface="MS PGothic" panose="020B0600070205080204" pitchFamily="34" charset="-128"/>
                <a:ea typeface="MS PGothic" panose="020B0600070205080204" pitchFamily="34" charset="-128"/>
                <a:cs typeface="Times New Roman" panose="02020603050405020304" pitchFamily="18" charset="0"/>
              </a:rPr>
              <a:t>30</a:t>
            </a:r>
            <a:r>
              <a:rPr lang="ja-JP" altLang="ja-JP" sz="1100" kern="100">
                <a:effectLst/>
                <a:latin typeface="MS PGothic" panose="020B0600070205080204" pitchFamily="34" charset="-128"/>
                <a:ea typeface="MS PGothic" panose="020B0600070205080204" pitchFamily="34" charset="-128"/>
                <a:cs typeface="MS Mincho" panose="02020609040205080304" pitchFamily="49" charset="-128"/>
              </a:rPr>
              <a:t>〜</a:t>
            </a:r>
            <a:r>
              <a:rPr lang="en-US" altLang="ja-JP" sz="1100" kern="100" dirty="0">
                <a:effectLst/>
                <a:latin typeface="MS PGothic" panose="020B0600070205080204" pitchFamily="34" charset="-128"/>
                <a:ea typeface="MS PGothic" panose="020B0600070205080204" pitchFamily="34" charset="-128"/>
                <a:cs typeface="Times New Roman" panose="02020603050405020304" pitchFamily="18" charset="0"/>
              </a:rPr>
              <a:t>40</a:t>
            </a:r>
            <a:r>
              <a:rPr lang="ja-JP" altLang="ja-JP" sz="1100" kern="100">
                <a:effectLst/>
                <a:latin typeface="MS PGothic" panose="020B0600070205080204" pitchFamily="34" charset="-128"/>
                <a:ea typeface="MS PGothic" panose="020B0600070205080204" pitchFamily="34" charset="-128"/>
                <a:cs typeface="Times New Roman" panose="02020603050405020304" pitchFamily="18" charset="0"/>
              </a:rPr>
              <a:t>代は、キャリアや家庭、健康、老後の備えなど多岐にわたる課題に直面し、ライフプランニングへの関心が高まっています。最新の調査データから、みなさんの意識や実態を抜粋してご紹介します。</a:t>
            </a:r>
          </a:p>
        </p:txBody>
      </p:sp>
      <p:sp>
        <p:nvSpPr>
          <p:cNvPr id="55" name="テキスト ボックス 54">
            <a:extLst>
              <a:ext uri="{FF2B5EF4-FFF2-40B4-BE49-F238E27FC236}">
                <a16:creationId xmlns:a16="http://schemas.microsoft.com/office/drawing/2014/main" id="{0333EDFE-CB3E-B957-A390-46258974BCB3}"/>
              </a:ext>
            </a:extLst>
          </p:cNvPr>
          <p:cNvSpPr txBox="1"/>
          <p:nvPr/>
        </p:nvSpPr>
        <p:spPr>
          <a:xfrm>
            <a:off x="654375" y="6569649"/>
            <a:ext cx="3270428" cy="769441"/>
          </a:xfrm>
          <a:prstGeom prst="rect">
            <a:avLst/>
          </a:prstGeom>
          <a:noFill/>
        </p:spPr>
        <p:txBody>
          <a:bodyPr wrap="square">
            <a:spAutoFit/>
          </a:bodyPr>
          <a:lstStyle/>
          <a:p>
            <a:r>
              <a:rPr lang="en-US" altLang="ja-JP" sz="1100" dirty="0">
                <a:effectLst/>
                <a:latin typeface="MS PGothic" panose="020B0600070205080204" pitchFamily="34" charset="-128"/>
                <a:ea typeface="MS PGothic" panose="020B0600070205080204" pitchFamily="34" charset="-128"/>
                <a:cs typeface="Times New Roman" panose="02020603050405020304" pitchFamily="18" charset="0"/>
              </a:rPr>
              <a:t>30</a:t>
            </a:r>
            <a:r>
              <a:rPr lang="ja-JP" altLang="ja-JP" sz="1100">
                <a:effectLst/>
                <a:latin typeface="MS PGothic" panose="020B0600070205080204" pitchFamily="34" charset="-128"/>
                <a:ea typeface="MS PGothic" panose="020B0600070205080204" pitchFamily="34" charset="-128"/>
                <a:cs typeface="MS Mincho" panose="02020609040205080304" pitchFamily="49" charset="-128"/>
              </a:rPr>
              <a:t>〜</a:t>
            </a:r>
            <a:r>
              <a:rPr lang="en-US" altLang="ja-JP" sz="1100" dirty="0">
                <a:effectLst/>
                <a:latin typeface="MS PGothic" panose="020B0600070205080204" pitchFamily="34" charset="-128"/>
                <a:ea typeface="MS PGothic" panose="020B0600070205080204" pitchFamily="34" charset="-128"/>
                <a:cs typeface="Times New Roman" panose="02020603050405020304" pitchFamily="18" charset="0"/>
              </a:rPr>
              <a:t>40</a:t>
            </a:r>
            <a:r>
              <a:rPr lang="ja-JP" altLang="ja-JP" sz="1100">
                <a:effectLst/>
                <a:latin typeface="MS PGothic" panose="020B0600070205080204" pitchFamily="34" charset="-128"/>
                <a:ea typeface="MS PGothic" panose="020B0600070205080204" pitchFamily="34" charset="-128"/>
                <a:cs typeface="Times New Roman" panose="02020603050405020304" pitchFamily="18" charset="0"/>
              </a:rPr>
              <a:t>代の約</a:t>
            </a:r>
            <a:r>
              <a:rPr lang="en-US" altLang="ja-JP" sz="1100" dirty="0">
                <a:effectLst/>
                <a:latin typeface="MS PGothic" panose="020B0600070205080204" pitchFamily="34" charset="-128"/>
                <a:ea typeface="MS PGothic" panose="020B0600070205080204" pitchFamily="34" charset="-128"/>
                <a:cs typeface="Times New Roman" panose="02020603050405020304" pitchFamily="18" charset="0"/>
              </a:rPr>
              <a:t>7</a:t>
            </a:r>
            <a:r>
              <a:rPr lang="ja-JP" altLang="ja-JP" sz="1100">
                <a:effectLst/>
                <a:latin typeface="MS PGothic" panose="020B0600070205080204" pitchFamily="34" charset="-128"/>
                <a:ea typeface="MS PGothic" panose="020B0600070205080204" pitchFamily="34" charset="-128"/>
                <a:cs typeface="Times New Roman" panose="02020603050405020304" pitchFamily="18" charset="0"/>
              </a:rPr>
              <a:t>割が「将来は一戸建てに住みたい」と考えているという結果</a:t>
            </a:r>
            <a:r>
              <a:rPr lang="ja-JP" altLang="en-US" sz="1100">
                <a:effectLst/>
                <a:latin typeface="MS PGothic" panose="020B0600070205080204" pitchFamily="34" charset="-128"/>
                <a:ea typeface="MS PGothic" panose="020B0600070205080204" pitchFamily="34" charset="-128"/>
                <a:cs typeface="Times New Roman" panose="02020603050405020304" pitchFamily="18" charset="0"/>
              </a:rPr>
              <a:t>。</a:t>
            </a:r>
            <a:r>
              <a:rPr lang="ja-JP" altLang="ja-JP" sz="1100">
                <a:latin typeface="MS PGothic" panose="020B0600070205080204" pitchFamily="34" charset="-128"/>
                <a:ea typeface="MS PGothic" panose="020B0600070205080204" pitchFamily="34" charset="-128"/>
              </a:rPr>
              <a:t>一方で、「利便性重視」「管理が楽」「資産性が高い」などの理由からマンションを選ぶ人も約</a:t>
            </a:r>
            <a:r>
              <a:rPr lang="en-US" altLang="ja-JP" sz="1100" dirty="0">
                <a:latin typeface="MS PGothic" panose="020B0600070205080204" pitchFamily="34" charset="-128"/>
                <a:ea typeface="MS PGothic" panose="020B0600070205080204" pitchFamily="34" charset="-128"/>
              </a:rPr>
              <a:t>2</a:t>
            </a:r>
            <a:r>
              <a:rPr lang="ja-JP" altLang="ja-JP" sz="1100">
                <a:latin typeface="MS PGothic" panose="020B0600070205080204" pitchFamily="34" charset="-128"/>
                <a:ea typeface="MS PGothic" panose="020B0600070205080204" pitchFamily="34" charset="-128"/>
              </a:rPr>
              <a:t>割 </a:t>
            </a:r>
            <a:r>
              <a:rPr lang="ja-JP" altLang="en-US" sz="1100">
                <a:latin typeface="MS PGothic" panose="020B0600070205080204" pitchFamily="34" charset="-128"/>
                <a:ea typeface="MS PGothic" panose="020B0600070205080204" pitchFamily="34" charset="-128"/>
              </a:rPr>
              <a:t>！</a:t>
            </a:r>
            <a:r>
              <a:rPr lang="ja-JP" altLang="ja-JP" sz="1100">
                <a:effectLst/>
                <a:latin typeface="MS PGothic" panose="020B0600070205080204" pitchFamily="34" charset="-128"/>
                <a:ea typeface="MS PGothic" panose="020B0600070205080204" pitchFamily="34" charset="-128"/>
              </a:rPr>
              <a:t> </a:t>
            </a:r>
            <a:endParaRPr lang="ja-JP" altLang="en-US" sz="1100">
              <a:latin typeface="MS PGothic" panose="020B0600070205080204" pitchFamily="34" charset="-128"/>
              <a:ea typeface="MS PGothic" panose="020B0600070205080204" pitchFamily="34" charset="-128"/>
            </a:endParaRPr>
          </a:p>
        </p:txBody>
      </p:sp>
      <p:pic>
        <p:nvPicPr>
          <p:cNvPr id="60" name="図 59" descr="テーブル が含まれている画像&#10;&#10;AI 生成コンテンツは誤りを含む可能性があります。">
            <a:extLst>
              <a:ext uri="{FF2B5EF4-FFF2-40B4-BE49-F238E27FC236}">
                <a16:creationId xmlns:a16="http://schemas.microsoft.com/office/drawing/2014/main" id="{0BC64C26-5C0F-DA77-5B04-4C36A13D7D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70383" y="5362012"/>
            <a:ext cx="2655103" cy="1327552"/>
          </a:xfrm>
          <a:prstGeom prst="rect">
            <a:avLst/>
          </a:prstGeom>
        </p:spPr>
      </p:pic>
      <p:pic>
        <p:nvPicPr>
          <p:cNvPr id="24" name="図 23" descr="記号, 時計, ストリート が含まれている画像&#10;&#10;AI 生成コンテンツは誤りを含む可能性があります。">
            <a:extLst>
              <a:ext uri="{FF2B5EF4-FFF2-40B4-BE49-F238E27FC236}">
                <a16:creationId xmlns:a16="http://schemas.microsoft.com/office/drawing/2014/main" id="{DCE4B13F-2E87-93C8-4A9E-29DA4A38B4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46386" y="2307907"/>
            <a:ext cx="2346776" cy="1868729"/>
          </a:xfrm>
          <a:prstGeom prst="rect">
            <a:avLst/>
          </a:prstGeom>
        </p:spPr>
      </p:pic>
      <p:pic>
        <p:nvPicPr>
          <p:cNvPr id="29" name="図 28" descr="記号, ピンク, 持つ, ストリート が含まれている画像&#10;&#10;AI 生成コンテンツは誤りを含む可能性があります。">
            <a:extLst>
              <a:ext uri="{FF2B5EF4-FFF2-40B4-BE49-F238E27FC236}">
                <a16:creationId xmlns:a16="http://schemas.microsoft.com/office/drawing/2014/main" id="{5EEBDD25-C1D2-F05B-9FC2-3EB61A4B067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284891" y="7457268"/>
            <a:ext cx="732276" cy="5081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テキスト, カレンダー&#10;&#10;AI 生成コンテンツは誤りを含む可能性があります。">
            <a:extLst>
              <a:ext uri="{FF2B5EF4-FFF2-40B4-BE49-F238E27FC236}">
                <a16:creationId xmlns:a16="http://schemas.microsoft.com/office/drawing/2014/main" id="{51AAE76E-8DEA-3353-9E4B-B4C160802F09}"/>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91156" y="315737"/>
            <a:ext cx="7069976" cy="5112000"/>
          </a:xfrm>
          <a:prstGeom prst="rect">
            <a:avLst/>
          </a:prstGeom>
        </p:spPr>
      </p:pic>
      <p:sp>
        <p:nvSpPr>
          <p:cNvPr id="29" name="正方形/長方形 28">
            <a:extLst>
              <a:ext uri="{FF2B5EF4-FFF2-40B4-BE49-F238E27FC236}">
                <a16:creationId xmlns:a16="http://schemas.microsoft.com/office/drawing/2014/main" id="{0A607B07-1F94-AB28-8C79-51384783CEEF}"/>
              </a:ext>
            </a:extLst>
          </p:cNvPr>
          <p:cNvSpPr/>
          <p:nvPr/>
        </p:nvSpPr>
        <p:spPr>
          <a:xfrm>
            <a:off x="658141" y="3191144"/>
            <a:ext cx="2956961" cy="234455"/>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FBD09A88-120C-2DC1-1F39-101489760762}"/>
              </a:ext>
            </a:extLst>
          </p:cNvPr>
          <p:cNvSpPr/>
          <p:nvPr/>
        </p:nvSpPr>
        <p:spPr>
          <a:xfrm>
            <a:off x="3869065" y="1135129"/>
            <a:ext cx="3091014" cy="234455"/>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9D6E370E-475F-7F77-FE52-E6DA02678092}"/>
              </a:ext>
            </a:extLst>
          </p:cNvPr>
          <p:cNvSpPr/>
          <p:nvPr/>
        </p:nvSpPr>
        <p:spPr>
          <a:xfrm>
            <a:off x="3933137" y="2971504"/>
            <a:ext cx="3026942" cy="234455"/>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FE860329-E4D5-D12A-B8FD-E18D060EB5BE}"/>
              </a:ext>
            </a:extLst>
          </p:cNvPr>
          <p:cNvSpPr/>
          <p:nvPr/>
        </p:nvSpPr>
        <p:spPr>
          <a:xfrm>
            <a:off x="615930" y="4860354"/>
            <a:ext cx="2999172" cy="234455"/>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1949C21E-10BD-6985-0FB8-FECE26DF2428}"/>
              </a:ext>
            </a:extLst>
          </p:cNvPr>
          <p:cNvSpPr/>
          <p:nvPr/>
        </p:nvSpPr>
        <p:spPr>
          <a:xfrm>
            <a:off x="662702" y="1934924"/>
            <a:ext cx="2952400" cy="234455"/>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Text Box 54">
            <a:extLst>
              <a:ext uri="{FF2B5EF4-FFF2-40B4-BE49-F238E27FC236}">
                <a16:creationId xmlns:a16="http://schemas.microsoft.com/office/drawing/2014/main" id="{5D55AE5F-2AC8-CDC4-2CC1-14F01ED7B007}"/>
              </a:ext>
            </a:extLst>
          </p:cNvPr>
          <p:cNvSpPr txBox="1">
            <a:spLocks noChangeArrowheads="1"/>
          </p:cNvSpPr>
          <p:nvPr/>
        </p:nvSpPr>
        <p:spPr bwMode="auto">
          <a:xfrm>
            <a:off x="11414832" y="6061075"/>
            <a:ext cx="3106738" cy="1769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solidFill>
                  <a:srgbClr val="3D66A0"/>
                </a:solidFill>
                <a:latin typeface="MS PGothic" panose="020B0600070205080204" pitchFamily="34" charset="-128"/>
                <a:ea typeface="MS PGothic" panose="020B0600070205080204" pitchFamily="34" charset="-128"/>
              </a:rPr>
              <a:t>▪️ </a:t>
            </a:r>
            <a:r>
              <a:rPr lang="ja-JP" altLang="en-US" sz="1100"/>
              <a:t>「パックご飯」などは、お湯がない場合、黒いビ</a:t>
            </a:r>
            <a:endParaRPr lang="en-US" altLang="ja-JP" sz="1100" dirty="0"/>
          </a:p>
          <a:p>
            <a:pPr eaLnBrk="1" hangingPunct="1"/>
            <a:r>
              <a:rPr lang="en-US" altLang="ja-JP" sz="1100" dirty="0"/>
              <a:t> </a:t>
            </a:r>
            <a:r>
              <a:rPr lang="ja-JP" altLang="en-US" sz="1100"/>
              <a:t>　ニール袋にぴったりくるんで、直射日光に当てて</a:t>
            </a:r>
            <a:endParaRPr lang="en-US" altLang="ja-JP" sz="1100" dirty="0"/>
          </a:p>
          <a:p>
            <a:pPr eaLnBrk="1" hangingPunct="1"/>
            <a:r>
              <a:rPr lang="ja-JP" altLang="en-US" sz="1100"/>
              <a:t>　 温められます。</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t>高カロリーなチョコレートは、体力の消耗を防ぐこ</a:t>
            </a:r>
            <a:endParaRPr lang="en-US" altLang="ja-JP" sz="1100" dirty="0"/>
          </a:p>
          <a:p>
            <a:pPr eaLnBrk="1" hangingPunct="1"/>
            <a:r>
              <a:rPr lang="en-US" altLang="ja-JP" sz="1100" dirty="0"/>
              <a:t> </a:t>
            </a:r>
            <a:r>
              <a:rPr lang="ja-JP" altLang="en-US" sz="1100"/>
              <a:t>　とができます。</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t>少量の塩分や糖分は食欲を増進させる効果があ</a:t>
            </a:r>
            <a:endParaRPr lang="en-US" altLang="ja-JP" sz="1100" dirty="0"/>
          </a:p>
          <a:p>
            <a:pPr eaLnBrk="1" hangingPunct="1"/>
            <a:r>
              <a:rPr lang="en-US" altLang="ja-JP" sz="1100" dirty="0"/>
              <a:t> </a:t>
            </a:r>
            <a:r>
              <a:rPr lang="ja-JP" altLang="en-US" sz="1100"/>
              <a:t>　るので、塩、ハチミツ、キャンディなども用意しま</a:t>
            </a:r>
            <a:endParaRPr lang="en-US" altLang="ja-JP" sz="1100" dirty="0"/>
          </a:p>
          <a:p>
            <a:pPr eaLnBrk="1" hangingPunct="1"/>
            <a:r>
              <a:rPr lang="en-US" altLang="ja-JP" sz="1100" dirty="0"/>
              <a:t> </a:t>
            </a:r>
            <a:r>
              <a:rPr lang="ja-JP" altLang="en-US" sz="1100"/>
              <a:t>　しょう。</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t>保存食は飽きないように変化をもたせ、いろいろ</a:t>
            </a:r>
            <a:endParaRPr lang="en-US" altLang="ja-JP" sz="1100" dirty="0"/>
          </a:p>
          <a:p>
            <a:pPr eaLnBrk="1" hangingPunct="1"/>
            <a:r>
              <a:rPr lang="en-US" altLang="ja-JP" sz="1100" dirty="0"/>
              <a:t> </a:t>
            </a:r>
            <a:r>
              <a:rPr lang="ja-JP" altLang="en-US" sz="1100"/>
              <a:t>　な種類を用意しましょう。</a:t>
            </a:r>
            <a:endParaRPr lang="en-US" altLang="ja-JP" sz="1100" dirty="0"/>
          </a:p>
        </p:txBody>
      </p:sp>
      <p:sp>
        <p:nvSpPr>
          <p:cNvPr id="13" name="正方形/長方形 12">
            <a:extLst>
              <a:ext uri="{FF2B5EF4-FFF2-40B4-BE49-F238E27FC236}">
                <a16:creationId xmlns:a16="http://schemas.microsoft.com/office/drawing/2014/main" id="{BFBE65A5-6BE4-6EF6-3F26-62A82948B2CB}"/>
              </a:ext>
            </a:extLst>
          </p:cNvPr>
          <p:cNvSpPr/>
          <p:nvPr/>
        </p:nvSpPr>
        <p:spPr>
          <a:xfrm>
            <a:off x="7850898" y="6879891"/>
            <a:ext cx="1579383" cy="208372"/>
          </a:xfrm>
          <a:prstGeom prst="rect">
            <a:avLst/>
          </a:prstGeom>
          <a:solidFill>
            <a:srgbClr val="A7AFC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3D66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94930" y="6546213"/>
            <a:ext cx="3416887"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～あいづちの打ち方～</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3D66A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160675" y="5494045"/>
            <a:ext cx="4555325"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a:latin typeface="MS PGothic" panose="020B0600070205080204" pitchFamily="34" charset="-128"/>
                <a:ea typeface="MS PGothic" panose="020B0600070205080204" pitchFamily="34" charset="-128"/>
              </a:rPr>
              <a:t>食料備蓄のポイント</a:t>
            </a:r>
            <a:r>
              <a:rPr lang="ja-JP" altLang="en-US" sz="1500" b="1" spc="100">
                <a:solidFill>
                  <a:srgbClr val="000000"/>
                </a:solidFill>
                <a:latin typeface="ＭＳ Ｐゴシック" panose="020B0600070205080204" pitchFamily="50" charset="-128"/>
                <a:ea typeface="ＭＳ Ｐゴシック" panose="020B0600070205080204" pitchFamily="50" charset="-128"/>
              </a:rPr>
              <a:t>～</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3D66A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487450"/>
            <a:ext cx="6671587" cy="412806"/>
          </a:xfrm>
          <a:prstGeom prst="rect">
            <a:avLst/>
          </a:prstGeom>
          <a:noFill/>
          <a:ln w="9525" cap="flat" cmpd="sng" algn="ctr">
            <a:solidFill>
              <a:srgbClr val="3D66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487450"/>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3D66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485851"/>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3D66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pic>
        <p:nvPicPr>
          <p:cNvPr id="27" name="図 26" descr="人形, おもちゃ, 部屋, 時計 が含まれている画像&#10;&#10;AI によって生成されたコンテンツは間違っている可能性があります。">
            <a:extLst>
              <a:ext uri="{FF2B5EF4-FFF2-40B4-BE49-F238E27FC236}">
                <a16:creationId xmlns:a16="http://schemas.microsoft.com/office/drawing/2014/main" id="{9B62AACA-2DD1-FB53-1D83-E75853B858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5104" y="12279465"/>
            <a:ext cx="247398" cy="197114"/>
          </a:xfrm>
          <a:prstGeom prst="rect">
            <a:avLst/>
          </a:prstGeom>
        </p:spPr>
      </p:pic>
      <p:sp>
        <p:nvSpPr>
          <p:cNvPr id="14" name="Text Box 53">
            <a:extLst>
              <a:ext uri="{FF2B5EF4-FFF2-40B4-BE49-F238E27FC236}">
                <a16:creationId xmlns:a16="http://schemas.microsoft.com/office/drawing/2014/main" id="{3E67A10B-6D9D-8697-FE15-3EBD08A772E2}"/>
              </a:ext>
            </a:extLst>
          </p:cNvPr>
          <p:cNvSpPr txBox="1">
            <a:spLocks noChangeArrowheads="1"/>
          </p:cNvSpPr>
          <p:nvPr/>
        </p:nvSpPr>
        <p:spPr bwMode="auto">
          <a:xfrm>
            <a:off x="7966079" y="6002484"/>
            <a:ext cx="3047971" cy="75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a:t>
            </a:r>
            <a:r>
              <a:rPr lang="en-US" altLang="ja-JP" sz="1100" dirty="0"/>
              <a:t>9</a:t>
            </a:r>
            <a:r>
              <a:rPr lang="ja-JP" altLang="en-US" sz="1100"/>
              <a:t>月</a:t>
            </a:r>
            <a:r>
              <a:rPr lang="en-US" altLang="ja-JP" sz="1100" dirty="0"/>
              <a:t>1</a:t>
            </a:r>
            <a:r>
              <a:rPr lang="ja-JP" altLang="en-US" sz="1100"/>
              <a:t>日は「防災の日」</a:t>
            </a:r>
            <a:endParaRPr lang="en-US" altLang="ja-JP" sz="1100" dirty="0"/>
          </a:p>
          <a:p>
            <a:pPr eaLnBrk="1" hangingPunct="1"/>
            <a:r>
              <a:rPr lang="ja-JP" altLang="en-US" sz="1100"/>
              <a:t>あなたの家の災害対策は大丈夫ですか？</a:t>
            </a:r>
          </a:p>
          <a:p>
            <a:pPr eaLnBrk="1" hangingPunct="1"/>
            <a:r>
              <a:rPr lang="ja-JP" altLang="en-US" sz="1100"/>
              <a:t>今回は「食料品の備蓄」のポイントについて考えてみましょう。</a:t>
            </a:r>
          </a:p>
        </p:txBody>
      </p:sp>
      <p:sp>
        <p:nvSpPr>
          <p:cNvPr id="21" name="Text Box 68">
            <a:extLst>
              <a:ext uri="{FF2B5EF4-FFF2-40B4-BE49-F238E27FC236}">
                <a16:creationId xmlns:a16="http://schemas.microsoft.com/office/drawing/2014/main" id="{D9969290-3CC8-C05D-8B82-B4C5A49C2331}"/>
              </a:ext>
            </a:extLst>
          </p:cNvPr>
          <p:cNvSpPr txBox="1">
            <a:spLocks noChangeArrowheads="1"/>
          </p:cNvSpPr>
          <p:nvPr/>
        </p:nvSpPr>
        <p:spPr bwMode="auto">
          <a:xfrm>
            <a:off x="664389" y="7051280"/>
            <a:ext cx="307452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PGothic" panose="020B0600070205080204" pitchFamily="34" charset="-128"/>
                <a:ea typeface="MS PGothic" panose="020B0600070205080204" pitchFamily="34" charset="-128"/>
              </a:rPr>
              <a:t>　あの人と話していると何だかいつもよりたくさん話してしまう、ということありますよね。聞き上手な人は、あいづちを打つのが上手なものです。一生懸命聞いていても、同じあいづちばかりでは、話を聞いていないように感じられてしまうこともあります。 いくつかのパターンを覚えておくと便利です。 </a:t>
            </a:r>
          </a:p>
          <a:p>
            <a:pPr eaLnBrk="1" hangingPunct="1"/>
            <a:br>
              <a:rPr lang="ja-JP" altLang="en-US" sz="1100">
                <a:latin typeface="MS PGothic" panose="020B0600070205080204" pitchFamily="34" charset="-128"/>
                <a:ea typeface="MS PGothic" panose="020B0600070205080204" pitchFamily="34" charset="-128"/>
              </a:rPr>
            </a:br>
            <a:r>
              <a:rPr lang="ja-JP" altLang="en-US" sz="1100">
                <a:latin typeface="MS PGothic" panose="020B0600070205080204" pitchFamily="34" charset="-128"/>
                <a:ea typeface="MS PGothic" panose="020B0600070205080204" pitchFamily="34" charset="-128"/>
              </a:rPr>
              <a:t> </a:t>
            </a:r>
          </a:p>
        </p:txBody>
      </p:sp>
      <p:sp>
        <p:nvSpPr>
          <p:cNvPr id="40" name="Text Box 71">
            <a:extLst>
              <a:ext uri="{FF2B5EF4-FFF2-40B4-BE49-F238E27FC236}">
                <a16:creationId xmlns:a16="http://schemas.microsoft.com/office/drawing/2014/main" id="{4C86B60E-D4D0-BDB8-62DB-5FED827AFB6B}"/>
              </a:ext>
            </a:extLst>
          </p:cNvPr>
          <p:cNvSpPr txBox="1">
            <a:spLocks noChangeArrowheads="1"/>
          </p:cNvSpPr>
          <p:nvPr/>
        </p:nvSpPr>
        <p:spPr bwMode="auto">
          <a:xfrm>
            <a:off x="597295" y="8437240"/>
            <a:ext cx="301780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ja-JP" altLang="en-US" sz="1100" b="1">
                <a:solidFill>
                  <a:srgbClr val="3D66A0"/>
                </a:solidFill>
                <a:latin typeface="MS PGothic" panose="020B0600070205080204" pitchFamily="34" charset="-128"/>
                <a:ea typeface="MS PGothic" panose="020B0600070205080204" pitchFamily="34" charset="-128"/>
              </a:rPr>
              <a:t>あいづちの打ち方・</a:t>
            </a:r>
            <a:r>
              <a:rPr lang="en-US" altLang="ja-JP" sz="1100" b="1" dirty="0">
                <a:solidFill>
                  <a:srgbClr val="3D66A0"/>
                </a:solidFill>
                <a:latin typeface="MS PGothic" panose="020B0600070205080204" pitchFamily="34" charset="-128"/>
                <a:ea typeface="MS PGothic" panose="020B0600070205080204" pitchFamily="34" charset="-128"/>
              </a:rPr>
              <a:t>6</a:t>
            </a:r>
            <a:r>
              <a:rPr lang="ja-JP" altLang="en-US" sz="1100" b="1">
                <a:solidFill>
                  <a:srgbClr val="3D66A0"/>
                </a:solidFill>
                <a:latin typeface="MS PGothic" panose="020B0600070205080204" pitchFamily="34" charset="-128"/>
                <a:ea typeface="MS PGothic" panose="020B0600070205080204" pitchFamily="34" charset="-128"/>
              </a:rPr>
              <a:t>大パターン</a:t>
            </a:r>
            <a:endParaRPr lang="en-US" altLang="ja-JP" sz="1100" b="1" dirty="0">
              <a:solidFill>
                <a:srgbClr val="3D66A0"/>
              </a:solidFill>
              <a:latin typeface="MS PGothic" panose="020B0600070205080204" pitchFamily="34" charset="-128"/>
              <a:ea typeface="MS PGothic" panose="020B0600070205080204" pitchFamily="34" charset="-128"/>
            </a:endParaRPr>
          </a:p>
          <a:p>
            <a:pPr algn="ct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同意・・「そうそう」「その通り」「なるほど」</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「さすがですね」</a:t>
            </a:r>
          </a:p>
          <a:p>
            <a:pPr eaLnBrk="1" hangingPunct="1"/>
            <a:r>
              <a:rPr lang="ja-JP" altLang="en-US" sz="1100">
                <a:latin typeface="MS PGothic" panose="020B0600070205080204" pitchFamily="34" charset="-128"/>
                <a:ea typeface="MS PGothic" panose="020B0600070205080204" pitchFamily="34" charset="-128"/>
              </a:rPr>
              <a:t>同情・・ 「ひどいね」「お気の毒に」「残念だね」</a:t>
            </a:r>
          </a:p>
          <a:p>
            <a:pPr eaLnBrk="1" hangingPunct="1"/>
            <a:r>
              <a:rPr lang="ja-JP" altLang="en-US" sz="1100">
                <a:latin typeface="MS PGothic" panose="020B0600070205080204" pitchFamily="34" charset="-128"/>
                <a:ea typeface="MS PGothic" panose="020B0600070205080204" pitchFamily="34" charset="-128"/>
              </a:rPr>
              <a:t>驚き・・ 「すごいね！」「まさか」「びっくりしました」</a:t>
            </a:r>
          </a:p>
          <a:p>
            <a:pPr eaLnBrk="1" hangingPunct="1"/>
            <a:r>
              <a:rPr lang="ja-JP" altLang="en-US" sz="1100">
                <a:latin typeface="MS PGothic" panose="020B0600070205080204" pitchFamily="34" charset="-128"/>
                <a:ea typeface="MS PGothic" panose="020B0600070205080204" pitchFamily="34" charset="-128"/>
              </a:rPr>
              <a:t>展開・・ 「それで？」「それは○○ということ？」</a:t>
            </a:r>
          </a:p>
          <a:p>
            <a:pPr eaLnBrk="1" hangingPunct="1"/>
            <a:r>
              <a:rPr lang="ja-JP" altLang="en-US" sz="1100">
                <a:latin typeface="MS PGothic" panose="020B0600070205080204" pitchFamily="34" charset="-128"/>
                <a:ea typeface="MS PGothic" panose="020B0600070205080204" pitchFamily="34" charset="-128"/>
              </a:rPr>
              <a:t>疑問・・ 「なぜ？」「ということは？」「そうかしら？」</a:t>
            </a:r>
          </a:p>
          <a:p>
            <a:pPr eaLnBrk="1" hangingPunct="1"/>
            <a:r>
              <a:rPr lang="ja-JP" altLang="en-US" sz="1100">
                <a:latin typeface="MS PGothic" panose="020B0600070205080204" pitchFamily="34" charset="-128"/>
                <a:ea typeface="MS PGothic" panose="020B0600070205080204" pitchFamily="34" charset="-128"/>
              </a:rPr>
              <a:t>転換・・ 「そういえば」「今の話で思い出したけど」</a:t>
            </a:r>
          </a:p>
          <a:p>
            <a:pPr eaLnBrk="1" hangingPunct="1"/>
            <a:r>
              <a:rPr lang="ja-JP" altLang="en-US" sz="1100">
                <a:latin typeface="MS PGothic" panose="020B0600070205080204" pitchFamily="34" charset="-128"/>
                <a:ea typeface="MS PGothic" panose="020B0600070205080204" pitchFamily="34" charset="-128"/>
              </a:rPr>
              <a:t> </a:t>
            </a:r>
          </a:p>
          <a:p>
            <a:pPr eaLnBrk="1" hangingPunct="1"/>
            <a:endParaRPr lang="ja-JP" altLang="en-US" sz="1100">
              <a:latin typeface="MS PGothic" panose="020B0600070205080204" pitchFamily="34" charset="-128"/>
              <a:ea typeface="MS PGothic" panose="020B0600070205080204" pitchFamily="34" charset="-128"/>
            </a:endParaRPr>
          </a:p>
        </p:txBody>
      </p:sp>
      <p:sp>
        <p:nvSpPr>
          <p:cNvPr id="42" name="Text Box 72">
            <a:extLst>
              <a:ext uri="{FF2B5EF4-FFF2-40B4-BE49-F238E27FC236}">
                <a16:creationId xmlns:a16="http://schemas.microsoft.com/office/drawing/2014/main" id="{CE0DDB32-DE01-E9D3-FAE0-45D2C2E5C90C}"/>
              </a:ext>
            </a:extLst>
          </p:cNvPr>
          <p:cNvSpPr txBox="1">
            <a:spLocks noChangeArrowheads="1"/>
          </p:cNvSpPr>
          <p:nvPr/>
        </p:nvSpPr>
        <p:spPr bwMode="auto">
          <a:xfrm>
            <a:off x="3765450" y="8256999"/>
            <a:ext cx="3483491" cy="203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PGothic" panose="020B0600070205080204" pitchFamily="34" charset="-128"/>
                <a:ea typeface="MS PGothic" panose="020B0600070205080204" pitchFamily="34" charset="-128"/>
              </a:rPr>
              <a:t>言葉だけでなく、あいづちの時に</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solidFill>
                  <a:srgbClr val="3D66A0"/>
                </a:solidFill>
                <a:latin typeface="MS PGothic" panose="020B0600070205080204" pitchFamily="34" charset="-128"/>
                <a:ea typeface="MS PGothic" panose="020B0600070205080204" pitchFamily="34" charset="-128"/>
              </a:rPr>
              <a:t>“相手と目を合わせる”</a:t>
            </a:r>
            <a:endParaRPr lang="en-US" altLang="ja-JP" sz="1100" dirty="0">
              <a:solidFill>
                <a:srgbClr val="3D66A0"/>
              </a:solidFill>
              <a:latin typeface="MS PGothic" panose="020B0600070205080204" pitchFamily="34" charset="-128"/>
              <a:ea typeface="MS PGothic" panose="020B0600070205080204" pitchFamily="34" charset="-128"/>
            </a:endParaRPr>
          </a:p>
          <a:p>
            <a:pPr eaLnBrk="1" hangingPunct="1"/>
            <a:r>
              <a:rPr lang="ja-JP" altLang="en-US" sz="1100">
                <a:solidFill>
                  <a:srgbClr val="3D66A0"/>
                </a:solidFill>
                <a:latin typeface="MS PGothic" panose="020B0600070205080204" pitchFamily="34" charset="-128"/>
                <a:ea typeface="MS PGothic" panose="020B0600070205080204" pitchFamily="34" charset="-128"/>
              </a:rPr>
              <a:t>“相手の話のテンポや声の大きさとあいづちを合わせる”</a:t>
            </a:r>
          </a:p>
          <a:p>
            <a:pPr eaLnBrk="1" hangingPunct="1"/>
            <a:r>
              <a:rPr lang="ja-JP" altLang="en-US" sz="1100">
                <a:latin typeface="MS PGothic" panose="020B0600070205080204" pitchFamily="34" charset="-128"/>
                <a:ea typeface="MS PGothic" panose="020B0600070205080204" pitchFamily="34" charset="-128"/>
              </a:rPr>
              <a:t>ことも、相手に気持ちが伝わる大切なポイントです。</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逆に、</a:t>
            </a:r>
            <a:r>
              <a:rPr lang="ja-JP" altLang="en-US" sz="1100">
                <a:solidFill>
                  <a:srgbClr val="3D66A0"/>
                </a:solidFill>
                <a:latin typeface="MS PGothic" panose="020B0600070205080204" pitchFamily="34" charset="-128"/>
                <a:ea typeface="MS PGothic" panose="020B0600070205080204" pitchFamily="34" charset="-128"/>
              </a:rPr>
              <a:t>あいづちのＮＧワードは「ていうか」「でも」「だけど」「そんなこと言っても」「だって」などのネガティブな言葉</a:t>
            </a:r>
            <a:r>
              <a:rPr lang="ja-JP" altLang="en-US" sz="1100">
                <a:latin typeface="MS PGothic" panose="020B0600070205080204" pitchFamily="34" charset="-128"/>
                <a:ea typeface="MS PGothic" panose="020B0600070205080204" pitchFamily="34" charset="-128"/>
              </a:rPr>
              <a:t>。</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また、「それってこうなるんだよね」という先走りや、「あっ知ってる！それって」という横取り、「嬉しかったんでしょ」という決めつけなども、相手が不快な気持ちになりますから、注意しましょう。</a:t>
            </a:r>
          </a:p>
        </p:txBody>
      </p:sp>
      <p:sp>
        <p:nvSpPr>
          <p:cNvPr id="43" name="角丸四角形 42">
            <a:extLst>
              <a:ext uri="{FF2B5EF4-FFF2-40B4-BE49-F238E27FC236}">
                <a16:creationId xmlns:a16="http://schemas.microsoft.com/office/drawing/2014/main" id="{8CE240F2-2205-2E3D-CF4F-1EFDB5B7FAB1}"/>
              </a:ext>
            </a:extLst>
          </p:cNvPr>
          <p:cNvSpPr/>
          <p:nvPr/>
        </p:nvSpPr>
        <p:spPr>
          <a:xfrm>
            <a:off x="533304" y="8337550"/>
            <a:ext cx="3017807" cy="1847850"/>
          </a:xfrm>
          <a:prstGeom prst="roundRect">
            <a:avLst>
              <a:gd name="adj" fmla="val 7045"/>
            </a:avLst>
          </a:prstGeom>
          <a:noFill/>
          <a:ln>
            <a:solidFill>
              <a:srgbClr val="3D66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a:extLst>
              <a:ext uri="{FF2B5EF4-FFF2-40B4-BE49-F238E27FC236}">
                <a16:creationId xmlns:a16="http://schemas.microsoft.com/office/drawing/2014/main" id="{B2C34D5B-2403-3068-32FC-D57244C9649E}"/>
              </a:ext>
            </a:extLst>
          </p:cNvPr>
          <p:cNvSpPr/>
          <p:nvPr/>
        </p:nvSpPr>
        <p:spPr>
          <a:xfrm>
            <a:off x="650304" y="1092042"/>
            <a:ext cx="865685" cy="570483"/>
          </a:xfrm>
          <a:prstGeom prst="ellipse">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5D7530-CF11-42AE-2B6D-8C196EFDEE24}"/>
              </a:ext>
            </a:extLst>
          </p:cNvPr>
          <p:cNvSpPr txBox="1"/>
          <p:nvPr/>
        </p:nvSpPr>
        <p:spPr>
          <a:xfrm>
            <a:off x="798285" y="1176520"/>
            <a:ext cx="662361" cy="338554"/>
          </a:xfrm>
          <a:prstGeom prst="rect">
            <a:avLst/>
          </a:prstGeom>
          <a:noFill/>
        </p:spPr>
        <p:txBody>
          <a:bodyPr wrap="none" rtlCol="0">
            <a:spAutoFit/>
          </a:bodyPr>
          <a:lstStyle/>
          <a:p>
            <a:r>
              <a:rPr kumimoji="1" lang="ja-JP" altLang="en-US" sz="1600">
                <a:latin typeface="MS PGothic" panose="020B0600070205080204" pitchFamily="34" charset="-128"/>
                <a:ea typeface="MS PGothic" panose="020B0600070205080204" pitchFamily="34" charset="-128"/>
              </a:rPr>
              <a:t>トイレ</a:t>
            </a:r>
          </a:p>
        </p:txBody>
      </p:sp>
      <p:sp>
        <p:nvSpPr>
          <p:cNvPr id="10" name="テキスト ボックス 9">
            <a:extLst>
              <a:ext uri="{FF2B5EF4-FFF2-40B4-BE49-F238E27FC236}">
                <a16:creationId xmlns:a16="http://schemas.microsoft.com/office/drawing/2014/main" id="{1D968D3D-F178-C092-1887-83544B38FE3B}"/>
              </a:ext>
            </a:extLst>
          </p:cNvPr>
          <p:cNvSpPr txBox="1"/>
          <p:nvPr/>
        </p:nvSpPr>
        <p:spPr>
          <a:xfrm>
            <a:off x="1582752" y="1216812"/>
            <a:ext cx="2156162" cy="366832"/>
          </a:xfrm>
          <a:prstGeom prst="rect">
            <a:avLst/>
          </a:prstGeom>
          <a:noFill/>
        </p:spPr>
        <p:txBody>
          <a:bodyPr wrap="square">
            <a:spAutoFit/>
          </a:bodyPr>
          <a:lstStyle/>
          <a:p>
            <a:pPr>
              <a:lnSpc>
                <a:spcPct val="50000"/>
              </a:lnSpc>
              <a:spcAft>
                <a:spcPts val="800"/>
              </a:spcAft>
            </a:pPr>
            <a:r>
              <a:rPr lang="ja-JP" altLang="ja-JP" sz="1100" b="1" kern="100">
                <a:solidFill>
                  <a:srgbClr val="3D66A0"/>
                </a:solidFill>
                <a:effectLst/>
                <a:latin typeface="MS PGothic" panose="020B0600070205080204" pitchFamily="34" charset="-128"/>
                <a:ea typeface="MS PGothic" panose="020B0600070205080204" pitchFamily="34" charset="-128"/>
                <a:cs typeface="Times New Roman" panose="02020603050405020304" pitchFamily="18" charset="0"/>
              </a:rPr>
              <a:t>家づくりで後悔しない！</a:t>
            </a:r>
            <a:endParaRPr lang="en-US" altLang="ja-JP" sz="1100" b="1" kern="100" dirty="0">
              <a:solidFill>
                <a:srgbClr val="3D66A0"/>
              </a:solidFill>
              <a:effectLst/>
              <a:latin typeface="MS PGothic" panose="020B0600070205080204" pitchFamily="34" charset="-128"/>
              <a:ea typeface="MS PGothic" panose="020B0600070205080204" pitchFamily="34" charset="-128"/>
              <a:cs typeface="Times New Roman" panose="02020603050405020304" pitchFamily="18" charset="0"/>
            </a:endParaRPr>
          </a:p>
          <a:p>
            <a:pPr>
              <a:lnSpc>
                <a:spcPct val="50000"/>
              </a:lnSpc>
              <a:spcAft>
                <a:spcPts val="800"/>
              </a:spcAft>
            </a:pPr>
            <a:r>
              <a:rPr lang="ja-JP" altLang="ja-JP" sz="1100" b="1" kern="100">
                <a:solidFill>
                  <a:srgbClr val="3D66A0"/>
                </a:solidFill>
                <a:effectLst/>
                <a:latin typeface="MS PGothic" panose="020B0600070205080204" pitchFamily="34" charset="-128"/>
                <a:ea typeface="MS PGothic" panose="020B0600070205080204" pitchFamily="34" charset="-128"/>
                <a:cs typeface="Times New Roman" panose="02020603050405020304" pitchFamily="18" charset="0"/>
              </a:rPr>
              <a:t>トイレ計画の５つのポイント</a:t>
            </a:r>
            <a:endParaRPr lang="ja-JP" altLang="ja-JP" sz="1100" kern="100">
              <a:solidFill>
                <a:srgbClr val="3D66A0"/>
              </a:solidFill>
              <a:effectLst/>
              <a:latin typeface="MS PGothic" panose="020B0600070205080204" pitchFamily="34" charset="-128"/>
              <a:ea typeface="MS PGothic" panose="020B0600070205080204" pitchFamily="34" charset="-128"/>
              <a:cs typeface="Times New Roman" panose="02020603050405020304" pitchFamily="18" charset="0"/>
            </a:endParaRPr>
          </a:p>
        </p:txBody>
      </p:sp>
      <p:graphicFrame>
        <p:nvGraphicFramePr>
          <p:cNvPr id="11" name="表 10">
            <a:extLst>
              <a:ext uri="{FF2B5EF4-FFF2-40B4-BE49-F238E27FC236}">
                <a16:creationId xmlns:a16="http://schemas.microsoft.com/office/drawing/2014/main" id="{B54F1816-7EFC-A188-62BB-74611A1CE731}"/>
              </a:ext>
            </a:extLst>
          </p:cNvPr>
          <p:cNvGraphicFramePr>
            <a:graphicFrameLocks noGrp="1"/>
          </p:cNvGraphicFramePr>
          <p:nvPr>
            <p:extLst>
              <p:ext uri="{D42A27DB-BD31-4B8C-83A1-F6EECF244321}">
                <p14:modId xmlns:p14="http://schemas.microsoft.com/office/powerpoint/2010/main" val="3645064389"/>
              </p:ext>
            </p:extLst>
          </p:nvPr>
        </p:nvGraphicFramePr>
        <p:xfrm>
          <a:off x="735965" y="3550640"/>
          <a:ext cx="2793945" cy="1058651"/>
        </p:xfrm>
        <a:graphic>
          <a:graphicData uri="http://schemas.openxmlformats.org/drawingml/2006/table">
            <a:tbl>
              <a:tblPr>
                <a:tableStyleId>{00A15C55-8517-42AA-B614-E9B94910E393}</a:tableStyleId>
              </a:tblPr>
              <a:tblGrid>
                <a:gridCol w="736582">
                  <a:extLst>
                    <a:ext uri="{9D8B030D-6E8A-4147-A177-3AD203B41FA5}">
                      <a16:colId xmlns:a16="http://schemas.microsoft.com/office/drawing/2014/main" val="4290109342"/>
                    </a:ext>
                  </a:extLst>
                </a:gridCol>
                <a:gridCol w="923702">
                  <a:extLst>
                    <a:ext uri="{9D8B030D-6E8A-4147-A177-3AD203B41FA5}">
                      <a16:colId xmlns:a16="http://schemas.microsoft.com/office/drawing/2014/main" val="3113833771"/>
                    </a:ext>
                  </a:extLst>
                </a:gridCol>
                <a:gridCol w="1133661">
                  <a:extLst>
                    <a:ext uri="{9D8B030D-6E8A-4147-A177-3AD203B41FA5}">
                      <a16:colId xmlns:a16="http://schemas.microsoft.com/office/drawing/2014/main" val="1378618885"/>
                    </a:ext>
                  </a:extLst>
                </a:gridCol>
              </a:tblGrid>
              <a:tr h="210673">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タイプ</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9E1EC"/>
                    </a:solidFill>
                  </a:tcPr>
                </a:tc>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特徴</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9E1EC"/>
                    </a:solidFill>
                  </a:tcPr>
                </a:tc>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向いている人</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9E1EC"/>
                    </a:solidFill>
                  </a:tcPr>
                </a:tc>
                <a:extLst>
                  <a:ext uri="{0D108BD9-81ED-4DB2-BD59-A6C34878D82A}">
                    <a16:rowId xmlns:a16="http://schemas.microsoft.com/office/drawing/2014/main" val="998732938"/>
                  </a:ext>
                </a:extLst>
              </a:tr>
              <a:tr h="423989">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タンクあり</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9E1EC"/>
                    </a:solid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水圧を気にせず設置可能</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停電時の備えが気になる人</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3403239"/>
                  </a:ext>
                </a:extLst>
              </a:tr>
              <a:tr h="423989">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タンクレス</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9E1EC"/>
                    </a:solid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スッキリ広く掃除しやすい</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空間を広く使いたい人</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6612696"/>
                  </a:ext>
                </a:extLst>
              </a:tr>
            </a:tbl>
          </a:graphicData>
        </a:graphic>
      </p:graphicFrame>
      <p:sp>
        <p:nvSpPr>
          <p:cNvPr id="28" name="テキスト ボックス 27">
            <a:extLst>
              <a:ext uri="{FF2B5EF4-FFF2-40B4-BE49-F238E27FC236}">
                <a16:creationId xmlns:a16="http://schemas.microsoft.com/office/drawing/2014/main" id="{7543C9B3-9CB3-BCC7-2281-F4D7FE6AED90}"/>
              </a:ext>
            </a:extLst>
          </p:cNvPr>
          <p:cNvSpPr txBox="1"/>
          <p:nvPr/>
        </p:nvSpPr>
        <p:spPr>
          <a:xfrm>
            <a:off x="662702" y="1915859"/>
            <a:ext cx="3033191" cy="1277273"/>
          </a:xfrm>
          <a:prstGeom prst="rect">
            <a:avLst/>
          </a:prstGeom>
          <a:noFill/>
        </p:spPr>
        <p:txBody>
          <a:bodyPr wrap="square" rtlCol="0">
            <a:spAutoFit/>
          </a:bodyPr>
          <a:lstStyle/>
          <a:p>
            <a:pPr lvl="0" eaLnBrk="0" fontAlgn="base" hangingPunct="0">
              <a:spcBef>
                <a:spcPct val="0"/>
              </a:spcBef>
              <a:spcAft>
                <a:spcPct val="0"/>
              </a:spcAft>
            </a:pPr>
            <a:r>
              <a:rPr kumimoji="0" lang="ja-JP" altLang="ja-JP" sz="1100" b="1">
                <a:latin typeface="MS PGothic" panose="020B0600070205080204" pitchFamily="34" charset="-128"/>
                <a:ea typeface="MS PGothic" panose="020B0600070205080204" pitchFamily="34" charset="-128"/>
                <a:cs typeface="Times New Roman" panose="02020603050405020304" pitchFamily="18" charset="0"/>
              </a:rPr>
              <a:t>① 間取りの位置は「動線と音」に配慮を</a:t>
            </a:r>
            <a:endParaRPr kumimoji="0" lang="en-US" altLang="ja-JP" sz="1100" b="1"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endParaRPr kumimoji="0" lang="ja-JP" altLang="ja-JP" sz="1100">
              <a:latin typeface="MS PGothic" panose="020B0600070205080204" pitchFamily="34" charset="-128"/>
              <a:ea typeface="MS PGothic" panose="020B0600070205080204" pitchFamily="34" charset="-128"/>
            </a:endParaRP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リビングや寝室のすぐ隣は避けたい</a:t>
            </a: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来客用と家族用でトイレを分ける間取りも人気</a:t>
            </a: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夜中も使いやすいよう、寝室に近い場所に配</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p>
          <a:p>
            <a:pPr lvl="0" eaLnBrk="0" fontAlgn="base" hangingPunct="0">
              <a:spcBef>
                <a:spcPct val="0"/>
              </a:spcBef>
              <a:spcAft>
                <a:spcPct val="0"/>
              </a:spcAft>
            </a:pP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置する工夫も◎</a:t>
            </a:r>
            <a:endParaRPr kumimoji="0" lang="ja-JP" altLang="ja-JP"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p:txBody>
      </p:sp>
      <p:sp>
        <p:nvSpPr>
          <p:cNvPr id="36" name="テキスト ボックス 35">
            <a:extLst>
              <a:ext uri="{FF2B5EF4-FFF2-40B4-BE49-F238E27FC236}">
                <a16:creationId xmlns:a16="http://schemas.microsoft.com/office/drawing/2014/main" id="{A464C068-AC0D-DA96-CC12-75ABA8032A64}"/>
              </a:ext>
            </a:extLst>
          </p:cNvPr>
          <p:cNvSpPr txBox="1"/>
          <p:nvPr/>
        </p:nvSpPr>
        <p:spPr>
          <a:xfrm>
            <a:off x="658042" y="3189340"/>
            <a:ext cx="2569934" cy="261610"/>
          </a:xfrm>
          <a:prstGeom prst="rect">
            <a:avLst/>
          </a:prstGeom>
          <a:noFill/>
        </p:spPr>
        <p:txBody>
          <a:bodyPr wrap="none" rtlCol="0">
            <a:spAutoFit/>
          </a:bodyPr>
          <a:lstStyle/>
          <a:p>
            <a:pPr lvl="0" eaLnBrk="0" fontAlgn="base" hangingPunct="0">
              <a:spcBef>
                <a:spcPct val="0"/>
              </a:spcBef>
              <a:spcAft>
                <a:spcPct val="0"/>
              </a:spcAft>
            </a:pPr>
            <a:r>
              <a:rPr kumimoji="0" lang="ja-JP" altLang="ja-JP" sz="1100" b="1">
                <a:latin typeface="MS PGothic" panose="020B0600070205080204" pitchFamily="34" charset="-128"/>
                <a:ea typeface="MS PGothic" panose="020B0600070205080204" pitchFamily="34" charset="-128"/>
                <a:cs typeface="Times New Roman" panose="02020603050405020304" pitchFamily="18" charset="0"/>
              </a:rPr>
              <a:t>② 「タンクあり」か「タンクレス」かを選ぶ</a:t>
            </a:r>
            <a:endParaRPr kumimoji="0" lang="ja-JP" altLang="ja-JP" sz="1100">
              <a:latin typeface="MS PGothic" panose="020B0600070205080204" pitchFamily="34" charset="-128"/>
              <a:ea typeface="MS PGothic" panose="020B0600070205080204" pitchFamily="34" charset="-128"/>
            </a:endParaRPr>
          </a:p>
        </p:txBody>
      </p:sp>
      <p:sp>
        <p:nvSpPr>
          <p:cNvPr id="37" name="テキスト ボックス 36">
            <a:extLst>
              <a:ext uri="{FF2B5EF4-FFF2-40B4-BE49-F238E27FC236}">
                <a16:creationId xmlns:a16="http://schemas.microsoft.com/office/drawing/2014/main" id="{630CA38A-FC9D-0DC1-B47C-A5DCA548A6A4}"/>
              </a:ext>
            </a:extLst>
          </p:cNvPr>
          <p:cNvSpPr txBox="1"/>
          <p:nvPr/>
        </p:nvSpPr>
        <p:spPr>
          <a:xfrm>
            <a:off x="617806" y="4841283"/>
            <a:ext cx="3078087" cy="1446550"/>
          </a:xfrm>
          <a:prstGeom prst="rect">
            <a:avLst/>
          </a:prstGeom>
          <a:noFill/>
        </p:spPr>
        <p:txBody>
          <a:bodyPr wrap="square" rtlCol="0">
            <a:spAutoFit/>
          </a:bodyPr>
          <a:lstStyle/>
          <a:p>
            <a:pPr lvl="0" eaLnBrk="0" fontAlgn="base" hangingPunct="0">
              <a:spcBef>
                <a:spcPct val="0"/>
              </a:spcBef>
              <a:spcAft>
                <a:spcPct val="0"/>
              </a:spcAft>
            </a:pPr>
            <a:r>
              <a:rPr kumimoji="0" lang="ja-JP" altLang="ja-JP" sz="1100" b="1">
                <a:latin typeface="MS PGothic" panose="020B0600070205080204" pitchFamily="34" charset="-128"/>
                <a:ea typeface="MS PGothic" panose="020B0600070205080204" pitchFamily="34" charset="-128"/>
                <a:cs typeface="Times New Roman" panose="02020603050405020304" pitchFamily="18" charset="0"/>
              </a:rPr>
              <a:t>③ 内装にもこだわって“落ち着く空間”に</a:t>
            </a:r>
            <a:endParaRPr kumimoji="0" lang="en-US" altLang="ja-JP" sz="1100" b="1"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endParaRPr kumimoji="0" lang="ja-JP" altLang="ja-JP" sz="1100">
              <a:latin typeface="MS PGothic" panose="020B0600070205080204" pitchFamily="34" charset="-128"/>
              <a:ea typeface="MS PGothic" panose="020B0600070205080204" pitchFamily="34" charset="-128"/>
            </a:endParaRP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壁紙・照明・床材を工夫するとホテルライクに</a:t>
            </a: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消臭・調湿効果のあるタイルや珪藻土壁も人気</a:t>
            </a: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ペンダント照明や</a:t>
            </a:r>
            <a:endPar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間接照明で</a:t>
            </a:r>
            <a:endPar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おしゃれな</a:t>
            </a:r>
            <a:endPar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演出も可能</a:t>
            </a:r>
            <a:endParaRPr kumimoji="0" lang="ja-JP" altLang="ja-JP" sz="1100">
              <a:latin typeface="MS PGothic" panose="020B0600070205080204" pitchFamily="34" charset="-128"/>
              <a:ea typeface="MS PGothic" panose="020B0600070205080204" pitchFamily="34" charset="-128"/>
            </a:endParaRPr>
          </a:p>
        </p:txBody>
      </p:sp>
      <p:sp>
        <p:nvSpPr>
          <p:cNvPr id="38" name="テキスト ボックス 37">
            <a:extLst>
              <a:ext uri="{FF2B5EF4-FFF2-40B4-BE49-F238E27FC236}">
                <a16:creationId xmlns:a16="http://schemas.microsoft.com/office/drawing/2014/main" id="{BC911F44-721C-33BC-56AB-D79E4D80B8DD}"/>
              </a:ext>
            </a:extLst>
          </p:cNvPr>
          <p:cNvSpPr txBox="1"/>
          <p:nvPr/>
        </p:nvSpPr>
        <p:spPr>
          <a:xfrm>
            <a:off x="3837365" y="1114042"/>
            <a:ext cx="3024263" cy="1615827"/>
          </a:xfrm>
          <a:prstGeom prst="rect">
            <a:avLst/>
          </a:prstGeom>
          <a:noFill/>
        </p:spPr>
        <p:txBody>
          <a:bodyPr wrap="square" rtlCol="0">
            <a:spAutoFit/>
          </a:bodyPr>
          <a:lstStyle/>
          <a:p>
            <a:pPr lvl="0" eaLnBrk="0" fontAlgn="base" hangingPunct="0">
              <a:spcBef>
                <a:spcPct val="0"/>
              </a:spcBef>
              <a:spcAft>
                <a:spcPct val="0"/>
              </a:spcAft>
            </a:pPr>
            <a:r>
              <a:rPr kumimoji="0" lang="ja-JP" altLang="ja-JP" sz="1100" b="1">
                <a:latin typeface="MS PGothic" panose="020B0600070205080204" pitchFamily="34" charset="-128"/>
                <a:ea typeface="MS PGothic" panose="020B0600070205080204" pitchFamily="34" charset="-128"/>
                <a:cs typeface="Times New Roman" panose="02020603050405020304" pitchFamily="18" charset="0"/>
              </a:rPr>
              <a:t>④ お手入れしやすさはマスト条件！</a:t>
            </a:r>
            <a:endParaRPr kumimoji="0" lang="en-US" altLang="ja-JP" sz="1100" b="1"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endParaRPr kumimoji="0" lang="ja-JP" altLang="ja-JP" sz="1100">
              <a:latin typeface="MS PGothic" panose="020B0600070205080204" pitchFamily="34" charset="-128"/>
              <a:ea typeface="MS PGothic" panose="020B0600070205080204" pitchFamily="34" charset="-128"/>
            </a:endParaRPr>
          </a:p>
          <a:p>
            <a:pPr lvl="0" eaLnBrk="0" fontAlgn="base" hangingPunct="0">
              <a:spcBef>
                <a:spcPct val="0"/>
              </a:spcBef>
              <a:spcAft>
                <a:spcPct val="0"/>
              </a:spcAft>
            </a:pP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最新トイレは、以下の機能で「掃除がぐっとラク」になります。</a:t>
            </a:r>
            <a:endPar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endParaRPr kumimoji="0" lang="ja-JP" altLang="ja-JP" sz="1100">
              <a:latin typeface="MS PGothic" panose="020B0600070205080204" pitchFamily="34" charset="-128"/>
              <a:ea typeface="MS PGothic" panose="020B0600070205080204" pitchFamily="34" charset="-128"/>
            </a:endParaRP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 フチなし便器</a:t>
            </a:r>
            <a:b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b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自動洗浄・自動脱臭</a:t>
            </a:r>
            <a:b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b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便座・フタの簡単着脱</a:t>
            </a:r>
            <a:b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b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汚れがつきにくい防汚加工</a:t>
            </a:r>
            <a:endParaRPr kumimoji="0" lang="ja-JP" altLang="ja-JP" sz="1100">
              <a:latin typeface="MS PGothic" panose="020B0600070205080204" pitchFamily="34" charset="-128"/>
              <a:ea typeface="MS PGothic" panose="020B0600070205080204" pitchFamily="34" charset="-128"/>
            </a:endParaRPr>
          </a:p>
        </p:txBody>
      </p:sp>
      <p:sp>
        <p:nvSpPr>
          <p:cNvPr id="41" name="テキスト ボックス 40">
            <a:extLst>
              <a:ext uri="{FF2B5EF4-FFF2-40B4-BE49-F238E27FC236}">
                <a16:creationId xmlns:a16="http://schemas.microsoft.com/office/drawing/2014/main" id="{2F270EB2-911A-ABD3-4900-A64FD57ED3E1}"/>
              </a:ext>
            </a:extLst>
          </p:cNvPr>
          <p:cNvSpPr txBox="1"/>
          <p:nvPr/>
        </p:nvSpPr>
        <p:spPr>
          <a:xfrm>
            <a:off x="3899351" y="2956412"/>
            <a:ext cx="3192360" cy="1446550"/>
          </a:xfrm>
          <a:prstGeom prst="rect">
            <a:avLst/>
          </a:prstGeom>
          <a:noFill/>
        </p:spPr>
        <p:txBody>
          <a:bodyPr wrap="square" rtlCol="0">
            <a:spAutoFit/>
          </a:bodyPr>
          <a:lstStyle/>
          <a:p>
            <a:pPr lvl="0" eaLnBrk="0" fontAlgn="base" hangingPunct="0">
              <a:spcBef>
                <a:spcPct val="0"/>
              </a:spcBef>
              <a:spcAft>
                <a:spcPct val="0"/>
              </a:spcAft>
            </a:pPr>
            <a:r>
              <a:rPr kumimoji="0" lang="ja-JP" altLang="ja-JP" sz="1100" b="1">
                <a:latin typeface="MS PGothic" panose="020B0600070205080204" pitchFamily="34" charset="-128"/>
                <a:ea typeface="MS PGothic" panose="020B0600070205080204" pitchFamily="34" charset="-128"/>
                <a:cs typeface="Times New Roman" panose="02020603050405020304" pitchFamily="18" charset="0"/>
              </a:rPr>
              <a:t>⑤ 省エネ・節水性能にも注目を！</a:t>
            </a:r>
            <a:endParaRPr kumimoji="0" lang="en-US" altLang="ja-JP" sz="1100" b="1"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endParaRPr kumimoji="0" lang="ja-JP" altLang="ja-JP" sz="1100">
              <a:latin typeface="MS PGothic" panose="020B0600070205080204" pitchFamily="34" charset="-128"/>
              <a:ea typeface="MS PGothic" panose="020B0600070205080204" pitchFamily="34" charset="-128"/>
            </a:endParaRP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spc="-90">
                <a:latin typeface="MS PGothic" panose="020B0600070205080204" pitchFamily="34" charset="-128"/>
                <a:ea typeface="MS PGothic" panose="020B0600070205080204" pitchFamily="34" charset="-128"/>
                <a:cs typeface="Times New Roman" panose="02020603050405020304" pitchFamily="18" charset="0"/>
              </a:rPr>
              <a:t>最新の節水トイレは旧式の約1/3の水で洗浄可能</a:t>
            </a: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spc="-90">
                <a:latin typeface="MS PGothic" panose="020B0600070205080204" pitchFamily="34" charset="-128"/>
                <a:ea typeface="MS PGothic" panose="020B0600070205080204" pitchFamily="34" charset="-128"/>
                <a:cs typeface="Times New Roman" panose="02020603050405020304" pitchFamily="18" charset="0"/>
              </a:rPr>
              <a:t>瞬間暖房便座や自動開閉など、省エネ効果も◎</a:t>
            </a:r>
          </a:p>
          <a:p>
            <a:pPr lvl="0" eaLnBrk="0" fontAlgn="base" hangingPunct="0">
              <a:spcBef>
                <a:spcPct val="0"/>
              </a:spcBef>
              <a:spcAft>
                <a:spcPct val="0"/>
              </a:spcAft>
            </a:pP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a:t>
            </a: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年間数千円</a:t>
            </a:r>
            <a:r>
              <a:rPr kumimoji="0" lang="ja-JP" altLang="ja-JP" sz="1100">
                <a:latin typeface="MS PGothic" panose="020B0600070205080204" pitchFamily="34" charset="-128"/>
                <a:ea typeface="MS PGothic" panose="020B0600070205080204" pitchFamily="34" charset="-128"/>
                <a:cs typeface="MS Mincho" panose="02020609040205080304" pitchFamily="49" charset="-128"/>
              </a:rPr>
              <a:t>〜</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1万円単位の</a:t>
            </a:r>
            <a:endPar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水道・電気代削減も</a:t>
            </a:r>
            <a:endPar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en-US" altLang="ja-JP"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a:latin typeface="MS PGothic" panose="020B0600070205080204" pitchFamily="34" charset="-128"/>
                <a:ea typeface="MS PGothic" panose="020B0600070205080204" pitchFamily="34" charset="-128"/>
                <a:cs typeface="Times New Roman" panose="02020603050405020304" pitchFamily="18" charset="0"/>
              </a:rPr>
              <a:t>期待できます</a:t>
            </a:r>
            <a:endParaRPr kumimoji="0" lang="ja-JP" altLang="ja-JP"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p:txBody>
      </p:sp>
      <p:sp>
        <p:nvSpPr>
          <p:cNvPr id="44" name="テキスト ボックス 43">
            <a:extLst>
              <a:ext uri="{FF2B5EF4-FFF2-40B4-BE49-F238E27FC236}">
                <a16:creationId xmlns:a16="http://schemas.microsoft.com/office/drawing/2014/main" id="{766ADF24-E6FF-0101-0444-384998DFBCF7}"/>
              </a:ext>
            </a:extLst>
          </p:cNvPr>
          <p:cNvSpPr txBox="1"/>
          <p:nvPr/>
        </p:nvSpPr>
        <p:spPr>
          <a:xfrm>
            <a:off x="5854337" y="3817144"/>
            <a:ext cx="1183906" cy="707886"/>
          </a:xfrm>
          <a:prstGeom prst="rect">
            <a:avLst/>
          </a:prstGeom>
          <a:noFill/>
        </p:spPr>
        <p:txBody>
          <a:bodyPr wrap="square" rtlCol="0">
            <a:spAutoFit/>
          </a:bodyPr>
          <a:lstStyle/>
          <a:p>
            <a:r>
              <a:rPr kumimoji="0" lang="ja-JP" altLang="ja-JP" sz="1000">
                <a:latin typeface="MS PGothic" panose="020B0600070205080204" pitchFamily="34" charset="-128"/>
                <a:ea typeface="MS PGothic" panose="020B0600070205080204" pitchFamily="34" charset="-128"/>
                <a:cs typeface="Times New Roman" panose="02020603050405020304" pitchFamily="18" charset="0"/>
              </a:rPr>
              <a:t>長く使うからこそ、コストにもやさしい選択を</a:t>
            </a:r>
            <a:endParaRPr kumimoji="0" lang="ja-JP" altLang="ja-JP" sz="1000">
              <a:latin typeface="MS PGothic" panose="020B0600070205080204" pitchFamily="34" charset="-128"/>
              <a:ea typeface="MS PGothic" panose="020B0600070205080204" pitchFamily="34" charset="-128"/>
            </a:endParaRPr>
          </a:p>
          <a:p>
            <a:endParaRPr kumimoji="1" lang="ja-JP" altLang="en-US" sz="1000"/>
          </a:p>
        </p:txBody>
      </p:sp>
      <p:sp>
        <p:nvSpPr>
          <p:cNvPr id="45" name="テキスト ボックス 44">
            <a:extLst>
              <a:ext uri="{FF2B5EF4-FFF2-40B4-BE49-F238E27FC236}">
                <a16:creationId xmlns:a16="http://schemas.microsoft.com/office/drawing/2014/main" id="{88993C9C-89CB-A13D-EACF-6D2DF8B94F18}"/>
              </a:ext>
            </a:extLst>
          </p:cNvPr>
          <p:cNvSpPr txBox="1"/>
          <p:nvPr/>
        </p:nvSpPr>
        <p:spPr>
          <a:xfrm>
            <a:off x="4129028" y="4678464"/>
            <a:ext cx="1644051" cy="1615827"/>
          </a:xfrm>
          <a:prstGeom prst="rect">
            <a:avLst/>
          </a:prstGeom>
          <a:noFill/>
        </p:spPr>
        <p:txBody>
          <a:bodyPr wrap="square" rtlCol="0">
            <a:spAutoFit/>
          </a:bodyPr>
          <a:lstStyle/>
          <a:p>
            <a:r>
              <a:rPr lang="ja-JP" altLang="ja-JP" sz="1100">
                <a:latin typeface="MS PGothic" panose="020B0600070205080204" pitchFamily="34" charset="-128"/>
                <a:ea typeface="MS PGothic" panose="020B0600070205080204" pitchFamily="34" charset="-128"/>
              </a:rPr>
              <a:t>トイレは家族全員が毎日使う“超重要スペース”トイレをただの「設備」として考えるのではなく、</a:t>
            </a:r>
            <a:endParaRPr lang="en-US" altLang="ja-JP" sz="1100" dirty="0">
              <a:latin typeface="MS PGothic" panose="020B0600070205080204" pitchFamily="34" charset="-128"/>
              <a:ea typeface="MS PGothic" panose="020B0600070205080204" pitchFamily="34" charset="-128"/>
            </a:endParaRPr>
          </a:p>
          <a:p>
            <a:r>
              <a:rPr lang="ja-JP" altLang="en-US" sz="1100" b="1">
                <a:latin typeface="MS PGothic" panose="020B0600070205080204" pitchFamily="34" charset="-128"/>
                <a:ea typeface="MS PGothic" panose="020B0600070205080204" pitchFamily="34" charset="-128"/>
              </a:rPr>
              <a:t>「</a:t>
            </a:r>
            <a:r>
              <a:rPr lang="ja-JP" altLang="ja-JP" sz="1100" b="1">
                <a:latin typeface="MS PGothic" panose="020B0600070205080204" pitchFamily="34" charset="-128"/>
                <a:ea typeface="MS PGothic" panose="020B0600070205080204" pitchFamily="34" charset="-128"/>
              </a:rPr>
              <a:t>快適なひとつの空間</a:t>
            </a:r>
            <a:r>
              <a:rPr lang="ja-JP" altLang="en-US" sz="1100" b="1">
                <a:latin typeface="MS PGothic" panose="020B0600070205080204" pitchFamily="34" charset="-128"/>
                <a:ea typeface="MS PGothic" panose="020B0600070205080204" pitchFamily="34" charset="-128"/>
              </a:rPr>
              <a:t>」</a:t>
            </a:r>
            <a:r>
              <a:rPr lang="ja-JP" altLang="ja-JP" sz="1100">
                <a:latin typeface="MS PGothic" panose="020B0600070205080204" pitchFamily="34" charset="-128"/>
                <a:ea typeface="MS PGothic" panose="020B0600070205080204" pitchFamily="34" charset="-128"/>
              </a:rPr>
              <a:t>としてプランニングすることで、暮らしの満足度が大きく変わります。</a:t>
            </a:r>
          </a:p>
          <a:p>
            <a:endParaRPr kumimoji="1" lang="ja-JP" altLang="en-US" sz="1100">
              <a:latin typeface="MS PGothic" panose="020B0600070205080204" pitchFamily="34" charset="-128"/>
              <a:ea typeface="MS PGothic" panose="020B0600070205080204" pitchFamily="34" charset="-128"/>
            </a:endParaRPr>
          </a:p>
        </p:txBody>
      </p:sp>
      <p:sp>
        <p:nvSpPr>
          <p:cNvPr id="46" name="テキスト ボックス 45">
            <a:extLst>
              <a:ext uri="{FF2B5EF4-FFF2-40B4-BE49-F238E27FC236}">
                <a16:creationId xmlns:a16="http://schemas.microsoft.com/office/drawing/2014/main" id="{5570C637-20A7-9E0F-8D43-9095C924FD91}"/>
              </a:ext>
            </a:extLst>
          </p:cNvPr>
          <p:cNvSpPr txBox="1"/>
          <p:nvPr/>
        </p:nvSpPr>
        <p:spPr>
          <a:xfrm>
            <a:off x="5830744" y="1974416"/>
            <a:ext cx="1207499" cy="707886"/>
          </a:xfrm>
          <a:prstGeom prst="rect">
            <a:avLst/>
          </a:prstGeom>
          <a:noFill/>
        </p:spPr>
        <p:txBody>
          <a:bodyPr wrap="square" rtlCol="0">
            <a:spAutoFit/>
          </a:bodyPr>
          <a:lstStyle/>
          <a:p>
            <a:pPr lvl="0" eaLnBrk="0" fontAlgn="base" hangingPunct="0">
              <a:spcBef>
                <a:spcPct val="0"/>
              </a:spcBef>
              <a:spcAft>
                <a:spcPct val="0"/>
              </a:spcAft>
            </a:pPr>
            <a:r>
              <a:rPr kumimoji="0" lang="ja-JP" altLang="ja-JP" sz="1000">
                <a:latin typeface="MS PGothic" panose="020B0600070205080204" pitchFamily="34" charset="-128"/>
                <a:ea typeface="MS PGothic" panose="020B0600070205080204" pitchFamily="34" charset="-128"/>
                <a:cs typeface="Times New Roman" panose="02020603050405020304" pitchFamily="18" charset="0"/>
              </a:rPr>
              <a:t>家事をラクにする工夫を最初から</a:t>
            </a:r>
            <a:endParaRPr kumimoji="0" lang="en-US" altLang="ja-JP" sz="10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ja-JP" altLang="ja-JP" sz="1000">
                <a:latin typeface="MS PGothic" panose="020B0600070205080204" pitchFamily="34" charset="-128"/>
                <a:ea typeface="MS PGothic" panose="020B0600070205080204" pitchFamily="34" charset="-128"/>
                <a:cs typeface="Times New Roman" panose="02020603050405020304" pitchFamily="18" charset="0"/>
              </a:rPr>
              <a:t>取り入れておき</a:t>
            </a:r>
            <a:endParaRPr kumimoji="0" lang="en-US" altLang="ja-JP" sz="1000" dirty="0">
              <a:latin typeface="MS PGothic" panose="020B0600070205080204" pitchFamily="34" charset="-128"/>
              <a:ea typeface="MS PGothic" panose="020B0600070205080204" pitchFamily="34" charset="-128"/>
              <a:cs typeface="Times New Roman" panose="02020603050405020304" pitchFamily="18" charset="0"/>
            </a:endParaRPr>
          </a:p>
          <a:p>
            <a:pPr lvl="0" eaLnBrk="0" fontAlgn="base" hangingPunct="0">
              <a:spcBef>
                <a:spcPct val="0"/>
              </a:spcBef>
              <a:spcAft>
                <a:spcPct val="0"/>
              </a:spcAft>
            </a:pPr>
            <a:r>
              <a:rPr kumimoji="0" lang="ja-JP" altLang="ja-JP" sz="1000">
                <a:latin typeface="MS PGothic" panose="020B0600070205080204" pitchFamily="34" charset="-128"/>
                <a:ea typeface="MS PGothic" panose="020B0600070205080204" pitchFamily="34" charset="-128"/>
                <a:cs typeface="Times New Roman" panose="02020603050405020304" pitchFamily="18" charset="0"/>
              </a:rPr>
              <a:t>ましょう</a:t>
            </a:r>
            <a:endParaRPr kumimoji="1" lang="ja-JP" altLang="en-US" sz="1000"/>
          </a:p>
        </p:txBody>
      </p:sp>
      <p:sp>
        <p:nvSpPr>
          <p:cNvPr id="50" name="角丸四角形吹き出し 49">
            <a:extLst>
              <a:ext uri="{FF2B5EF4-FFF2-40B4-BE49-F238E27FC236}">
                <a16:creationId xmlns:a16="http://schemas.microsoft.com/office/drawing/2014/main" id="{411AC996-2C58-CD62-CC90-FAE60FB489BC}"/>
              </a:ext>
            </a:extLst>
          </p:cNvPr>
          <p:cNvSpPr/>
          <p:nvPr/>
        </p:nvSpPr>
        <p:spPr>
          <a:xfrm>
            <a:off x="4044148" y="4574753"/>
            <a:ext cx="2137822" cy="1643438"/>
          </a:xfrm>
          <a:custGeom>
            <a:avLst/>
            <a:gdLst>
              <a:gd name="connsiteX0" fmla="*/ 0 w 1809019"/>
              <a:gd name="connsiteY0" fmla="*/ 273912 h 1643438"/>
              <a:gd name="connsiteX1" fmla="*/ 273912 w 1809019"/>
              <a:gd name="connsiteY1" fmla="*/ 0 h 1643438"/>
              <a:gd name="connsiteX2" fmla="*/ 1055261 w 1809019"/>
              <a:gd name="connsiteY2" fmla="*/ 0 h 1643438"/>
              <a:gd name="connsiteX3" fmla="*/ 1055261 w 1809019"/>
              <a:gd name="connsiteY3" fmla="*/ 0 h 1643438"/>
              <a:gd name="connsiteX4" fmla="*/ 1507516 w 1809019"/>
              <a:gd name="connsiteY4" fmla="*/ 0 h 1643438"/>
              <a:gd name="connsiteX5" fmla="*/ 1535107 w 1809019"/>
              <a:gd name="connsiteY5" fmla="*/ 0 h 1643438"/>
              <a:gd name="connsiteX6" fmla="*/ 1809019 w 1809019"/>
              <a:gd name="connsiteY6" fmla="*/ 273912 h 1643438"/>
              <a:gd name="connsiteX7" fmla="*/ 1809019 w 1809019"/>
              <a:gd name="connsiteY7" fmla="*/ 273906 h 1643438"/>
              <a:gd name="connsiteX8" fmla="*/ 2084659 w 1809019"/>
              <a:gd name="connsiteY8" fmla="*/ 590635 h 1643438"/>
              <a:gd name="connsiteX9" fmla="*/ 1809019 w 1809019"/>
              <a:gd name="connsiteY9" fmla="*/ 684766 h 1643438"/>
              <a:gd name="connsiteX10" fmla="*/ 1809019 w 1809019"/>
              <a:gd name="connsiteY10" fmla="*/ 1369526 h 1643438"/>
              <a:gd name="connsiteX11" fmla="*/ 1535107 w 1809019"/>
              <a:gd name="connsiteY11" fmla="*/ 1643438 h 1643438"/>
              <a:gd name="connsiteX12" fmla="*/ 1507516 w 1809019"/>
              <a:gd name="connsiteY12" fmla="*/ 1643438 h 1643438"/>
              <a:gd name="connsiteX13" fmla="*/ 1055261 w 1809019"/>
              <a:gd name="connsiteY13" fmla="*/ 1643438 h 1643438"/>
              <a:gd name="connsiteX14" fmla="*/ 1055261 w 1809019"/>
              <a:gd name="connsiteY14" fmla="*/ 1643438 h 1643438"/>
              <a:gd name="connsiteX15" fmla="*/ 273912 w 1809019"/>
              <a:gd name="connsiteY15" fmla="*/ 1643438 h 1643438"/>
              <a:gd name="connsiteX16" fmla="*/ 0 w 1809019"/>
              <a:gd name="connsiteY16" fmla="*/ 1369526 h 1643438"/>
              <a:gd name="connsiteX17" fmla="*/ 0 w 1809019"/>
              <a:gd name="connsiteY17" fmla="*/ 684766 h 1643438"/>
              <a:gd name="connsiteX18" fmla="*/ 0 w 1809019"/>
              <a:gd name="connsiteY18" fmla="*/ 273906 h 1643438"/>
              <a:gd name="connsiteX19" fmla="*/ 0 w 1809019"/>
              <a:gd name="connsiteY19" fmla="*/ 273906 h 1643438"/>
              <a:gd name="connsiteX20" fmla="*/ 0 w 1809019"/>
              <a:gd name="connsiteY20" fmla="*/ 273912 h 1643438"/>
              <a:gd name="connsiteX0" fmla="*/ 0 w 2084659"/>
              <a:gd name="connsiteY0" fmla="*/ 273912 h 1643438"/>
              <a:gd name="connsiteX1" fmla="*/ 273912 w 2084659"/>
              <a:gd name="connsiteY1" fmla="*/ 0 h 1643438"/>
              <a:gd name="connsiteX2" fmla="*/ 1055261 w 2084659"/>
              <a:gd name="connsiteY2" fmla="*/ 0 h 1643438"/>
              <a:gd name="connsiteX3" fmla="*/ 1055261 w 2084659"/>
              <a:gd name="connsiteY3" fmla="*/ 0 h 1643438"/>
              <a:gd name="connsiteX4" fmla="*/ 1507516 w 2084659"/>
              <a:gd name="connsiteY4" fmla="*/ 0 h 1643438"/>
              <a:gd name="connsiteX5" fmla="*/ 1535107 w 2084659"/>
              <a:gd name="connsiteY5" fmla="*/ 0 h 1643438"/>
              <a:gd name="connsiteX6" fmla="*/ 1809019 w 2084659"/>
              <a:gd name="connsiteY6" fmla="*/ 273912 h 1643438"/>
              <a:gd name="connsiteX7" fmla="*/ 1803703 w 2084659"/>
              <a:gd name="connsiteY7" fmla="*/ 592883 h 1643438"/>
              <a:gd name="connsiteX8" fmla="*/ 2084659 w 2084659"/>
              <a:gd name="connsiteY8" fmla="*/ 590635 h 1643438"/>
              <a:gd name="connsiteX9" fmla="*/ 1809019 w 2084659"/>
              <a:gd name="connsiteY9" fmla="*/ 684766 h 1643438"/>
              <a:gd name="connsiteX10" fmla="*/ 1809019 w 2084659"/>
              <a:gd name="connsiteY10" fmla="*/ 1369526 h 1643438"/>
              <a:gd name="connsiteX11" fmla="*/ 1535107 w 2084659"/>
              <a:gd name="connsiteY11" fmla="*/ 1643438 h 1643438"/>
              <a:gd name="connsiteX12" fmla="*/ 1507516 w 2084659"/>
              <a:gd name="connsiteY12" fmla="*/ 1643438 h 1643438"/>
              <a:gd name="connsiteX13" fmla="*/ 1055261 w 2084659"/>
              <a:gd name="connsiteY13" fmla="*/ 1643438 h 1643438"/>
              <a:gd name="connsiteX14" fmla="*/ 1055261 w 2084659"/>
              <a:gd name="connsiteY14" fmla="*/ 1643438 h 1643438"/>
              <a:gd name="connsiteX15" fmla="*/ 273912 w 2084659"/>
              <a:gd name="connsiteY15" fmla="*/ 1643438 h 1643438"/>
              <a:gd name="connsiteX16" fmla="*/ 0 w 2084659"/>
              <a:gd name="connsiteY16" fmla="*/ 1369526 h 1643438"/>
              <a:gd name="connsiteX17" fmla="*/ 0 w 2084659"/>
              <a:gd name="connsiteY17" fmla="*/ 684766 h 1643438"/>
              <a:gd name="connsiteX18" fmla="*/ 0 w 2084659"/>
              <a:gd name="connsiteY18" fmla="*/ 273906 h 1643438"/>
              <a:gd name="connsiteX19" fmla="*/ 0 w 2084659"/>
              <a:gd name="connsiteY19" fmla="*/ 273906 h 1643438"/>
              <a:gd name="connsiteX20" fmla="*/ 0 w 2084659"/>
              <a:gd name="connsiteY20" fmla="*/ 273912 h 1643438"/>
              <a:gd name="connsiteX0" fmla="*/ 0 w 2084659"/>
              <a:gd name="connsiteY0" fmla="*/ 273912 h 1643438"/>
              <a:gd name="connsiteX1" fmla="*/ 273912 w 2084659"/>
              <a:gd name="connsiteY1" fmla="*/ 0 h 1643438"/>
              <a:gd name="connsiteX2" fmla="*/ 1055261 w 2084659"/>
              <a:gd name="connsiteY2" fmla="*/ 0 h 1643438"/>
              <a:gd name="connsiteX3" fmla="*/ 1055261 w 2084659"/>
              <a:gd name="connsiteY3" fmla="*/ 0 h 1643438"/>
              <a:gd name="connsiteX4" fmla="*/ 1507516 w 2084659"/>
              <a:gd name="connsiteY4" fmla="*/ 0 h 1643438"/>
              <a:gd name="connsiteX5" fmla="*/ 1535107 w 2084659"/>
              <a:gd name="connsiteY5" fmla="*/ 0 h 1643438"/>
              <a:gd name="connsiteX6" fmla="*/ 1809019 w 2084659"/>
              <a:gd name="connsiteY6" fmla="*/ 273912 h 1643438"/>
              <a:gd name="connsiteX7" fmla="*/ 1814335 w 2084659"/>
              <a:gd name="connsiteY7" fmla="*/ 545036 h 1643438"/>
              <a:gd name="connsiteX8" fmla="*/ 2084659 w 2084659"/>
              <a:gd name="connsiteY8" fmla="*/ 590635 h 1643438"/>
              <a:gd name="connsiteX9" fmla="*/ 1809019 w 2084659"/>
              <a:gd name="connsiteY9" fmla="*/ 684766 h 1643438"/>
              <a:gd name="connsiteX10" fmla="*/ 1809019 w 2084659"/>
              <a:gd name="connsiteY10" fmla="*/ 1369526 h 1643438"/>
              <a:gd name="connsiteX11" fmla="*/ 1535107 w 2084659"/>
              <a:gd name="connsiteY11" fmla="*/ 1643438 h 1643438"/>
              <a:gd name="connsiteX12" fmla="*/ 1507516 w 2084659"/>
              <a:gd name="connsiteY12" fmla="*/ 1643438 h 1643438"/>
              <a:gd name="connsiteX13" fmla="*/ 1055261 w 2084659"/>
              <a:gd name="connsiteY13" fmla="*/ 1643438 h 1643438"/>
              <a:gd name="connsiteX14" fmla="*/ 1055261 w 2084659"/>
              <a:gd name="connsiteY14" fmla="*/ 1643438 h 1643438"/>
              <a:gd name="connsiteX15" fmla="*/ 273912 w 2084659"/>
              <a:gd name="connsiteY15" fmla="*/ 1643438 h 1643438"/>
              <a:gd name="connsiteX16" fmla="*/ 0 w 2084659"/>
              <a:gd name="connsiteY16" fmla="*/ 1369526 h 1643438"/>
              <a:gd name="connsiteX17" fmla="*/ 0 w 2084659"/>
              <a:gd name="connsiteY17" fmla="*/ 684766 h 1643438"/>
              <a:gd name="connsiteX18" fmla="*/ 0 w 2084659"/>
              <a:gd name="connsiteY18" fmla="*/ 273906 h 1643438"/>
              <a:gd name="connsiteX19" fmla="*/ 0 w 2084659"/>
              <a:gd name="connsiteY19" fmla="*/ 273906 h 1643438"/>
              <a:gd name="connsiteX20" fmla="*/ 0 w 2084659"/>
              <a:gd name="connsiteY20" fmla="*/ 273912 h 1643438"/>
              <a:gd name="connsiteX0" fmla="*/ 0 w 2137822"/>
              <a:gd name="connsiteY0" fmla="*/ 273912 h 1643438"/>
              <a:gd name="connsiteX1" fmla="*/ 273912 w 2137822"/>
              <a:gd name="connsiteY1" fmla="*/ 0 h 1643438"/>
              <a:gd name="connsiteX2" fmla="*/ 1055261 w 2137822"/>
              <a:gd name="connsiteY2" fmla="*/ 0 h 1643438"/>
              <a:gd name="connsiteX3" fmla="*/ 1055261 w 2137822"/>
              <a:gd name="connsiteY3" fmla="*/ 0 h 1643438"/>
              <a:gd name="connsiteX4" fmla="*/ 1507516 w 2137822"/>
              <a:gd name="connsiteY4" fmla="*/ 0 h 1643438"/>
              <a:gd name="connsiteX5" fmla="*/ 1535107 w 2137822"/>
              <a:gd name="connsiteY5" fmla="*/ 0 h 1643438"/>
              <a:gd name="connsiteX6" fmla="*/ 1809019 w 2137822"/>
              <a:gd name="connsiteY6" fmla="*/ 273912 h 1643438"/>
              <a:gd name="connsiteX7" fmla="*/ 1814335 w 2137822"/>
              <a:gd name="connsiteY7" fmla="*/ 545036 h 1643438"/>
              <a:gd name="connsiteX8" fmla="*/ 2137822 w 2137822"/>
              <a:gd name="connsiteY8" fmla="*/ 707593 h 1643438"/>
              <a:gd name="connsiteX9" fmla="*/ 1809019 w 2137822"/>
              <a:gd name="connsiteY9" fmla="*/ 684766 h 1643438"/>
              <a:gd name="connsiteX10" fmla="*/ 1809019 w 2137822"/>
              <a:gd name="connsiteY10" fmla="*/ 1369526 h 1643438"/>
              <a:gd name="connsiteX11" fmla="*/ 1535107 w 2137822"/>
              <a:gd name="connsiteY11" fmla="*/ 1643438 h 1643438"/>
              <a:gd name="connsiteX12" fmla="*/ 1507516 w 2137822"/>
              <a:gd name="connsiteY12" fmla="*/ 1643438 h 1643438"/>
              <a:gd name="connsiteX13" fmla="*/ 1055261 w 2137822"/>
              <a:gd name="connsiteY13" fmla="*/ 1643438 h 1643438"/>
              <a:gd name="connsiteX14" fmla="*/ 1055261 w 2137822"/>
              <a:gd name="connsiteY14" fmla="*/ 1643438 h 1643438"/>
              <a:gd name="connsiteX15" fmla="*/ 273912 w 2137822"/>
              <a:gd name="connsiteY15" fmla="*/ 1643438 h 1643438"/>
              <a:gd name="connsiteX16" fmla="*/ 0 w 2137822"/>
              <a:gd name="connsiteY16" fmla="*/ 1369526 h 1643438"/>
              <a:gd name="connsiteX17" fmla="*/ 0 w 2137822"/>
              <a:gd name="connsiteY17" fmla="*/ 684766 h 1643438"/>
              <a:gd name="connsiteX18" fmla="*/ 0 w 2137822"/>
              <a:gd name="connsiteY18" fmla="*/ 273906 h 1643438"/>
              <a:gd name="connsiteX19" fmla="*/ 0 w 2137822"/>
              <a:gd name="connsiteY19" fmla="*/ 273906 h 1643438"/>
              <a:gd name="connsiteX20" fmla="*/ 0 w 2137822"/>
              <a:gd name="connsiteY20" fmla="*/ 273912 h 164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37822" h="1643438">
                <a:moveTo>
                  <a:pt x="0" y="273912"/>
                </a:moveTo>
                <a:cubicBezTo>
                  <a:pt x="0" y="122635"/>
                  <a:pt x="122635" y="0"/>
                  <a:pt x="273912" y="0"/>
                </a:cubicBezTo>
                <a:lnTo>
                  <a:pt x="1055261" y="0"/>
                </a:lnTo>
                <a:lnTo>
                  <a:pt x="1055261" y="0"/>
                </a:lnTo>
                <a:lnTo>
                  <a:pt x="1507516" y="0"/>
                </a:lnTo>
                <a:lnTo>
                  <a:pt x="1535107" y="0"/>
                </a:lnTo>
                <a:cubicBezTo>
                  <a:pt x="1686384" y="0"/>
                  <a:pt x="1809019" y="122635"/>
                  <a:pt x="1809019" y="273912"/>
                </a:cubicBezTo>
                <a:lnTo>
                  <a:pt x="1814335" y="545036"/>
                </a:lnTo>
                <a:lnTo>
                  <a:pt x="2137822" y="707593"/>
                </a:lnTo>
                <a:lnTo>
                  <a:pt x="1809019" y="684766"/>
                </a:lnTo>
                <a:lnTo>
                  <a:pt x="1809019" y="1369526"/>
                </a:lnTo>
                <a:cubicBezTo>
                  <a:pt x="1809019" y="1520803"/>
                  <a:pt x="1686384" y="1643438"/>
                  <a:pt x="1535107" y="1643438"/>
                </a:cubicBezTo>
                <a:lnTo>
                  <a:pt x="1507516" y="1643438"/>
                </a:lnTo>
                <a:lnTo>
                  <a:pt x="1055261" y="1643438"/>
                </a:lnTo>
                <a:lnTo>
                  <a:pt x="1055261" y="1643438"/>
                </a:lnTo>
                <a:lnTo>
                  <a:pt x="273912" y="1643438"/>
                </a:lnTo>
                <a:cubicBezTo>
                  <a:pt x="122635" y="1643438"/>
                  <a:pt x="0" y="1520803"/>
                  <a:pt x="0" y="1369526"/>
                </a:cubicBezTo>
                <a:lnTo>
                  <a:pt x="0" y="684766"/>
                </a:lnTo>
                <a:lnTo>
                  <a:pt x="0" y="273906"/>
                </a:lnTo>
                <a:lnTo>
                  <a:pt x="0" y="273906"/>
                </a:lnTo>
                <a:lnTo>
                  <a:pt x="0" y="273912"/>
                </a:lnTo>
                <a:close/>
              </a:path>
            </a:pathLst>
          </a:cu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40805878-1B63-9417-845A-5B3154F47C84}"/>
              </a:ext>
            </a:extLst>
          </p:cNvPr>
          <p:cNvSpPr txBox="1"/>
          <p:nvPr/>
        </p:nvSpPr>
        <p:spPr>
          <a:xfrm>
            <a:off x="2057177" y="5678689"/>
            <a:ext cx="1443134" cy="553998"/>
          </a:xfrm>
          <a:prstGeom prst="rect">
            <a:avLst/>
          </a:prstGeom>
          <a:noFill/>
        </p:spPr>
        <p:txBody>
          <a:bodyPr wrap="square" rtlCol="0">
            <a:spAutoFit/>
          </a:bodyPr>
          <a:lstStyle/>
          <a:p>
            <a:r>
              <a:rPr lang="ja-JP" altLang="ja-JP" sz="1000">
                <a:latin typeface="MS PGothic" panose="020B0600070205080204" pitchFamily="34" charset="-128"/>
                <a:ea typeface="MS PGothic" panose="020B0600070205080204" pitchFamily="34" charset="-128"/>
              </a:rPr>
              <a:t>小さな空間だからこそ、</a:t>
            </a:r>
            <a:endParaRPr lang="en-US" altLang="ja-JP" sz="1000" dirty="0">
              <a:latin typeface="MS PGothic" panose="020B0600070205080204" pitchFamily="34" charset="-128"/>
              <a:ea typeface="MS PGothic" panose="020B0600070205080204" pitchFamily="34" charset="-128"/>
            </a:endParaRPr>
          </a:p>
          <a:p>
            <a:r>
              <a:rPr lang="ja-JP" altLang="ja-JP" sz="1000">
                <a:latin typeface="MS PGothic" panose="020B0600070205080204" pitchFamily="34" charset="-128"/>
                <a:ea typeface="MS PGothic" panose="020B0600070205080204" pitchFamily="34" charset="-128"/>
              </a:rPr>
              <a:t>遊び心あるクロスを</a:t>
            </a:r>
            <a:endParaRPr lang="en-US" altLang="ja-JP" sz="1000" dirty="0">
              <a:latin typeface="MS PGothic" panose="020B0600070205080204" pitchFamily="34" charset="-128"/>
              <a:ea typeface="MS PGothic" panose="020B0600070205080204" pitchFamily="34" charset="-128"/>
            </a:endParaRPr>
          </a:p>
          <a:p>
            <a:r>
              <a:rPr lang="ja-JP" altLang="ja-JP" sz="1000">
                <a:latin typeface="MS PGothic" panose="020B0600070205080204" pitchFamily="34" charset="-128"/>
                <a:ea typeface="MS PGothic" panose="020B0600070205080204" pitchFamily="34" charset="-128"/>
              </a:rPr>
              <a:t>使っても◎ </a:t>
            </a:r>
            <a:endParaRPr kumimoji="1" lang="ja-JP" altLang="en-US" sz="1000">
              <a:latin typeface="MS PGothic" panose="020B0600070205080204" pitchFamily="34" charset="-128"/>
              <a:ea typeface="MS PGothic" panose="020B0600070205080204" pitchFamily="34" charset="-128"/>
            </a:endParaRPr>
          </a:p>
        </p:txBody>
      </p:sp>
      <p:sp>
        <p:nvSpPr>
          <p:cNvPr id="58" name="角丸四角形 57">
            <a:extLst>
              <a:ext uri="{FF2B5EF4-FFF2-40B4-BE49-F238E27FC236}">
                <a16:creationId xmlns:a16="http://schemas.microsoft.com/office/drawing/2014/main" id="{C7E8EE0E-5C42-DE78-DEC3-7F6C52256366}"/>
              </a:ext>
            </a:extLst>
          </p:cNvPr>
          <p:cNvSpPr/>
          <p:nvPr/>
        </p:nvSpPr>
        <p:spPr>
          <a:xfrm>
            <a:off x="2008878" y="5662823"/>
            <a:ext cx="1443134" cy="616413"/>
          </a:xfrm>
          <a:prstGeom prst="roundRect">
            <a:avLst/>
          </a:prstGeom>
          <a:noFill/>
          <a:ln>
            <a:solidFill>
              <a:srgbClr val="3D66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角丸四角形 58">
            <a:extLst>
              <a:ext uri="{FF2B5EF4-FFF2-40B4-BE49-F238E27FC236}">
                <a16:creationId xmlns:a16="http://schemas.microsoft.com/office/drawing/2014/main" id="{9CCD3AA2-EAB4-89A6-F948-B67E1193F8F6}"/>
              </a:ext>
            </a:extLst>
          </p:cNvPr>
          <p:cNvSpPr/>
          <p:nvPr/>
        </p:nvSpPr>
        <p:spPr>
          <a:xfrm>
            <a:off x="5773079" y="1915859"/>
            <a:ext cx="1216312" cy="784126"/>
          </a:xfrm>
          <a:prstGeom prst="roundRect">
            <a:avLst/>
          </a:prstGeom>
          <a:noFill/>
          <a:ln>
            <a:solidFill>
              <a:srgbClr val="3D66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角丸四角形 59">
            <a:extLst>
              <a:ext uri="{FF2B5EF4-FFF2-40B4-BE49-F238E27FC236}">
                <a16:creationId xmlns:a16="http://schemas.microsoft.com/office/drawing/2014/main" id="{19CBFCE4-BC5A-1752-4215-1B34FFFAAEAC}"/>
              </a:ext>
            </a:extLst>
          </p:cNvPr>
          <p:cNvSpPr/>
          <p:nvPr/>
        </p:nvSpPr>
        <p:spPr>
          <a:xfrm>
            <a:off x="5781695" y="3781263"/>
            <a:ext cx="1216312" cy="636791"/>
          </a:xfrm>
          <a:prstGeom prst="roundRect">
            <a:avLst/>
          </a:prstGeom>
          <a:noFill/>
          <a:ln>
            <a:solidFill>
              <a:srgbClr val="3D66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470AA7BE-9F12-62BD-D9F8-B786DDDC2874}"/>
              </a:ext>
            </a:extLst>
          </p:cNvPr>
          <p:cNvSpPr txBox="1"/>
          <p:nvPr/>
        </p:nvSpPr>
        <p:spPr>
          <a:xfrm>
            <a:off x="7865831" y="6846915"/>
            <a:ext cx="1495922" cy="261610"/>
          </a:xfrm>
          <a:prstGeom prst="rect">
            <a:avLst/>
          </a:prstGeom>
          <a:noFill/>
        </p:spPr>
        <p:txBody>
          <a:bodyPr wrap="none" rtlCol="0">
            <a:spAutoFit/>
          </a:bodyPr>
          <a:lstStyle/>
          <a:p>
            <a:r>
              <a:rPr lang="ja-JP" altLang="en-US" sz="1100">
                <a:latin typeface="MS PGothic" panose="020B0600070205080204" pitchFamily="34" charset="-128"/>
                <a:ea typeface="MS PGothic" panose="020B0600070205080204" pitchFamily="34" charset="-128"/>
              </a:rPr>
              <a:t>食料品の備蓄ポイント</a:t>
            </a:r>
          </a:p>
        </p:txBody>
      </p:sp>
      <p:sp>
        <p:nvSpPr>
          <p:cNvPr id="3776" name="Text Box 53">
            <a:extLst>
              <a:ext uri="{FF2B5EF4-FFF2-40B4-BE49-F238E27FC236}">
                <a16:creationId xmlns:a16="http://schemas.microsoft.com/office/drawing/2014/main" id="{D33580FF-526B-9BEE-ED3F-7A92C68BE4C5}"/>
              </a:ext>
            </a:extLst>
          </p:cNvPr>
          <p:cNvSpPr txBox="1">
            <a:spLocks noChangeArrowheads="1"/>
          </p:cNvSpPr>
          <p:nvPr/>
        </p:nvSpPr>
        <p:spPr bwMode="auto">
          <a:xfrm>
            <a:off x="7918829" y="7249821"/>
            <a:ext cx="3276600" cy="282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PGothic" panose="020B0600070205080204" pitchFamily="34" charset="-128"/>
                <a:ea typeface="MS PGothic" panose="020B0600070205080204" pitchFamily="34" charset="-128"/>
              </a:rPr>
              <a:t>備蓄食料は最低でも</a:t>
            </a:r>
            <a:r>
              <a:rPr lang="en-US" altLang="ja-JP" sz="1100" dirty="0">
                <a:latin typeface="MS PGothic" panose="020B0600070205080204" pitchFamily="34" charset="-128"/>
                <a:ea typeface="MS PGothic" panose="020B0600070205080204" pitchFamily="34" charset="-128"/>
              </a:rPr>
              <a:t>3</a:t>
            </a:r>
            <a:r>
              <a:rPr lang="ja-JP" altLang="en-US" sz="1100">
                <a:latin typeface="MS PGothic" panose="020B0600070205080204" pitchFamily="34" charset="-128"/>
                <a:ea typeface="MS PGothic" panose="020B0600070205080204" pitchFamily="34" charset="-128"/>
              </a:rPr>
              <a:t>日分の用意を。</a:t>
            </a:r>
            <a:endParaRPr lang="en-US" altLang="ja-JP" sz="1100" dirty="0">
              <a:latin typeface="MS PGothic" panose="020B0600070205080204" pitchFamily="34" charset="-128"/>
              <a:ea typeface="MS PGothic" panose="020B0600070205080204" pitchFamily="34" charset="-128"/>
            </a:endParaRPr>
          </a:p>
          <a:p>
            <a:pPr eaLnBrk="1" hangingPunct="1"/>
            <a:r>
              <a:rPr lang="en-US" altLang="ja-JP" sz="1100" dirty="0">
                <a:latin typeface="MS PGothic" panose="020B0600070205080204" pitchFamily="34" charset="-128"/>
                <a:ea typeface="MS PGothic" panose="020B0600070205080204" pitchFamily="34" charset="-128"/>
              </a:rPr>
              <a:t>1</a:t>
            </a:r>
            <a:r>
              <a:rPr lang="ja-JP" altLang="en-US" sz="1100">
                <a:latin typeface="MS PGothic" panose="020B0600070205080204" pitchFamily="34" charset="-128"/>
                <a:ea typeface="MS PGothic" panose="020B0600070205080204" pitchFamily="34" charset="-128"/>
              </a:rPr>
              <a:t>週間分の蓄えがあると安心です。</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保存食料は、保存期間の長いものを選び、温度・湿</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度の低い場所で保存しましょう。</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保存食料の中に、味に変化がつけられる調味料</a:t>
            </a:r>
            <a:r>
              <a:rPr lang="en-US" altLang="ja-JP" sz="1100" dirty="0">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醤</a:t>
            </a:r>
            <a:endParaRPr lang="en-US" altLang="ja-JP" sz="1100" dirty="0">
              <a:latin typeface="MS PGothic" panose="020B0600070205080204" pitchFamily="34" charset="-128"/>
              <a:ea typeface="MS PGothic" panose="020B0600070205080204" pitchFamily="34" charset="-128"/>
            </a:endParaRPr>
          </a:p>
          <a:p>
            <a:pPr eaLnBrk="1" hangingPunct="1"/>
            <a:r>
              <a:rPr lang="en-US" altLang="ja-JP" sz="1100" dirty="0">
                <a:latin typeface="MS PGothic" panose="020B0600070205080204" pitchFamily="34" charset="-128"/>
                <a:ea typeface="MS PGothic" panose="020B0600070205080204" pitchFamily="34" charset="-128"/>
              </a:rPr>
              <a:t> </a:t>
            </a:r>
            <a:r>
              <a:rPr lang="ja-JP" altLang="en-US" sz="1100">
                <a:latin typeface="MS PGothic" panose="020B0600070205080204" pitchFamily="34" charset="-128"/>
                <a:ea typeface="MS PGothic" panose="020B0600070205080204" pitchFamily="34" charset="-128"/>
              </a:rPr>
              <a:t>　油など</a:t>
            </a:r>
            <a:r>
              <a:rPr lang="en-US" altLang="ja-JP" sz="1100" dirty="0">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も入れておきましょう。</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缶詰は保存期間が長く、そのまま手を加えず食べら</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れ、缶切りなしで開けられるものを選びましょう。</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携帯に便利なパックのインスタント食品、レトルト食</a:t>
            </a:r>
            <a:endParaRPr lang="en-US" altLang="ja-JP" sz="1100" dirty="0">
              <a:latin typeface="MS PGothic" panose="020B0600070205080204" pitchFamily="34" charset="-128"/>
              <a:ea typeface="MS PGothic" panose="020B0600070205080204" pitchFamily="34" charset="-128"/>
            </a:endParaRPr>
          </a:p>
          <a:p>
            <a:pPr eaLnBrk="1" hangingPunct="1"/>
            <a:r>
              <a:rPr lang="en-US" altLang="ja-JP" sz="1100" dirty="0">
                <a:latin typeface="MS PGothic" panose="020B0600070205080204" pitchFamily="34" charset="-128"/>
                <a:ea typeface="MS PGothic" panose="020B0600070205080204" pitchFamily="34" charset="-128"/>
              </a:rPr>
              <a:t> </a:t>
            </a:r>
            <a:r>
              <a:rPr lang="ja-JP" altLang="en-US" sz="1100">
                <a:latin typeface="MS PGothic" panose="020B0600070205080204" pitchFamily="34" charset="-128"/>
                <a:ea typeface="MS PGothic" panose="020B0600070205080204" pitchFamily="34" charset="-128"/>
              </a:rPr>
              <a:t>　品、インスタント飲料なども用意しましょう。</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子供のいる家庭では、レトルト食品など子供が喜ん</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で食べるものを保存食にしましょう。</a:t>
            </a:r>
          </a:p>
          <a:p>
            <a:pPr eaLnBrk="1" hangingPunct="1"/>
            <a:r>
              <a:rPr lang="ja-JP" altLang="en-US" sz="1100">
                <a:solidFill>
                  <a:srgbClr val="3D66A0"/>
                </a:solidFill>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カンパンなど老人には固くて食べられないものに注</a:t>
            </a:r>
            <a:endParaRPr lang="en-US" altLang="ja-JP" sz="1100" dirty="0">
              <a:latin typeface="MS PGothic" panose="020B0600070205080204" pitchFamily="34" charset="-128"/>
              <a:ea typeface="MS PGothic" panose="020B0600070205080204" pitchFamily="34" charset="-128"/>
            </a:endParaRPr>
          </a:p>
          <a:p>
            <a:pPr eaLnBrk="1" hangingPunct="1"/>
            <a:r>
              <a:rPr lang="en-US" altLang="ja-JP" sz="1100" dirty="0">
                <a:latin typeface="MS PGothic" panose="020B0600070205080204" pitchFamily="34" charset="-128"/>
                <a:ea typeface="MS PGothic" panose="020B0600070205080204" pitchFamily="34" charset="-128"/>
              </a:rPr>
              <a:t> </a:t>
            </a:r>
            <a:r>
              <a:rPr lang="ja-JP" altLang="en-US" sz="1100">
                <a:latin typeface="MS PGothic" panose="020B0600070205080204" pitchFamily="34" charset="-128"/>
                <a:ea typeface="MS PGothic" panose="020B0600070205080204" pitchFamily="34" charset="-128"/>
              </a:rPr>
              <a:t>　意し、老人にはそれに代わるビスケットなどを用意し</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ましょう。</a:t>
            </a:r>
          </a:p>
        </p:txBody>
      </p:sp>
      <p:sp>
        <p:nvSpPr>
          <p:cNvPr id="3777" name="Text Box 54">
            <a:extLst>
              <a:ext uri="{FF2B5EF4-FFF2-40B4-BE49-F238E27FC236}">
                <a16:creationId xmlns:a16="http://schemas.microsoft.com/office/drawing/2014/main" id="{CF52556E-4519-52E0-BA02-CF11653BACDD}"/>
              </a:ext>
            </a:extLst>
          </p:cNvPr>
          <p:cNvSpPr txBox="1">
            <a:spLocks noChangeArrowheads="1"/>
          </p:cNvSpPr>
          <p:nvPr/>
        </p:nvSpPr>
        <p:spPr bwMode="auto">
          <a:xfrm>
            <a:off x="11451335" y="8020381"/>
            <a:ext cx="3106738" cy="65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また、人間</a:t>
            </a:r>
            <a:r>
              <a:rPr lang="en-US" altLang="ja-JP" sz="1100" dirty="0"/>
              <a:t>1</a:t>
            </a:r>
            <a:r>
              <a:rPr lang="ja-JP" altLang="en-US" sz="1100"/>
              <a:t>人が</a:t>
            </a:r>
            <a:r>
              <a:rPr lang="en-US" altLang="ja-JP" sz="1100" dirty="0"/>
              <a:t>1</a:t>
            </a:r>
            <a:r>
              <a:rPr lang="ja-JP" altLang="en-US" sz="1100"/>
              <a:t>日に必要な飲料水は</a:t>
            </a:r>
            <a:r>
              <a:rPr lang="en-US" altLang="ja-JP" sz="1100" dirty="0"/>
              <a:t>3</a:t>
            </a:r>
            <a:r>
              <a:rPr lang="ja-JP" altLang="en-US" sz="1100"/>
              <a:t>リットル、 生活用水になると、</a:t>
            </a:r>
            <a:r>
              <a:rPr lang="en-US" altLang="ja-JP" sz="1100" dirty="0"/>
              <a:t>1</a:t>
            </a:r>
            <a:r>
              <a:rPr lang="ja-JP" altLang="en-US" sz="1100"/>
              <a:t>日</a:t>
            </a:r>
            <a:r>
              <a:rPr lang="en-US" altLang="ja-JP" sz="1100" dirty="0"/>
              <a:t>6</a:t>
            </a:r>
            <a:r>
              <a:rPr lang="ja-JP" altLang="en-US" sz="1100"/>
              <a:t>リッ トルもの水が最低限必要と言われています。</a:t>
            </a:r>
          </a:p>
        </p:txBody>
      </p:sp>
      <p:pic>
        <p:nvPicPr>
          <p:cNvPr id="12" name="図 11">
            <a:extLst>
              <a:ext uri="{FF2B5EF4-FFF2-40B4-BE49-F238E27FC236}">
                <a16:creationId xmlns:a16="http://schemas.microsoft.com/office/drawing/2014/main" id="{AB94B03D-2406-A673-38B2-B0941E6FE8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61628" y="5021961"/>
            <a:ext cx="1027763" cy="1223123"/>
          </a:xfrm>
          <a:prstGeom prst="rect">
            <a:avLst/>
          </a:prstGeom>
        </p:spPr>
      </p:pic>
      <p:pic>
        <p:nvPicPr>
          <p:cNvPr id="23" name="図 22" descr="テーブル, 食品, いっぱい, 座る が含まれている画像&#10;&#10;AI 生成コンテンツは誤りを含む可能性があります。">
            <a:extLst>
              <a:ext uri="{FF2B5EF4-FFF2-40B4-BE49-F238E27FC236}">
                <a16:creationId xmlns:a16="http://schemas.microsoft.com/office/drawing/2014/main" id="{6F00E592-F4E5-2FAA-5F65-DF5FE80B37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26801" y="8513505"/>
            <a:ext cx="2082800" cy="1562100"/>
          </a:xfrm>
          <a:prstGeom prst="rect">
            <a:avLst/>
          </a:prstGeom>
        </p:spPr>
      </p:pic>
      <p:pic>
        <p:nvPicPr>
          <p:cNvPr id="47" name="図 46" descr="暗い, 記号, テーブル が含まれている画像&#10;&#10;AI 生成コンテンツは誤りを含む可能性があります。">
            <a:extLst>
              <a:ext uri="{FF2B5EF4-FFF2-40B4-BE49-F238E27FC236}">
                <a16:creationId xmlns:a16="http://schemas.microsoft.com/office/drawing/2014/main" id="{ABCEB290-995D-C47A-FFC2-98D7AAD9161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8265" y="6893934"/>
            <a:ext cx="2533218" cy="1266609"/>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17544</TotalTime>
  <Words>1832</Words>
  <Application>Microsoft Macintosh PowerPoint</Application>
  <PresentationFormat>ユーザー設定</PresentationFormat>
  <Paragraphs>200</Paragraphs>
  <Slides>2</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HG丸ｺﾞｼｯｸM-PRO</vt:lpstr>
      <vt:lpstr>Meiryo UI</vt:lpstr>
      <vt:lpstr>MS PGothic</vt:lpstr>
      <vt:lpstr>MS PGothic</vt:lpstr>
      <vt:lpstr>メイリオ</vt:lpstr>
      <vt:lpstr>游ゴシック</vt:lpstr>
      <vt:lpstr>游ゴシック Light</vt:lpstr>
      <vt:lpstr>游明朝</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489</cp:revision>
  <cp:lastPrinted>2024-04-18T05:38:28Z</cp:lastPrinted>
  <dcterms:created xsi:type="dcterms:W3CDTF">2006-11-30T02:47:34Z</dcterms:created>
  <dcterms:modified xsi:type="dcterms:W3CDTF">2025-06-24T02:15:11Z</dcterms:modified>
</cp:coreProperties>
</file>