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8888"/>
    <a:srgbClr val="F6CEC9"/>
    <a:srgbClr val="1B5A7A"/>
    <a:srgbClr val="BFC7DD"/>
    <a:srgbClr val="A5D189"/>
    <a:srgbClr val="BF4D4A"/>
    <a:srgbClr val="FFF2CC"/>
    <a:srgbClr val="EDE5A9"/>
    <a:srgbClr val="EFCFA0"/>
    <a:srgbClr val="A1D7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20"/>
    <p:restoredTop sz="94365" autoAdjust="0"/>
  </p:normalViewPr>
  <p:slideViewPr>
    <p:cSldViewPr snapToGrid="0">
      <p:cViewPr>
        <p:scale>
          <a:sx n="95" d="100"/>
          <a:sy n="95" d="100"/>
        </p:scale>
        <p:origin x="2232" y="-48"/>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2024/12/18</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07758DAB-3C5A-142A-0911-6C1CA780E853}"/>
              </a:ext>
            </a:extLst>
          </p:cNvPr>
          <p:cNvSpPr/>
          <p:nvPr/>
        </p:nvSpPr>
        <p:spPr>
          <a:xfrm>
            <a:off x="4020294" y="6843788"/>
            <a:ext cx="895975" cy="192747"/>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51E485DE-8441-09C8-5E74-48D20ADDD214}"/>
              </a:ext>
            </a:extLst>
          </p:cNvPr>
          <p:cNvSpPr/>
          <p:nvPr/>
        </p:nvSpPr>
        <p:spPr>
          <a:xfrm>
            <a:off x="4012409" y="5503130"/>
            <a:ext cx="895975" cy="192747"/>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54DA804C-EC19-0812-E4D6-3BCB2D7F4DE5}"/>
              </a:ext>
            </a:extLst>
          </p:cNvPr>
          <p:cNvSpPr/>
          <p:nvPr/>
        </p:nvSpPr>
        <p:spPr>
          <a:xfrm>
            <a:off x="629812" y="9071905"/>
            <a:ext cx="895975" cy="192747"/>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10;&#10;自動的に生成された説明">
            <a:extLst>
              <a:ext uri="{FF2B5EF4-FFF2-40B4-BE49-F238E27FC236}">
                <a16:creationId xmlns:a16="http://schemas.microsoft.com/office/drawing/2014/main" id="{7A3FB007-2A89-37D0-DB40-40AE9F95AE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4101" y="562127"/>
            <a:ext cx="6926401" cy="13320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4687731"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～自宅で省エネしていますか？～</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EA8888"/>
                </a:solidFill>
                <a:latin typeface="ＭＳ Ｐゴシック" panose="020B0600070205080204" pitchFamily="50" charset="-128"/>
              </a:rPr>
              <a:t>3</a:t>
            </a:r>
            <a:r>
              <a:rPr lang="ja-JP" altLang="en-US" sz="1400" b="1">
                <a:solidFill>
                  <a:srgbClr val="EA8888"/>
                </a:solidFill>
                <a:latin typeface="ＭＳ Ｐゴシック" panose="020B0600070205080204" pitchFamily="50" charset="-128"/>
              </a:rPr>
              <a:t>月　新玉ねぎ</a:t>
            </a:r>
            <a:endParaRPr lang="ja-JP" altLang="ja-JP" dirty="0">
              <a:solidFill>
                <a:srgbClr val="EA8888"/>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EA88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EA88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EA88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3</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EA888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72215" y="1090533"/>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1200" b="1">
                <a:solidFill>
                  <a:srgbClr val="EA8888"/>
                </a:solidFill>
                <a:latin typeface="ＭＳ Ｐゴシック" panose="020B0600070205080204" pitchFamily="34" charset="-128"/>
              </a:rPr>
              <a:t>グルニエ</a:t>
            </a:r>
            <a:endParaRPr lang="en-US" altLang="ja-JP" sz="1200" b="1" dirty="0">
              <a:solidFill>
                <a:srgbClr val="EA8888"/>
              </a:solidFill>
              <a:latin typeface="ＭＳ Ｐゴシック" panose="020B0600070205080204" pitchFamily="34" charset="-128"/>
            </a:endParaRPr>
          </a:p>
        </p:txBody>
      </p:sp>
      <p:sp>
        <p:nvSpPr>
          <p:cNvPr id="25" name="Text Box 64">
            <a:extLst>
              <a:ext uri="{FF2B5EF4-FFF2-40B4-BE49-F238E27FC236}">
                <a16:creationId xmlns:a16="http://schemas.microsoft.com/office/drawing/2014/main" id="{67192D84-ACD4-5A0B-E7D3-3DDFBF17D69C}"/>
              </a:ext>
            </a:extLst>
          </p:cNvPr>
          <p:cNvSpPr txBox="1">
            <a:spLocks noChangeArrowheads="1"/>
          </p:cNvSpPr>
          <p:nvPr/>
        </p:nvSpPr>
        <p:spPr bwMode="auto">
          <a:xfrm>
            <a:off x="11619262" y="7208058"/>
            <a:ext cx="2911577" cy="1232065"/>
          </a:xfrm>
          <a:prstGeom prst="rect">
            <a:avLst/>
          </a:prstGeom>
          <a:noFill/>
          <a:ln w="9525" algn="in">
            <a:noFill/>
            <a:miter lim="800000"/>
            <a:headEnd/>
            <a:tailEnd/>
          </a:ln>
          <a:effectLst/>
        </p:spPr>
        <p:txBody>
          <a:bodyPr vert="horz" lIns="36576" tIns="0" rIns="36576" bIns="576"/>
          <a:lstStyle/>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辛みが少ないので、薄くスライスしておかかとお醤油でいただいたり、サラダやサンドイッチに入れていただくのが一般的ですが、火を通すと、新たまねぎのトロッとした甘味がさらに生かされますよ。</a:t>
            </a:r>
            <a:r>
              <a:rPr lang="ja-JP" altLang="ja-JP" sz="1100" b="1">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ただし、火の通りが速くすぐに溶けてしまうので加熱時間は短めがポイントです。</a:t>
            </a:r>
          </a:p>
        </p:txBody>
      </p:sp>
      <p:sp>
        <p:nvSpPr>
          <p:cNvPr id="29" name="Text Box 64">
            <a:extLst>
              <a:ext uri="{FF2B5EF4-FFF2-40B4-BE49-F238E27FC236}">
                <a16:creationId xmlns:a16="http://schemas.microsoft.com/office/drawing/2014/main" id="{1F9164AB-C9B4-4508-BA3F-8EAA1A0B5F49}"/>
              </a:ext>
            </a:extLst>
          </p:cNvPr>
          <p:cNvSpPr txBox="1">
            <a:spLocks noChangeArrowheads="1"/>
          </p:cNvSpPr>
          <p:nvPr/>
        </p:nvSpPr>
        <p:spPr bwMode="auto">
          <a:xfrm>
            <a:off x="11663445" y="8486857"/>
            <a:ext cx="2970130" cy="1734549"/>
          </a:xfrm>
          <a:prstGeom prst="rect">
            <a:avLst/>
          </a:prstGeom>
          <a:noFill/>
          <a:ln w="9525" algn="in">
            <a:noFill/>
            <a:miter lim="800000"/>
            <a:headEnd/>
            <a:tailEnd/>
          </a:ln>
          <a:effectLst/>
        </p:spPr>
        <p:txBody>
          <a:bodyPr vert="horz" lIns="36576" tIns="0" rIns="36576" bIns="576"/>
          <a:lstStyle/>
          <a:p>
            <a:pPr eaLnBrk="1" hangingPunct="1">
              <a:lnSpc>
                <a:spcPts val="1400"/>
              </a:lnSpc>
              <a:spcBef>
                <a:spcPts val="100"/>
              </a:spcBef>
              <a:spcAft>
                <a:spcPts val="100"/>
              </a:spcAft>
            </a:pPr>
            <a:r>
              <a:rPr lang="ja-JP" altLang="ja-JP" sz="1100">
                <a:solidFill>
                  <a:srgbClr val="EA8888"/>
                </a:solidFill>
                <a:latin typeface="MS PGothic" panose="020B0600070205080204" pitchFamily="34" charset="-128"/>
                <a:ea typeface="MS PGothic" panose="020B0600070205080204" pitchFamily="34" charset="-128"/>
              </a:rPr>
              <a:t>【新玉ねぎと根三つ葉のさっと煮】</a:t>
            </a: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（材料）新玉ねぎ１個　　根三つ葉１／２束</a:t>
            </a: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（ａ）水１カップ　みりん大匙１　醤油大匙２</a:t>
            </a:r>
          </a:p>
          <a:p>
            <a:pPr eaLnBrk="1" hangingPunct="1">
              <a:lnSpc>
                <a:spcPts val="1400"/>
              </a:lnSpc>
              <a:spcBef>
                <a:spcPts val="100"/>
              </a:spcBef>
              <a:spcAft>
                <a:spcPts val="100"/>
              </a:spcAft>
            </a:pPr>
            <a:endParaRPr lang="ja-JP" altLang="ja-JP" sz="1100">
              <a:solidFill>
                <a:srgbClr val="000000"/>
              </a:solidFill>
              <a:latin typeface="MS PGothic" panose="020B0600070205080204" pitchFamily="34" charset="-128"/>
              <a:ea typeface="MS PGothic" panose="020B0600070205080204" pitchFamily="34" charset="-128"/>
            </a:endParaRP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①玉ねぎは厚めのくし形に切る。</a:t>
            </a: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②三つ葉は根本を切落し、３㎝の長さに切る。</a:t>
            </a: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③鍋にａを煮立て、①を入れ、少ししたら②も</a:t>
            </a:r>
          </a:p>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入れて１～２分さっと煮て火を止め、器に盛る。</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19" name="Text Box 64">
            <a:extLst>
              <a:ext uri="{FF2B5EF4-FFF2-40B4-BE49-F238E27FC236}">
                <a16:creationId xmlns:a16="http://schemas.microsoft.com/office/drawing/2014/main" id="{A7A384B8-C304-3824-E841-242592C71A47}"/>
              </a:ext>
            </a:extLst>
          </p:cNvPr>
          <p:cNvSpPr txBox="1">
            <a:spLocks noChangeArrowheads="1"/>
          </p:cNvSpPr>
          <p:nvPr/>
        </p:nvSpPr>
        <p:spPr bwMode="auto">
          <a:xfrm>
            <a:off x="8326121" y="7517010"/>
            <a:ext cx="2983367" cy="923113"/>
          </a:xfrm>
          <a:prstGeom prst="rect">
            <a:avLst/>
          </a:prstGeom>
          <a:noFill/>
          <a:ln w="9525" algn="in">
            <a:noFill/>
            <a:miter lim="800000"/>
            <a:headEnd/>
            <a:tailEnd/>
          </a:ln>
          <a:effectLst/>
        </p:spPr>
        <p:txBody>
          <a:bodyPr vert="horz" lIns="36576" tIns="0" rIns="36576" bIns="576"/>
          <a:lstStyle/>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家にいつもある野菜と言えば、</a:t>
            </a:r>
            <a:br>
              <a:rPr lang="en-US" altLang="ja-JP" sz="1100" dirty="0">
                <a:solidFill>
                  <a:srgbClr val="000000"/>
                </a:solidFill>
                <a:latin typeface="MS PGothic" panose="020B0600070205080204" pitchFamily="34" charset="-128"/>
                <a:ea typeface="MS PGothic" panose="020B0600070205080204" pitchFamily="34" charset="-128"/>
              </a:rPr>
            </a:br>
            <a:r>
              <a:rPr lang="ja-JP" altLang="ja-JP" sz="1100">
                <a:solidFill>
                  <a:srgbClr val="000000"/>
                </a:solidFill>
                <a:latin typeface="MS PGothic" panose="020B0600070205080204" pitchFamily="34" charset="-128"/>
                <a:ea typeface="MS PGothic" panose="020B0600070205080204" pitchFamily="34" charset="-128"/>
              </a:rPr>
              <a:t>代表的なのが「玉ねぎ」ですね。</a:t>
            </a:r>
            <a:br>
              <a:rPr lang="en-US" altLang="ja-JP" sz="1100" dirty="0">
                <a:solidFill>
                  <a:srgbClr val="000000"/>
                </a:solidFill>
                <a:latin typeface="MS PGothic" panose="020B0600070205080204" pitchFamily="34" charset="-128"/>
                <a:ea typeface="MS PGothic" panose="020B0600070205080204" pitchFamily="34" charset="-128"/>
              </a:rPr>
            </a:br>
            <a:r>
              <a:rPr lang="ja-JP" altLang="ja-JP" sz="1100">
                <a:solidFill>
                  <a:srgbClr val="000000"/>
                </a:solidFill>
                <a:latin typeface="MS PGothic" panose="020B0600070205080204" pitchFamily="34" charset="-128"/>
                <a:ea typeface="MS PGothic" panose="020B0600070205080204" pitchFamily="34" charset="-128"/>
              </a:rPr>
              <a:t>１年中出回ってはいますが、</a:t>
            </a:r>
            <a:br>
              <a:rPr lang="en-US" altLang="ja-JP" sz="1100" dirty="0">
                <a:solidFill>
                  <a:srgbClr val="000000"/>
                </a:solidFill>
                <a:latin typeface="MS PGothic" panose="020B0600070205080204" pitchFamily="34" charset="-128"/>
                <a:ea typeface="MS PGothic" panose="020B0600070205080204" pitchFamily="34" charset="-128"/>
              </a:rPr>
            </a:br>
            <a:r>
              <a:rPr lang="ja-JP" altLang="ja-JP" sz="1100">
                <a:solidFill>
                  <a:srgbClr val="000000"/>
                </a:solidFill>
                <a:latin typeface="MS PGothic" panose="020B0600070205080204" pitchFamily="34" charset="-128"/>
                <a:ea typeface="MS PGothic" panose="020B0600070205080204" pitchFamily="34" charset="-128"/>
              </a:rPr>
              <a:t>玉ねぎにも旬があります。それは、春。３月から５月頃までの限られた時期にだけ出回る旬の玉ねぎを「新玉ねぎ」といいます</a:t>
            </a:r>
            <a:r>
              <a:rPr lang="ja-JP" altLang="en-US" sz="1100">
                <a:solidFill>
                  <a:srgbClr val="000000"/>
                </a:solidFill>
                <a:latin typeface="MS PGothic" panose="020B0600070205080204" pitchFamily="34" charset="-128"/>
                <a:ea typeface="MS PGothic" panose="020B0600070205080204" pitchFamily="34" charset="-128"/>
              </a:rPr>
              <a:t>。</a:t>
            </a:r>
            <a:endParaRPr lang="en-US" altLang="ja-JP" sz="1100" dirty="0">
              <a:solidFill>
                <a:srgbClr val="000000"/>
              </a:solidFill>
              <a:latin typeface="MS PGothic" panose="020B0600070205080204" pitchFamily="34" charset="-128"/>
              <a:ea typeface="MS PGothic" panose="020B0600070205080204" pitchFamily="34" charset="-128"/>
            </a:endParaRPr>
          </a:p>
        </p:txBody>
      </p:sp>
      <p:sp>
        <p:nvSpPr>
          <p:cNvPr id="20" name="Text Box 64">
            <a:extLst>
              <a:ext uri="{FF2B5EF4-FFF2-40B4-BE49-F238E27FC236}">
                <a16:creationId xmlns:a16="http://schemas.microsoft.com/office/drawing/2014/main" id="{CC5CE882-C45B-5093-01C9-C0E50712163B}"/>
              </a:ext>
            </a:extLst>
          </p:cNvPr>
          <p:cNvSpPr txBox="1">
            <a:spLocks noChangeArrowheads="1"/>
          </p:cNvSpPr>
          <p:nvPr/>
        </p:nvSpPr>
        <p:spPr bwMode="auto">
          <a:xfrm>
            <a:off x="8339359" y="8859961"/>
            <a:ext cx="2970130" cy="1336863"/>
          </a:xfrm>
          <a:prstGeom prst="rect">
            <a:avLst/>
          </a:prstGeom>
          <a:noFill/>
          <a:ln w="9525" algn="in">
            <a:noFill/>
            <a:miter lim="800000"/>
            <a:headEnd/>
            <a:tailEnd/>
          </a:ln>
          <a:effectLst/>
        </p:spPr>
        <p:txBody>
          <a:bodyPr vert="horz" lIns="36576" tIns="0" rIns="36576" bIns="576"/>
          <a:lstStyle/>
          <a:p>
            <a:pPr eaLnBrk="1" hangingPunct="1">
              <a:lnSpc>
                <a:spcPts val="1400"/>
              </a:lnSpc>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一般的な玉ねぎは、収穫後しばらくおいて乾燥させ、日持ちがするようにしてから出荷されるので、水分とともに甘味も飛び、辛味が強くなります。それに対して、新玉ねぎは、畑で収穫したてのものがそのまま出荷されるので水分がたっぷり。辛みが少なく、みずみずしさと柔らかさが特徴で、まるごとかじることもできるほどフルーティです。</a:t>
            </a:r>
          </a:p>
        </p:txBody>
      </p:sp>
      <p:sp>
        <p:nvSpPr>
          <p:cNvPr id="21" name="角丸四角形 20">
            <a:extLst>
              <a:ext uri="{FF2B5EF4-FFF2-40B4-BE49-F238E27FC236}">
                <a16:creationId xmlns:a16="http://schemas.microsoft.com/office/drawing/2014/main" id="{5FBD6E88-858C-C79F-2DBC-8C06B54A6E5D}"/>
              </a:ext>
            </a:extLst>
          </p:cNvPr>
          <p:cNvSpPr/>
          <p:nvPr/>
        </p:nvSpPr>
        <p:spPr>
          <a:xfrm>
            <a:off x="11558434" y="8391090"/>
            <a:ext cx="3092227" cy="1805734"/>
          </a:xfrm>
          <a:prstGeom prst="roundRect">
            <a:avLst>
              <a:gd name="adj" fmla="val 2425"/>
            </a:avLst>
          </a:prstGeom>
          <a:noFill/>
          <a:ln>
            <a:solidFill>
              <a:srgbClr val="EA888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 Box 67">
            <a:extLst>
              <a:ext uri="{FF2B5EF4-FFF2-40B4-BE49-F238E27FC236}">
                <a16:creationId xmlns:a16="http://schemas.microsoft.com/office/drawing/2014/main" id="{229A57E8-1D8F-C905-1822-E85013898105}"/>
              </a:ext>
            </a:extLst>
          </p:cNvPr>
          <p:cNvSpPr txBox="1">
            <a:spLocks noChangeArrowheads="1"/>
          </p:cNvSpPr>
          <p:nvPr/>
        </p:nvSpPr>
        <p:spPr bwMode="auto">
          <a:xfrm>
            <a:off x="3442502" y="3215269"/>
            <a:ext cx="3444000" cy="123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「グルニエ」とは、フランス語で屋根裏部屋のことを言いますが、ロフトとほぼ同じ意味で用いられます。</a:t>
            </a:r>
          </a:p>
          <a:p>
            <a:pPr eaLnBrk="1" hangingPunct="1">
              <a:lnSpc>
                <a:spcPts val="1400"/>
              </a:lnSpc>
            </a:pPr>
            <a:r>
              <a:rPr lang="ja-JP" altLang="ja-JP" sz="1100">
                <a:solidFill>
                  <a:srgbClr val="000000"/>
                </a:solidFill>
                <a:latin typeface="ＭＳ Ｐゴシック" panose="020B0600070205080204" pitchFamily="34" charset="-128"/>
              </a:rPr>
              <a:t>小屋裏（屋根裏）は収納スペースなどの利用が多いですが、断熱性や風通しが悪い場合があるので、快適に使用するには、換気対策や断熱性の確保、照明の設置などが必要になります。</a:t>
            </a:r>
            <a:endParaRPr lang="ja-JP" altLang="ja-JP"/>
          </a:p>
        </p:txBody>
      </p:sp>
      <p:pic>
        <p:nvPicPr>
          <p:cNvPr id="17" name="図 16" descr="光 が含まれている画像&#10;&#10;自動的に生成された説明">
            <a:extLst>
              <a:ext uri="{FF2B5EF4-FFF2-40B4-BE49-F238E27FC236}">
                <a16:creationId xmlns:a16="http://schemas.microsoft.com/office/drawing/2014/main" id="{2D03E3E5-6A00-7B32-59D3-43CDF55E40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33846" y="7150283"/>
            <a:ext cx="893807" cy="954064"/>
          </a:xfrm>
          <a:prstGeom prst="rect">
            <a:avLst/>
          </a:prstGeom>
        </p:spPr>
      </p:pic>
      <p:pic>
        <p:nvPicPr>
          <p:cNvPr id="32" name="図 31" descr="建物, テーブル が含まれている画像&#10;&#10;自動的に生成された説明">
            <a:extLst>
              <a:ext uri="{FF2B5EF4-FFF2-40B4-BE49-F238E27FC236}">
                <a16:creationId xmlns:a16="http://schemas.microsoft.com/office/drawing/2014/main" id="{5FFDB9FE-F555-539E-8E7E-FBC53EA534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15391" y="1293137"/>
            <a:ext cx="2646506" cy="1764337"/>
          </a:xfrm>
          <a:prstGeom prst="rect">
            <a:avLst/>
          </a:prstGeom>
        </p:spPr>
      </p:pic>
      <p:sp>
        <p:nvSpPr>
          <p:cNvPr id="5" name="テキスト ボックス 4">
            <a:extLst>
              <a:ext uri="{FF2B5EF4-FFF2-40B4-BE49-F238E27FC236}">
                <a16:creationId xmlns:a16="http://schemas.microsoft.com/office/drawing/2014/main" id="{E4A6C791-DB80-4D7B-E7DA-DA44EA7B55A4}"/>
              </a:ext>
            </a:extLst>
          </p:cNvPr>
          <p:cNvSpPr txBox="1"/>
          <p:nvPr/>
        </p:nvSpPr>
        <p:spPr>
          <a:xfrm>
            <a:off x="4012409" y="7358442"/>
            <a:ext cx="2874093" cy="2800767"/>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冷蔵庫</a:t>
            </a:r>
          </a:p>
          <a:p>
            <a:endParaRPr kumimoji="1" lang="ja-JP" altLang="en-US" sz="110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・熱いものはさましてから保存しましょう。</a:t>
            </a:r>
          </a:p>
          <a:p>
            <a:r>
              <a:rPr kumimoji="1" lang="ja-JP" altLang="en-US" sz="1100">
                <a:latin typeface="MS PGothic" panose="020B0600070205080204" pitchFamily="34" charset="-128"/>
                <a:ea typeface="MS PGothic" panose="020B0600070205080204" pitchFamily="34" charset="-128"/>
              </a:rPr>
              <a:t>・庫内の温度設定を適切に。</a:t>
            </a:r>
          </a:p>
          <a:p>
            <a:endParaRPr kumimoji="1" lang="ja-JP" altLang="en-US" sz="110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庫内の温度を控えめに設定すると消費電力が小さくなります。設定が「強」になっていたら「中」や「弱」にしましょう。ただし、食品の傷みには注意してください。</a:t>
            </a:r>
            <a:endParaRPr lang="en-US" altLang="ja-JP" sz="1100" dirty="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照明</a:t>
            </a:r>
          </a:p>
          <a:p>
            <a:endParaRPr kumimoji="1" lang="ja-JP" altLang="en-US" sz="110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・照明器具を</a:t>
            </a:r>
            <a:r>
              <a:rPr kumimoji="1" lang="en" altLang="ja-JP" sz="1100" dirty="0">
                <a:latin typeface="MS PGothic" panose="020B0600070205080204" pitchFamily="34" charset="-128"/>
                <a:ea typeface="MS PGothic" panose="020B0600070205080204" pitchFamily="34" charset="-128"/>
              </a:rPr>
              <a:t>LED</a:t>
            </a:r>
            <a:r>
              <a:rPr kumimoji="1" lang="ja-JP" altLang="en-US" sz="1100">
                <a:latin typeface="MS PGothic" panose="020B0600070205080204" pitchFamily="34" charset="-128"/>
                <a:ea typeface="MS PGothic" panose="020B0600070205080204" pitchFamily="34" charset="-128"/>
              </a:rPr>
              <a:t>に取り替える。</a:t>
            </a:r>
          </a:p>
          <a:p>
            <a:r>
              <a:rPr kumimoji="1" lang="ja-JP" altLang="en-US" sz="1100">
                <a:latin typeface="MS PGothic" panose="020B0600070205080204" pitchFamily="34" charset="-128"/>
                <a:ea typeface="MS PGothic" panose="020B0600070205080204" pitchFamily="34" charset="-128"/>
              </a:rPr>
              <a:t>・就寝前に寝室の照明の明るさを下げる</a:t>
            </a:r>
          </a:p>
          <a:p>
            <a:r>
              <a:rPr kumimoji="1" lang="ja-JP" altLang="en-US" sz="1100">
                <a:latin typeface="MS PGothic" panose="020B0600070205080204" pitchFamily="34" charset="-128"/>
                <a:ea typeface="MS PGothic" panose="020B0600070205080204" pitchFamily="34" charset="-128"/>
              </a:rPr>
              <a:t>・調光機能や人感センサー機能の活用</a:t>
            </a:r>
          </a:p>
          <a:p>
            <a:r>
              <a:rPr kumimoji="1" lang="ja-JP" altLang="en-US" sz="1100">
                <a:latin typeface="MS PGothic" panose="020B0600070205080204" pitchFamily="34" charset="-128"/>
                <a:ea typeface="MS PGothic" panose="020B0600070205080204" pitchFamily="34" charset="-128"/>
              </a:rPr>
              <a:t>・照明はこまめに、掃除しましょう</a:t>
            </a:r>
          </a:p>
        </p:txBody>
      </p:sp>
      <p:sp>
        <p:nvSpPr>
          <p:cNvPr id="18" name="テキスト ボックス 17">
            <a:extLst>
              <a:ext uri="{FF2B5EF4-FFF2-40B4-BE49-F238E27FC236}">
                <a16:creationId xmlns:a16="http://schemas.microsoft.com/office/drawing/2014/main" id="{5895BEE0-E4C2-F754-1207-4F698604895C}"/>
              </a:ext>
            </a:extLst>
          </p:cNvPr>
          <p:cNvSpPr txBox="1"/>
          <p:nvPr/>
        </p:nvSpPr>
        <p:spPr>
          <a:xfrm>
            <a:off x="577307" y="8698594"/>
            <a:ext cx="3284557" cy="1446550"/>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エアコン</a:t>
            </a:r>
          </a:p>
          <a:p>
            <a:endParaRPr kumimoji="1" lang="ja-JP" altLang="en-US" sz="110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冷房時の工夫</a:t>
            </a:r>
          </a:p>
          <a:p>
            <a:r>
              <a:rPr kumimoji="1" lang="ja-JP" altLang="en-US" sz="1100">
                <a:latin typeface="MS PGothic" panose="020B0600070205080204" pitchFamily="34" charset="-128"/>
                <a:ea typeface="MS PGothic" panose="020B0600070205080204" pitchFamily="34" charset="-128"/>
              </a:rPr>
              <a:t>・ドア・窓の開閉は少なく。</a:t>
            </a:r>
          </a:p>
          <a:p>
            <a:r>
              <a:rPr kumimoji="1" lang="ja-JP" altLang="en-US" sz="1100">
                <a:latin typeface="MS PGothic" panose="020B0600070205080204" pitchFamily="34" charset="-128"/>
                <a:ea typeface="MS PGothic" panose="020B0600070205080204" pitchFamily="34" charset="-128"/>
              </a:rPr>
              <a:t>・レースのカーテンやすだれなどで日差しをカット。</a:t>
            </a:r>
          </a:p>
          <a:p>
            <a:r>
              <a:rPr kumimoji="1" lang="ja-JP" altLang="en-US" sz="1100">
                <a:latin typeface="MS PGothic" panose="020B0600070205080204" pitchFamily="34" charset="-128"/>
                <a:ea typeface="MS PGothic" panose="020B0600070205080204" pitchFamily="34" charset="-128"/>
              </a:rPr>
              <a:t>・外出時は、昼間でもカーテンを閉めると効果的。</a:t>
            </a:r>
          </a:p>
          <a:p>
            <a:r>
              <a:rPr kumimoji="1" lang="ja-JP" altLang="en-US" sz="1100">
                <a:latin typeface="MS PGothic" panose="020B0600070205080204" pitchFamily="34" charset="-128"/>
                <a:ea typeface="MS PGothic" panose="020B0600070205080204" pitchFamily="34" charset="-128"/>
              </a:rPr>
              <a:t>・扇風機を併用。風がカラダにあたると涼しく感じます。</a:t>
            </a:r>
          </a:p>
          <a:p>
            <a:endParaRPr kumimoji="1" lang="ja-JP" altLang="en-US" sz="1100">
              <a:latin typeface="MS PGothic" panose="020B0600070205080204" pitchFamily="34" charset="-128"/>
              <a:ea typeface="MS PGothic" panose="020B0600070205080204" pitchFamily="34" charset="-128"/>
            </a:endParaRPr>
          </a:p>
        </p:txBody>
      </p:sp>
      <p:sp>
        <p:nvSpPr>
          <p:cNvPr id="22" name="テキスト ボックス 21">
            <a:extLst>
              <a:ext uri="{FF2B5EF4-FFF2-40B4-BE49-F238E27FC236}">
                <a16:creationId xmlns:a16="http://schemas.microsoft.com/office/drawing/2014/main" id="{14D8F4A3-A721-6671-72AA-239E23156EDB}"/>
              </a:ext>
            </a:extLst>
          </p:cNvPr>
          <p:cNvSpPr txBox="1"/>
          <p:nvPr/>
        </p:nvSpPr>
        <p:spPr>
          <a:xfrm>
            <a:off x="515116" y="5436733"/>
            <a:ext cx="3538960" cy="276999"/>
          </a:xfrm>
          <a:prstGeom prst="rect">
            <a:avLst/>
          </a:prstGeom>
          <a:noFill/>
        </p:spPr>
        <p:txBody>
          <a:bodyPr wrap="square" rtlCol="0">
            <a:spAutoFit/>
          </a:bodyPr>
          <a:lstStyle/>
          <a:p>
            <a:r>
              <a:rPr kumimoji="1" lang="ja-JP" altLang="en-US" sz="1200">
                <a:solidFill>
                  <a:srgbClr val="EA8888"/>
                </a:solidFill>
                <a:latin typeface="MS PGothic" panose="020B0600070205080204" pitchFamily="34" charset="-128"/>
                <a:ea typeface="MS PGothic" panose="020B0600070205080204" pitchFamily="34" charset="-128"/>
              </a:rPr>
              <a:t>エネルギー消費量の多い機器から省エネライフを！</a:t>
            </a:r>
          </a:p>
        </p:txBody>
      </p:sp>
      <p:sp>
        <p:nvSpPr>
          <p:cNvPr id="26" name="テキスト ボックス 25">
            <a:extLst>
              <a:ext uri="{FF2B5EF4-FFF2-40B4-BE49-F238E27FC236}">
                <a16:creationId xmlns:a16="http://schemas.microsoft.com/office/drawing/2014/main" id="{6C900E72-C8A7-2448-A295-58A264C86AAE}"/>
              </a:ext>
            </a:extLst>
          </p:cNvPr>
          <p:cNvSpPr txBox="1"/>
          <p:nvPr/>
        </p:nvSpPr>
        <p:spPr>
          <a:xfrm>
            <a:off x="3975750" y="5461063"/>
            <a:ext cx="3067988" cy="1785104"/>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暖房時の工夫</a:t>
            </a:r>
          </a:p>
          <a:p>
            <a:r>
              <a:rPr kumimoji="1" lang="ja-JP" altLang="en-US" sz="1100">
                <a:latin typeface="MS PGothic" panose="020B0600070205080204" pitchFamily="34" charset="-128"/>
                <a:ea typeface="MS PGothic" panose="020B0600070205080204" pitchFamily="34" charset="-128"/>
              </a:rPr>
              <a:t>・ドア・窓の開閉は少なく。</a:t>
            </a:r>
          </a:p>
          <a:p>
            <a:r>
              <a:rPr kumimoji="1" lang="ja-JP" altLang="en-US" sz="1100">
                <a:latin typeface="MS PGothic" panose="020B0600070205080204" pitchFamily="34" charset="-128"/>
                <a:ea typeface="MS PGothic" panose="020B0600070205080204" pitchFamily="34" charset="-128"/>
              </a:rPr>
              <a:t>・厚手のカーテンを使用。床まで届く長いカーテンの方が効果的。</a:t>
            </a:r>
          </a:p>
          <a:p>
            <a:r>
              <a:rPr kumimoji="1" lang="ja-JP" altLang="en-US" sz="1100">
                <a:latin typeface="MS PGothic" panose="020B0600070205080204" pitchFamily="34" charset="-128"/>
                <a:ea typeface="MS PGothic" panose="020B0600070205080204" pitchFamily="34" charset="-128"/>
              </a:rPr>
              <a:t>・扇風機を併用。暖まった空気を循環させましょう。</a:t>
            </a:r>
          </a:p>
          <a:p>
            <a:endParaRPr kumimoji="1"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　　　　　　　　　　　　　　　</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適宜、換気をしましょう</a:t>
            </a:r>
            <a:endParaRPr kumimoji="1"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室外機の工夫</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室外機のまわりに物を置かない。</a:t>
            </a:r>
          </a:p>
        </p:txBody>
      </p:sp>
      <p:cxnSp>
        <p:nvCxnSpPr>
          <p:cNvPr id="28" name="直線コネクタ 27">
            <a:extLst>
              <a:ext uri="{FF2B5EF4-FFF2-40B4-BE49-F238E27FC236}">
                <a16:creationId xmlns:a16="http://schemas.microsoft.com/office/drawing/2014/main" id="{4D99D0CB-A892-7224-20E1-8CEF3D9FFBE8}"/>
              </a:ext>
            </a:extLst>
          </p:cNvPr>
          <p:cNvCxnSpPr/>
          <p:nvPr/>
        </p:nvCxnSpPr>
        <p:spPr>
          <a:xfrm>
            <a:off x="577307" y="8924195"/>
            <a:ext cx="3126631" cy="0"/>
          </a:xfrm>
          <a:prstGeom prst="line">
            <a:avLst/>
          </a:prstGeom>
          <a:ln w="12700">
            <a:solidFill>
              <a:srgbClr val="EA8888"/>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67199D12-057E-1841-C8A4-3898A5B40798}"/>
              </a:ext>
            </a:extLst>
          </p:cNvPr>
          <p:cNvCxnSpPr/>
          <p:nvPr/>
        </p:nvCxnSpPr>
        <p:spPr>
          <a:xfrm>
            <a:off x="4020294" y="7604455"/>
            <a:ext cx="3126631" cy="0"/>
          </a:xfrm>
          <a:prstGeom prst="line">
            <a:avLst/>
          </a:prstGeom>
          <a:ln w="12700">
            <a:solidFill>
              <a:srgbClr val="EA8888"/>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C0B63848-B59A-699F-1E0D-3BDDB3EE7064}"/>
              </a:ext>
            </a:extLst>
          </p:cNvPr>
          <p:cNvCxnSpPr/>
          <p:nvPr/>
        </p:nvCxnSpPr>
        <p:spPr>
          <a:xfrm>
            <a:off x="4018443" y="9293957"/>
            <a:ext cx="3126631" cy="0"/>
          </a:xfrm>
          <a:prstGeom prst="line">
            <a:avLst/>
          </a:prstGeom>
          <a:ln w="12700">
            <a:solidFill>
              <a:srgbClr val="EA8888"/>
            </a:solidFill>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FF1D9E2-3E4C-E7D8-4E82-EA9FA15E6C33}"/>
              </a:ext>
            </a:extLst>
          </p:cNvPr>
          <p:cNvSpPr txBox="1"/>
          <p:nvPr/>
        </p:nvSpPr>
        <p:spPr>
          <a:xfrm>
            <a:off x="685729" y="7191684"/>
            <a:ext cx="1503640" cy="1107996"/>
          </a:xfrm>
          <a:prstGeom prst="rect">
            <a:avLst/>
          </a:prstGeom>
          <a:noFill/>
        </p:spPr>
        <p:txBody>
          <a:bodyPr wrap="square" rtlCol="0">
            <a:spAutoFit/>
          </a:bodyPr>
          <a:lstStyle/>
          <a:p>
            <a:r>
              <a:rPr lang="ja-JP" altLang="en-US" sz="1100" b="0" i="0" u="none" strike="noStrike">
                <a:solidFill>
                  <a:srgbClr val="333333"/>
                </a:solidFill>
                <a:effectLst/>
                <a:latin typeface="MS PGothic" panose="020B0600070205080204" pitchFamily="34" charset="-128"/>
                <a:ea typeface="MS PGothic" panose="020B0600070205080204" pitchFamily="34" charset="-128"/>
              </a:rPr>
              <a:t>電力消費量はエアコン、冷蔵庫、照明で</a:t>
            </a:r>
            <a:endParaRPr lang="en-US" altLang="ja-JP" sz="1100" b="0" i="0" u="none" strike="noStrike" dirty="0">
              <a:solidFill>
                <a:srgbClr val="333333"/>
              </a:solidFill>
              <a:effectLst/>
              <a:latin typeface="MS PGothic" panose="020B0600070205080204" pitchFamily="34" charset="-128"/>
              <a:ea typeface="MS PGothic" panose="020B0600070205080204" pitchFamily="34" charset="-128"/>
            </a:endParaRPr>
          </a:p>
          <a:p>
            <a:r>
              <a:rPr lang="ja-JP" altLang="en-US" sz="1100" b="0" i="0" u="none" strike="noStrike">
                <a:solidFill>
                  <a:srgbClr val="333333"/>
                </a:solidFill>
                <a:effectLst/>
                <a:latin typeface="MS PGothic" panose="020B0600070205080204" pitchFamily="34" charset="-128"/>
                <a:ea typeface="MS PGothic" panose="020B0600070205080204" pitchFamily="34" charset="-128"/>
              </a:rPr>
              <a:t>５割以上を占めており、節電の際にはこれらの省エネが大きなポイントになります。 </a:t>
            </a:r>
            <a:endParaRPr kumimoji="1" lang="ja-JP" altLang="en-US" sz="1100">
              <a:latin typeface="MS PGothic" panose="020B0600070205080204" pitchFamily="34" charset="-128"/>
              <a:ea typeface="MS PGothic" panose="020B0600070205080204" pitchFamily="34" charset="-128"/>
            </a:endParaRPr>
          </a:p>
        </p:txBody>
      </p:sp>
      <p:sp>
        <p:nvSpPr>
          <p:cNvPr id="45" name="角丸四角形吹き出し 44">
            <a:extLst>
              <a:ext uri="{FF2B5EF4-FFF2-40B4-BE49-F238E27FC236}">
                <a16:creationId xmlns:a16="http://schemas.microsoft.com/office/drawing/2014/main" id="{131A123D-30A5-FF2C-1CAC-D05E470BD320}"/>
              </a:ext>
            </a:extLst>
          </p:cNvPr>
          <p:cNvSpPr/>
          <p:nvPr/>
        </p:nvSpPr>
        <p:spPr>
          <a:xfrm>
            <a:off x="627059" y="7051118"/>
            <a:ext cx="1575579" cy="1393225"/>
          </a:xfrm>
          <a:prstGeom prst="wedgeRoundRectCallout">
            <a:avLst>
              <a:gd name="adj1" fmla="val 68539"/>
              <a:gd name="adj2" fmla="val 16340"/>
              <a:gd name="adj3" fmla="val 16667"/>
            </a:avLst>
          </a:prstGeom>
          <a:noFill/>
          <a:ln>
            <a:solidFill>
              <a:srgbClr val="EA888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5" name="図 54">
            <a:extLst>
              <a:ext uri="{FF2B5EF4-FFF2-40B4-BE49-F238E27FC236}">
                <a16:creationId xmlns:a16="http://schemas.microsoft.com/office/drawing/2014/main" id="{380692E1-0D5F-6747-D70F-2AAC9113F9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95259" y="7451524"/>
            <a:ext cx="1064753" cy="993352"/>
          </a:xfrm>
          <a:prstGeom prst="rect">
            <a:avLst/>
          </a:prstGeom>
        </p:spPr>
      </p:pic>
      <p:pic>
        <p:nvPicPr>
          <p:cNvPr id="57" name="図 56" descr="グラフ, 円グラフ&#10;&#10;自動的に生成された説明">
            <a:extLst>
              <a:ext uri="{FF2B5EF4-FFF2-40B4-BE49-F238E27FC236}">
                <a16:creationId xmlns:a16="http://schemas.microsoft.com/office/drawing/2014/main" id="{1483210D-672B-4E7F-0BE9-7D019A8C777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05486" y="5780174"/>
            <a:ext cx="1697055" cy="1728168"/>
          </a:xfrm>
          <a:prstGeom prst="rect">
            <a:avLst/>
          </a:prstGeom>
        </p:spPr>
      </p:pic>
      <p:sp>
        <p:nvSpPr>
          <p:cNvPr id="58" name="テキスト ボックス 57">
            <a:extLst>
              <a:ext uri="{FF2B5EF4-FFF2-40B4-BE49-F238E27FC236}">
                <a16:creationId xmlns:a16="http://schemas.microsoft.com/office/drawing/2014/main" id="{60EFA540-F669-1912-0D4D-90B7E24AC58A}"/>
              </a:ext>
            </a:extLst>
          </p:cNvPr>
          <p:cNvSpPr txBox="1"/>
          <p:nvPr/>
        </p:nvSpPr>
        <p:spPr>
          <a:xfrm>
            <a:off x="503119" y="5826007"/>
            <a:ext cx="1693661" cy="430887"/>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家庭における家電製品の１日での電力消費割合</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descr="ダイアグラム が含まれている画像&#10;&#10;自動的に生成された説明">
            <a:extLst>
              <a:ext uri="{FF2B5EF4-FFF2-40B4-BE49-F238E27FC236}">
                <a16:creationId xmlns:a16="http://schemas.microsoft.com/office/drawing/2014/main" id="{B1E7B59B-0CBB-9F44-7BA1-50E7AB2B2ED9}"/>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54818" y="317540"/>
            <a:ext cx="7069976" cy="5112000"/>
          </a:xfrm>
          <a:prstGeom prst="rect">
            <a:avLst/>
          </a:prstGeom>
        </p:spPr>
      </p:pic>
      <p:sp>
        <p:nvSpPr>
          <p:cNvPr id="20" name="正方形/長方形 19">
            <a:extLst>
              <a:ext uri="{FF2B5EF4-FFF2-40B4-BE49-F238E27FC236}">
                <a16:creationId xmlns:a16="http://schemas.microsoft.com/office/drawing/2014/main" id="{BDAC2BDD-ED6C-24DE-B718-26B40E9A51AE}"/>
              </a:ext>
            </a:extLst>
          </p:cNvPr>
          <p:cNvSpPr/>
          <p:nvPr/>
        </p:nvSpPr>
        <p:spPr>
          <a:xfrm>
            <a:off x="11298191" y="7114736"/>
            <a:ext cx="784453" cy="168473"/>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2D0925D0-6DD8-078C-9604-65CFC8CF4F71}"/>
              </a:ext>
            </a:extLst>
          </p:cNvPr>
          <p:cNvSpPr/>
          <p:nvPr/>
        </p:nvSpPr>
        <p:spPr>
          <a:xfrm>
            <a:off x="11289885" y="8138143"/>
            <a:ext cx="1542716" cy="168473"/>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D92FF482-9B4C-6C6C-DD1E-D43C59CDB20A}"/>
              </a:ext>
            </a:extLst>
          </p:cNvPr>
          <p:cNvSpPr/>
          <p:nvPr/>
        </p:nvSpPr>
        <p:spPr>
          <a:xfrm>
            <a:off x="7865831" y="7627319"/>
            <a:ext cx="3023207" cy="168473"/>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2AC8B910-7E9B-14EB-0D82-314D746D177C}"/>
              </a:ext>
            </a:extLst>
          </p:cNvPr>
          <p:cNvSpPr/>
          <p:nvPr/>
        </p:nvSpPr>
        <p:spPr>
          <a:xfrm>
            <a:off x="7865830" y="8811479"/>
            <a:ext cx="1334011" cy="168473"/>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6EAA3DDC-03A7-54CF-C067-9AA2F9FE4315}"/>
              </a:ext>
            </a:extLst>
          </p:cNvPr>
          <p:cNvSpPr/>
          <p:nvPr/>
        </p:nvSpPr>
        <p:spPr>
          <a:xfrm>
            <a:off x="11298191" y="6273321"/>
            <a:ext cx="1028760" cy="168473"/>
          </a:xfrm>
          <a:prstGeom prst="rect">
            <a:avLst/>
          </a:prstGeom>
          <a:solidFill>
            <a:srgbClr val="F6CEC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7178518"/>
            <a:ext cx="4356330"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～卒業・入学祝いのマナー～</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EA88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473602" y="5494974"/>
            <a:ext cx="466152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冬小物のお手入れ～</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EA888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EA888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EA88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027" name="角丸四角形吹き出し 1026">
            <a:extLst>
              <a:ext uri="{FF2B5EF4-FFF2-40B4-BE49-F238E27FC236}">
                <a16:creationId xmlns:a16="http://schemas.microsoft.com/office/drawing/2014/main" id="{DCA3AF4B-B20F-4212-9EC5-5953354DB2B1}"/>
              </a:ext>
            </a:extLst>
          </p:cNvPr>
          <p:cNvSpPr/>
          <p:nvPr/>
        </p:nvSpPr>
        <p:spPr>
          <a:xfrm>
            <a:off x="3971365" y="5128826"/>
            <a:ext cx="1808436" cy="1425375"/>
          </a:xfrm>
          <a:custGeom>
            <a:avLst/>
            <a:gdLst>
              <a:gd name="connsiteX0" fmla="*/ 0 w 1670342"/>
              <a:gd name="connsiteY0" fmla="*/ 267606 h 1605605"/>
              <a:gd name="connsiteX1" fmla="*/ 267606 w 1670342"/>
              <a:gd name="connsiteY1" fmla="*/ 0 h 1605605"/>
              <a:gd name="connsiteX2" fmla="*/ 974366 w 1670342"/>
              <a:gd name="connsiteY2" fmla="*/ 0 h 1605605"/>
              <a:gd name="connsiteX3" fmla="*/ 974366 w 1670342"/>
              <a:gd name="connsiteY3" fmla="*/ 0 h 1605605"/>
              <a:gd name="connsiteX4" fmla="*/ 1391952 w 1670342"/>
              <a:gd name="connsiteY4" fmla="*/ 0 h 1605605"/>
              <a:gd name="connsiteX5" fmla="*/ 1402736 w 1670342"/>
              <a:gd name="connsiteY5" fmla="*/ 0 h 1605605"/>
              <a:gd name="connsiteX6" fmla="*/ 1670342 w 1670342"/>
              <a:gd name="connsiteY6" fmla="*/ 267606 h 1605605"/>
              <a:gd name="connsiteX7" fmla="*/ 1670342 w 1670342"/>
              <a:gd name="connsiteY7" fmla="*/ 267601 h 1605605"/>
              <a:gd name="connsiteX8" fmla="*/ 2106401 w 1670342"/>
              <a:gd name="connsiteY8" fmla="*/ 792623 h 1605605"/>
              <a:gd name="connsiteX9" fmla="*/ 1670342 w 1670342"/>
              <a:gd name="connsiteY9" fmla="*/ 669002 h 1605605"/>
              <a:gd name="connsiteX10" fmla="*/ 1670342 w 1670342"/>
              <a:gd name="connsiteY10" fmla="*/ 1337999 h 1605605"/>
              <a:gd name="connsiteX11" fmla="*/ 1402736 w 1670342"/>
              <a:gd name="connsiteY11" fmla="*/ 1605605 h 1605605"/>
              <a:gd name="connsiteX12" fmla="*/ 1391952 w 1670342"/>
              <a:gd name="connsiteY12" fmla="*/ 1605605 h 1605605"/>
              <a:gd name="connsiteX13" fmla="*/ 974366 w 1670342"/>
              <a:gd name="connsiteY13" fmla="*/ 1605605 h 1605605"/>
              <a:gd name="connsiteX14" fmla="*/ 974366 w 1670342"/>
              <a:gd name="connsiteY14" fmla="*/ 1605605 h 1605605"/>
              <a:gd name="connsiteX15" fmla="*/ 267606 w 1670342"/>
              <a:gd name="connsiteY15" fmla="*/ 1605605 h 1605605"/>
              <a:gd name="connsiteX16" fmla="*/ 0 w 1670342"/>
              <a:gd name="connsiteY16" fmla="*/ 1337999 h 1605605"/>
              <a:gd name="connsiteX17" fmla="*/ 0 w 1670342"/>
              <a:gd name="connsiteY17" fmla="*/ 669002 h 1605605"/>
              <a:gd name="connsiteX18" fmla="*/ 0 w 1670342"/>
              <a:gd name="connsiteY18" fmla="*/ 267601 h 1605605"/>
              <a:gd name="connsiteX19" fmla="*/ 0 w 1670342"/>
              <a:gd name="connsiteY19" fmla="*/ 267601 h 1605605"/>
              <a:gd name="connsiteX20" fmla="*/ 0 w 1670342"/>
              <a:gd name="connsiteY20" fmla="*/ 267606 h 1605605"/>
              <a:gd name="connsiteX0" fmla="*/ 0 w 2106401"/>
              <a:gd name="connsiteY0" fmla="*/ 267606 h 1605605"/>
              <a:gd name="connsiteX1" fmla="*/ 267606 w 2106401"/>
              <a:gd name="connsiteY1" fmla="*/ 0 h 1605605"/>
              <a:gd name="connsiteX2" fmla="*/ 974366 w 2106401"/>
              <a:gd name="connsiteY2" fmla="*/ 0 h 1605605"/>
              <a:gd name="connsiteX3" fmla="*/ 974366 w 2106401"/>
              <a:gd name="connsiteY3" fmla="*/ 0 h 1605605"/>
              <a:gd name="connsiteX4" fmla="*/ 1391952 w 2106401"/>
              <a:gd name="connsiteY4" fmla="*/ 0 h 1605605"/>
              <a:gd name="connsiteX5" fmla="*/ 1402736 w 2106401"/>
              <a:gd name="connsiteY5" fmla="*/ 0 h 1605605"/>
              <a:gd name="connsiteX6" fmla="*/ 1670342 w 2106401"/>
              <a:gd name="connsiteY6" fmla="*/ 267606 h 1605605"/>
              <a:gd name="connsiteX7" fmla="*/ 1670342 w 2106401"/>
              <a:gd name="connsiteY7" fmla="*/ 531920 h 1605605"/>
              <a:gd name="connsiteX8" fmla="*/ 2106401 w 2106401"/>
              <a:gd name="connsiteY8" fmla="*/ 792623 h 1605605"/>
              <a:gd name="connsiteX9" fmla="*/ 1670342 w 2106401"/>
              <a:gd name="connsiteY9" fmla="*/ 669002 h 1605605"/>
              <a:gd name="connsiteX10" fmla="*/ 1670342 w 2106401"/>
              <a:gd name="connsiteY10" fmla="*/ 1337999 h 1605605"/>
              <a:gd name="connsiteX11" fmla="*/ 1402736 w 2106401"/>
              <a:gd name="connsiteY11" fmla="*/ 1605605 h 1605605"/>
              <a:gd name="connsiteX12" fmla="*/ 1391952 w 2106401"/>
              <a:gd name="connsiteY12" fmla="*/ 1605605 h 1605605"/>
              <a:gd name="connsiteX13" fmla="*/ 974366 w 2106401"/>
              <a:gd name="connsiteY13" fmla="*/ 1605605 h 1605605"/>
              <a:gd name="connsiteX14" fmla="*/ 974366 w 2106401"/>
              <a:gd name="connsiteY14" fmla="*/ 1605605 h 1605605"/>
              <a:gd name="connsiteX15" fmla="*/ 267606 w 2106401"/>
              <a:gd name="connsiteY15" fmla="*/ 1605605 h 1605605"/>
              <a:gd name="connsiteX16" fmla="*/ 0 w 2106401"/>
              <a:gd name="connsiteY16" fmla="*/ 1337999 h 1605605"/>
              <a:gd name="connsiteX17" fmla="*/ 0 w 2106401"/>
              <a:gd name="connsiteY17" fmla="*/ 669002 h 1605605"/>
              <a:gd name="connsiteX18" fmla="*/ 0 w 2106401"/>
              <a:gd name="connsiteY18" fmla="*/ 267601 h 1605605"/>
              <a:gd name="connsiteX19" fmla="*/ 0 w 2106401"/>
              <a:gd name="connsiteY19" fmla="*/ 267601 h 1605605"/>
              <a:gd name="connsiteX20" fmla="*/ 0 w 2106401"/>
              <a:gd name="connsiteY20" fmla="*/ 267606 h 1605605"/>
              <a:gd name="connsiteX0" fmla="*/ 0 w 2106401"/>
              <a:gd name="connsiteY0" fmla="*/ 267606 h 1605605"/>
              <a:gd name="connsiteX1" fmla="*/ 267606 w 2106401"/>
              <a:gd name="connsiteY1" fmla="*/ 0 h 1605605"/>
              <a:gd name="connsiteX2" fmla="*/ 974366 w 2106401"/>
              <a:gd name="connsiteY2" fmla="*/ 0 h 1605605"/>
              <a:gd name="connsiteX3" fmla="*/ 974366 w 2106401"/>
              <a:gd name="connsiteY3" fmla="*/ 0 h 1605605"/>
              <a:gd name="connsiteX4" fmla="*/ 1391952 w 2106401"/>
              <a:gd name="connsiteY4" fmla="*/ 0 h 1605605"/>
              <a:gd name="connsiteX5" fmla="*/ 1402736 w 2106401"/>
              <a:gd name="connsiteY5" fmla="*/ 0 h 1605605"/>
              <a:gd name="connsiteX6" fmla="*/ 1670342 w 2106401"/>
              <a:gd name="connsiteY6" fmla="*/ 267606 h 1605605"/>
              <a:gd name="connsiteX7" fmla="*/ 1670342 w 2106401"/>
              <a:gd name="connsiteY7" fmla="*/ 531920 h 1605605"/>
              <a:gd name="connsiteX8" fmla="*/ 2106401 w 2106401"/>
              <a:gd name="connsiteY8" fmla="*/ 792623 h 1605605"/>
              <a:gd name="connsiteX9" fmla="*/ 1670342 w 2106401"/>
              <a:gd name="connsiteY9" fmla="*/ 761871 h 1605605"/>
              <a:gd name="connsiteX10" fmla="*/ 1670342 w 2106401"/>
              <a:gd name="connsiteY10" fmla="*/ 1337999 h 1605605"/>
              <a:gd name="connsiteX11" fmla="*/ 1402736 w 2106401"/>
              <a:gd name="connsiteY11" fmla="*/ 1605605 h 1605605"/>
              <a:gd name="connsiteX12" fmla="*/ 1391952 w 2106401"/>
              <a:gd name="connsiteY12" fmla="*/ 1605605 h 1605605"/>
              <a:gd name="connsiteX13" fmla="*/ 974366 w 2106401"/>
              <a:gd name="connsiteY13" fmla="*/ 1605605 h 1605605"/>
              <a:gd name="connsiteX14" fmla="*/ 974366 w 2106401"/>
              <a:gd name="connsiteY14" fmla="*/ 1605605 h 1605605"/>
              <a:gd name="connsiteX15" fmla="*/ 267606 w 2106401"/>
              <a:gd name="connsiteY15" fmla="*/ 1605605 h 1605605"/>
              <a:gd name="connsiteX16" fmla="*/ 0 w 2106401"/>
              <a:gd name="connsiteY16" fmla="*/ 1337999 h 1605605"/>
              <a:gd name="connsiteX17" fmla="*/ 0 w 2106401"/>
              <a:gd name="connsiteY17" fmla="*/ 669002 h 1605605"/>
              <a:gd name="connsiteX18" fmla="*/ 0 w 2106401"/>
              <a:gd name="connsiteY18" fmla="*/ 267601 h 1605605"/>
              <a:gd name="connsiteX19" fmla="*/ 0 w 2106401"/>
              <a:gd name="connsiteY19" fmla="*/ 267601 h 1605605"/>
              <a:gd name="connsiteX20" fmla="*/ 0 w 2106401"/>
              <a:gd name="connsiteY20" fmla="*/ 267606 h 160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06401" h="1605605">
                <a:moveTo>
                  <a:pt x="0" y="267606"/>
                </a:moveTo>
                <a:cubicBezTo>
                  <a:pt x="0" y="119811"/>
                  <a:pt x="119811" y="0"/>
                  <a:pt x="267606" y="0"/>
                </a:cubicBezTo>
                <a:lnTo>
                  <a:pt x="974366" y="0"/>
                </a:lnTo>
                <a:lnTo>
                  <a:pt x="974366" y="0"/>
                </a:lnTo>
                <a:lnTo>
                  <a:pt x="1391952" y="0"/>
                </a:lnTo>
                <a:lnTo>
                  <a:pt x="1402736" y="0"/>
                </a:lnTo>
                <a:cubicBezTo>
                  <a:pt x="1550531" y="0"/>
                  <a:pt x="1670342" y="119811"/>
                  <a:pt x="1670342" y="267606"/>
                </a:cubicBezTo>
                <a:lnTo>
                  <a:pt x="1670342" y="531920"/>
                </a:lnTo>
                <a:lnTo>
                  <a:pt x="2106401" y="792623"/>
                </a:lnTo>
                <a:lnTo>
                  <a:pt x="1670342" y="761871"/>
                </a:lnTo>
                <a:lnTo>
                  <a:pt x="1670342" y="1337999"/>
                </a:lnTo>
                <a:cubicBezTo>
                  <a:pt x="1670342" y="1485794"/>
                  <a:pt x="1550531" y="1605605"/>
                  <a:pt x="1402736" y="1605605"/>
                </a:cubicBezTo>
                <a:lnTo>
                  <a:pt x="1391952" y="1605605"/>
                </a:lnTo>
                <a:lnTo>
                  <a:pt x="974366" y="1605605"/>
                </a:lnTo>
                <a:lnTo>
                  <a:pt x="974366" y="1605605"/>
                </a:lnTo>
                <a:lnTo>
                  <a:pt x="267606" y="1605605"/>
                </a:lnTo>
                <a:cubicBezTo>
                  <a:pt x="119811" y="1605605"/>
                  <a:pt x="0" y="1485794"/>
                  <a:pt x="0" y="1337999"/>
                </a:cubicBezTo>
                <a:lnTo>
                  <a:pt x="0" y="669002"/>
                </a:lnTo>
                <a:lnTo>
                  <a:pt x="0" y="267601"/>
                </a:lnTo>
                <a:lnTo>
                  <a:pt x="0" y="267601"/>
                </a:lnTo>
                <a:lnTo>
                  <a:pt x="0" y="267606"/>
                </a:lnTo>
                <a:close/>
              </a:path>
            </a:pathLst>
          </a:custGeom>
          <a:no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9" name="テキスト ボックス 1028">
            <a:extLst>
              <a:ext uri="{FF2B5EF4-FFF2-40B4-BE49-F238E27FC236}">
                <a16:creationId xmlns:a16="http://schemas.microsoft.com/office/drawing/2014/main" id="{C24087D7-5D3B-4329-48B9-AD712FCE7B11}"/>
              </a:ext>
            </a:extLst>
          </p:cNvPr>
          <p:cNvSpPr txBox="1"/>
          <p:nvPr/>
        </p:nvSpPr>
        <p:spPr>
          <a:xfrm>
            <a:off x="4003026" y="5240780"/>
            <a:ext cx="1427748" cy="1277273"/>
          </a:xfrm>
          <a:prstGeom prst="rect">
            <a:avLst/>
          </a:prstGeom>
          <a:noFill/>
        </p:spPr>
        <p:txBody>
          <a:bodyPr wrap="square" rtlCol="0">
            <a:spAutoFit/>
          </a:bodyPr>
          <a:lstStyle/>
          <a:p>
            <a:pPr>
              <a:spcBef>
                <a:spcPts val="0"/>
              </a:spcBef>
              <a:spcAft>
                <a:spcPts val="0"/>
              </a:spcAft>
              <a:defRPr/>
            </a:pPr>
            <a:r>
              <a:rPr lang="ja-JP" altLang="ja-JP" sz="1100">
                <a:solidFill>
                  <a:srgbClr val="000000"/>
                </a:solidFill>
                <a:latin typeface="MS PGothic" panose="020B0600070205080204" pitchFamily="34" charset="-128"/>
                <a:ea typeface="MS PGothic" panose="020B0600070205080204" pitchFamily="34" charset="-128"/>
              </a:rPr>
              <a:t>窓</a:t>
            </a:r>
            <a:r>
              <a:rPr lang="ja-JP" altLang="en-US" sz="1100" kern="1400">
                <a:solidFill>
                  <a:srgbClr val="000000"/>
                </a:solidFill>
                <a:latin typeface="MS PGothic" panose="020B0600070205080204" pitchFamily="34" charset="-128"/>
                <a:ea typeface="MS PGothic" panose="020B0600070205080204" pitchFamily="34" charset="-128"/>
              </a:rPr>
              <a:t>押し引きして開けるタイプの窓は欧米の住宅で多く使われていますよ。海外ドラマや映画を見る時には、家の「窓」もチェックしてみましょう！</a:t>
            </a:r>
          </a:p>
        </p:txBody>
      </p:sp>
      <p:sp>
        <p:nvSpPr>
          <p:cNvPr id="6" name="Text Box 64">
            <a:extLst>
              <a:ext uri="{FF2B5EF4-FFF2-40B4-BE49-F238E27FC236}">
                <a16:creationId xmlns:a16="http://schemas.microsoft.com/office/drawing/2014/main" id="{178D3A1A-3AEC-8A5E-3799-1B4E394C80FE}"/>
              </a:ext>
            </a:extLst>
          </p:cNvPr>
          <p:cNvSpPr txBox="1">
            <a:spLocks noChangeArrowheads="1"/>
          </p:cNvSpPr>
          <p:nvPr/>
        </p:nvSpPr>
        <p:spPr bwMode="auto">
          <a:xfrm>
            <a:off x="7918006" y="6083299"/>
            <a:ext cx="32766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a:t>
            </a:r>
            <a:r>
              <a:rPr lang="en-US" altLang="ja-JP" sz="1100" dirty="0">
                <a:solidFill>
                  <a:srgbClr val="000000"/>
                </a:solidFill>
                <a:latin typeface="ＭＳ Ｐゴシック" panose="020B0600070205080204" pitchFamily="34" charset="-128"/>
              </a:rPr>
              <a:t>3</a:t>
            </a:r>
            <a:r>
              <a:rPr lang="ja-JP" altLang="ja-JP" sz="1100">
                <a:solidFill>
                  <a:srgbClr val="000000"/>
                </a:solidFill>
                <a:latin typeface="ＭＳ Ｐゴシック" panose="020B0600070205080204" pitchFamily="34" charset="-128"/>
              </a:rPr>
              <a:t>月になり、だんだんと春めいてきましたね。衣替えにはまだ早いですが、手袋やマフラー、ブーツなどの冬小物はそろそろ出番も終わりですね。</a:t>
            </a:r>
          </a:p>
          <a:p>
            <a:pPr eaLnBrk="1" hangingPunct="1"/>
            <a:r>
              <a:rPr lang="ja-JP" altLang="ja-JP" sz="1100">
                <a:solidFill>
                  <a:srgbClr val="000000"/>
                </a:solidFill>
                <a:latin typeface="ＭＳ Ｐゴシック" panose="020B0600070205080204" pitchFamily="34" charset="-128"/>
              </a:rPr>
              <a:t>冬小物は少しの手間をかけることで綺麗になり、次のシーズンも使えるので節約にもなりますよ。</a:t>
            </a:r>
          </a:p>
          <a:p>
            <a:pPr eaLnBrk="1" hangingPunct="1"/>
            <a:r>
              <a:rPr lang="ja-JP" altLang="ja-JP" sz="1100">
                <a:solidFill>
                  <a:srgbClr val="000000"/>
                </a:solidFill>
                <a:latin typeface="ＭＳ Ｐゴシック" panose="020B0600070205080204" pitchFamily="34" charset="-128"/>
              </a:rPr>
              <a:t>来シーズンも気持ち良く使えるようにきちんとお手入れしましょう。</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b="1">
                <a:latin typeface="ＭＳ Ｐゴシック" panose="020B0600070205080204" pitchFamily="34" charset="-128"/>
              </a:rPr>
              <a:t>ブーツのお手入れ</a:t>
            </a:r>
          </a:p>
          <a:p>
            <a:pPr eaLnBrk="1" hangingPunct="1"/>
            <a:r>
              <a:rPr lang="ja-JP" altLang="ja-JP" sz="1100">
                <a:solidFill>
                  <a:srgbClr val="000000"/>
                </a:solidFill>
                <a:latin typeface="ＭＳ Ｐゴシック" panose="020B0600070205080204" pitchFamily="34" charset="-128"/>
              </a:rPr>
              <a:t>表面がすべすべしているスムースレザーの場合</a:t>
            </a:r>
          </a:p>
          <a:p>
            <a:pPr eaLnBrk="1" hangingPunct="1"/>
            <a:r>
              <a:rPr lang="ja-JP" altLang="ja-JP" sz="1100">
                <a:solidFill>
                  <a:srgbClr val="000000"/>
                </a:solidFill>
                <a:latin typeface="ＭＳ Ｐゴシック" panose="020B0600070205080204" pitchFamily="34" charset="-128"/>
              </a:rPr>
              <a:t>革の表面に付着したホコリ等を靴用ブラシで落とし、少量の靴クリーナーを布にもみ込み、やさしく拭いて汚れを落とします。仕上げに乾いた布や</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つや出しクロスで拭いて仕上げます。</a:t>
            </a:r>
            <a:endParaRPr lang="en-US" altLang="ja-JP" sz="1100" dirty="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起毛レザーの場合</a:t>
            </a:r>
          </a:p>
          <a:p>
            <a:pPr eaLnBrk="1" hangingPunct="1"/>
            <a:r>
              <a:rPr lang="ja-JP" altLang="ja-JP" sz="1100">
                <a:solidFill>
                  <a:srgbClr val="000000"/>
                </a:solidFill>
                <a:latin typeface="ＭＳ Ｐゴシック" panose="020B0600070205080204" pitchFamily="34" charset="-128"/>
              </a:rPr>
              <a:t>靴用ブラシで、毛足の奥に隠れたホコリを払いながら毛並みを整えます。汚れの気になる部分は専用の消しゴムで汚れを落とします。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お手入れをした後は、しっかりと陰干しをしてからしまいましょう。型崩れしないようにシューズキーパーを入れたり、新聞紙を詰めたストッキングを入れておきましょう。</a:t>
            </a:r>
            <a:endParaRPr lang="ja-JP" altLang="ja-JP"/>
          </a:p>
        </p:txBody>
      </p:sp>
      <p:sp>
        <p:nvSpPr>
          <p:cNvPr id="14" name="Text Box 65">
            <a:extLst>
              <a:ext uri="{FF2B5EF4-FFF2-40B4-BE49-F238E27FC236}">
                <a16:creationId xmlns:a16="http://schemas.microsoft.com/office/drawing/2014/main" id="{720903D0-6F6A-4B40-6D58-C1CF490F4306}"/>
              </a:ext>
            </a:extLst>
          </p:cNvPr>
          <p:cNvSpPr txBox="1">
            <a:spLocks noChangeArrowheads="1"/>
          </p:cNvSpPr>
          <p:nvPr/>
        </p:nvSpPr>
        <p:spPr bwMode="auto">
          <a:xfrm>
            <a:off x="11357746" y="6066907"/>
            <a:ext cx="3106738"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latin typeface="ＭＳ Ｐゴシック" panose="020B0600070205080204" pitchFamily="34" charset="-128"/>
              </a:rPr>
              <a:t>手袋</a:t>
            </a:r>
          </a:p>
          <a:p>
            <a:pPr eaLnBrk="1" hangingPunct="1"/>
            <a:r>
              <a:rPr lang="ja-JP" altLang="ja-JP" sz="1100">
                <a:solidFill>
                  <a:srgbClr val="000000"/>
                </a:solidFill>
                <a:latin typeface="ＭＳ Ｐゴシック" panose="020B0600070205080204" pitchFamily="34" charset="-128"/>
              </a:rPr>
              <a:t>ウールの場合</a:t>
            </a:r>
          </a:p>
          <a:p>
            <a:pPr eaLnBrk="1" hangingPunct="1"/>
            <a:r>
              <a:rPr lang="ja-JP" altLang="ja-JP" sz="1100">
                <a:solidFill>
                  <a:srgbClr val="000000"/>
                </a:solidFill>
                <a:latin typeface="ＭＳ Ｐゴシック" panose="020B0600070205080204" pitchFamily="34" charset="-128"/>
              </a:rPr>
              <a:t>ウール用洗剤で押し洗いをして、</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タオルで挟んで水気を吸い取り、</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形を整えて日陰で平干しします。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皮の場合</a:t>
            </a:r>
          </a:p>
          <a:p>
            <a:pPr eaLnBrk="1" hangingPunct="1"/>
            <a:r>
              <a:rPr lang="ja-JP" altLang="ja-JP" sz="1100">
                <a:solidFill>
                  <a:srgbClr val="000000"/>
                </a:solidFill>
                <a:latin typeface="ＭＳ Ｐゴシック" panose="020B0600070205080204" pitchFamily="34" charset="-128"/>
              </a:rPr>
              <a:t>皮の場合は水洗いは出来ないので、レザー専用のクリーナーで汚れを落とします。</a:t>
            </a:r>
          </a:p>
          <a:p>
            <a:pPr eaLnBrk="1" hangingPunct="1"/>
            <a:endParaRPr lang="ja-JP" altLang="ja-JP" sz="1100">
              <a:solidFill>
                <a:srgbClr val="000000"/>
              </a:solidFill>
              <a:latin typeface="ＭＳ Ｐゴシック" panose="020B0600070205080204" pitchFamily="34" charset="-128"/>
            </a:endParaRPr>
          </a:p>
          <a:p>
            <a:pPr eaLnBrk="1" hangingPunct="1"/>
            <a:endParaRPr lang="en-US" altLang="ja-JP" sz="1100" b="1" dirty="0">
              <a:solidFill>
                <a:srgbClr val="EA8888"/>
              </a:solidFill>
              <a:latin typeface="ＭＳ Ｐゴシック" panose="020B0600070205080204" pitchFamily="34" charset="-128"/>
            </a:endParaRPr>
          </a:p>
          <a:p>
            <a:pPr eaLnBrk="1" hangingPunct="1"/>
            <a:r>
              <a:rPr lang="ja-JP" altLang="ja-JP" sz="1100" b="1">
                <a:latin typeface="ＭＳ Ｐゴシック" panose="020B0600070205080204" pitchFamily="34" charset="-128"/>
              </a:rPr>
              <a:t>マフラー</a:t>
            </a:r>
          </a:p>
          <a:p>
            <a:pPr eaLnBrk="1" hangingPunct="1"/>
            <a:r>
              <a:rPr lang="ja-JP" altLang="ja-JP" sz="1100">
                <a:solidFill>
                  <a:srgbClr val="000000"/>
                </a:solidFill>
                <a:latin typeface="ＭＳ Ｐゴシック" panose="020B0600070205080204" pitchFamily="34" charset="-128"/>
              </a:rPr>
              <a:t>ウールマフラーの場合</a:t>
            </a:r>
          </a:p>
          <a:p>
            <a:pPr eaLnBrk="1" hangingPunct="1"/>
            <a:r>
              <a:rPr lang="ja-JP" altLang="ja-JP" sz="1100">
                <a:solidFill>
                  <a:srgbClr val="000000"/>
                </a:solidFill>
                <a:latin typeface="ＭＳ Ｐゴシック" panose="020B0600070205080204" pitchFamily="34" charset="-128"/>
              </a:rPr>
              <a:t>ネットに入れてウール用洗剤で手洗いコースで洗います。柔軟剤で仕上げると静電気も起きにくくなります。形を整えて日陰で干しますが、竿を</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本使った</a:t>
            </a:r>
            <a:r>
              <a:rPr lang="en-US" altLang="ja-JP" sz="1100" dirty="0">
                <a:solidFill>
                  <a:srgbClr val="000000"/>
                </a:solidFill>
                <a:latin typeface="ＭＳ Ｐゴシック" panose="020B0600070205080204" pitchFamily="34" charset="-128"/>
              </a:rPr>
              <a:t>M</a:t>
            </a:r>
            <a:r>
              <a:rPr lang="ja-JP" altLang="ja-JP" sz="1100">
                <a:solidFill>
                  <a:srgbClr val="000000"/>
                </a:solidFill>
                <a:latin typeface="ＭＳ Ｐゴシック" panose="020B0600070205080204" pitchFamily="34" charset="-128"/>
              </a:rPr>
              <a:t>字干しをすると形も崩れにくく乾きも早くなります。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※ファーマフラーの場合は、</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ブラッシングで汚れを落とします。</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洗濯はプロにお任せする事が</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おススメです。</a:t>
            </a:r>
          </a:p>
          <a:p>
            <a:pPr eaLnBrk="1" hangingPunct="1"/>
            <a:endParaRPr lang="ja-JP" altLang="ja-JP"/>
          </a:p>
        </p:txBody>
      </p:sp>
      <p:sp>
        <p:nvSpPr>
          <p:cNvPr id="21" name="Text Box 59">
            <a:extLst>
              <a:ext uri="{FF2B5EF4-FFF2-40B4-BE49-F238E27FC236}">
                <a16:creationId xmlns:a16="http://schemas.microsoft.com/office/drawing/2014/main" id="{8DE8B94C-A8B4-7C2B-0AFA-BB244B4E437C}"/>
              </a:ext>
            </a:extLst>
          </p:cNvPr>
          <p:cNvSpPr txBox="1">
            <a:spLocks noChangeArrowheads="1"/>
          </p:cNvSpPr>
          <p:nvPr/>
        </p:nvSpPr>
        <p:spPr bwMode="auto">
          <a:xfrm>
            <a:off x="726361" y="7831030"/>
            <a:ext cx="1486903" cy="74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卒業（卒園）と入学が</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重なる場合は、どちらのお祝いを贈ると良いの</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でしょうか？</a:t>
            </a:r>
            <a:endParaRPr lang="ja-JP" altLang="ja-JP" sz="1100"/>
          </a:p>
        </p:txBody>
      </p:sp>
      <p:sp>
        <p:nvSpPr>
          <p:cNvPr id="22" name="Text Box 60">
            <a:extLst>
              <a:ext uri="{FF2B5EF4-FFF2-40B4-BE49-F238E27FC236}">
                <a16:creationId xmlns:a16="http://schemas.microsoft.com/office/drawing/2014/main" id="{58C34AD2-7FD3-75B4-2AF2-365DF1DD5026}"/>
              </a:ext>
            </a:extLst>
          </p:cNvPr>
          <p:cNvSpPr txBox="1">
            <a:spLocks noChangeArrowheads="1"/>
          </p:cNvSpPr>
          <p:nvPr/>
        </p:nvSpPr>
        <p:spPr bwMode="auto">
          <a:xfrm>
            <a:off x="676757" y="8704791"/>
            <a:ext cx="2969547" cy="92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r>
              <a:rPr kumimoji="1" lang="ja-JP" altLang="en-US" sz="1100">
                <a:latin typeface="MS PGothic" panose="020B0600070205080204" pitchFamily="34" charset="-128"/>
                <a:ea typeface="MS PGothic" panose="020B0600070205080204" pitchFamily="34" charset="-128"/>
              </a:rPr>
              <a:t>卒業祝いと入学祝いをどちらを贈るかは、厳密なルールはありませんが、一般的には入学祝いを優先する傾向があります。これは、入学には新生活に必要な学用品や身の回り品など費用がかかることが多いことが理由です。</a:t>
            </a:r>
            <a:endParaRPr kumimoji="1" lang="en-US" altLang="ja-JP" sz="1100" dirty="0">
              <a:latin typeface="MS PGothic" panose="020B0600070205080204" pitchFamily="34" charset="-128"/>
              <a:ea typeface="MS PGothic" panose="020B0600070205080204" pitchFamily="34" charset="-128"/>
            </a:endParaRPr>
          </a:p>
          <a:p>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また、入学試験の結果を待っている、卒業後の進路が決まっていないなど、お祝いの名目に迷うようなケースでは卒業祝いとして贈ってもよいでしょう。</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ja-JP" sz="1100">
              <a:solidFill>
                <a:srgbClr val="000000"/>
              </a:solidFill>
              <a:latin typeface="MS UI Gothic" panose="020B0600070205080204" pitchFamily="34" charset="-128"/>
            </a:endParaRPr>
          </a:p>
        </p:txBody>
      </p:sp>
      <p:sp>
        <p:nvSpPr>
          <p:cNvPr id="26" name="Text Box 50">
            <a:extLst>
              <a:ext uri="{FF2B5EF4-FFF2-40B4-BE49-F238E27FC236}">
                <a16:creationId xmlns:a16="http://schemas.microsoft.com/office/drawing/2014/main" id="{6DB47B54-D02F-D3A9-0E02-7988E9CF8C94}"/>
              </a:ext>
            </a:extLst>
          </p:cNvPr>
          <p:cNvSpPr txBox="1">
            <a:spLocks noChangeArrowheads="1"/>
          </p:cNvSpPr>
          <p:nvPr/>
        </p:nvSpPr>
        <p:spPr bwMode="auto">
          <a:xfrm>
            <a:off x="673710" y="1982226"/>
            <a:ext cx="2913062" cy="367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「窓」と聞いてイメージするの</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は右の写真のような「引き違</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い窓」ではないでしょうか。</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引き違い窓は、最も多く使わ</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れる一般的な窓ですが、「上</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げ下げ窓」や「滑り出し窓」など、開閉の仕方のバリエーションも年々豊富になってきています。</a:t>
            </a:r>
          </a:p>
          <a:p>
            <a:pPr eaLnBrk="1" hangingPunct="1"/>
            <a:r>
              <a:rPr lang="ja-JP" altLang="ja-JP" sz="1100">
                <a:solidFill>
                  <a:srgbClr val="000000"/>
                </a:solidFill>
                <a:latin typeface="ＭＳ Ｐゴシック" panose="020B0600070205080204" pitchFamily="34" charset="-128"/>
              </a:rPr>
              <a:t>「引き違い窓」の他にはどのようなものがあるのでしょうか。今回は代表的な窓の種類をご紹介します。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EA8888"/>
                </a:solidFill>
                <a:latin typeface="ＭＳ Ｐゴシック" panose="020B0600070205080204" pitchFamily="34" charset="-128"/>
              </a:rPr>
              <a:t>■上げ下げ窓</a:t>
            </a:r>
          </a:p>
          <a:p>
            <a:pPr eaLnBrk="1" hangingPunct="1"/>
            <a:r>
              <a:rPr lang="ja-JP" altLang="ja-JP" sz="1100">
                <a:solidFill>
                  <a:srgbClr val="000000"/>
                </a:solidFill>
                <a:latin typeface="ＭＳ Ｐゴシック" panose="020B0600070205080204" pitchFamily="34" charset="-128"/>
              </a:rPr>
              <a:t>ガラス戸を上下にスライドさせて開閉する</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タイプ。場所を取らずに開閉したい窓に</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適しています。</a:t>
            </a:r>
          </a:p>
          <a:p>
            <a:pPr eaLnBrk="1" hangingPunct="1"/>
            <a:endParaRPr lang="ja-JP" altLang="ja-JP" sz="1100">
              <a:solidFill>
                <a:srgbClr val="000000"/>
              </a:solidFill>
              <a:latin typeface="ＭＳ Ｐゴシック" panose="020B0600070205080204" pitchFamily="34" charset="-128"/>
            </a:endParaRPr>
          </a:p>
          <a:p>
            <a:pPr eaLnBrk="1" hangingPunct="1"/>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EA8888"/>
                </a:solidFill>
                <a:latin typeface="ＭＳ Ｐゴシック" panose="020B0600070205080204" pitchFamily="34" charset="-128"/>
              </a:rPr>
              <a:t>■ガラスルーバー窓</a:t>
            </a:r>
          </a:p>
          <a:p>
            <a:pPr eaLnBrk="1" hangingPunct="1"/>
            <a:r>
              <a:rPr lang="ja-JP" altLang="ja-JP" sz="1100">
                <a:solidFill>
                  <a:srgbClr val="000000"/>
                </a:solidFill>
                <a:latin typeface="ＭＳ Ｐゴシック" panose="020B0600070205080204" pitchFamily="34" charset="-128"/>
              </a:rPr>
              <a:t>細長い形状のガラス板が組み合わさり、</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ハンドル操作で上下に開閉するタイプ。</a:t>
            </a:r>
          </a:p>
          <a:p>
            <a:pPr eaLnBrk="1" hangingPunct="1"/>
            <a:r>
              <a:rPr lang="ja-JP" altLang="ja-JP" sz="1100">
                <a:solidFill>
                  <a:srgbClr val="000000"/>
                </a:solidFill>
                <a:latin typeface="ＭＳ Ｐゴシック" panose="020B0600070205080204" pitchFamily="34" charset="-128"/>
              </a:rPr>
              <a:t>洗面室や納戸など通風や換気が必要な</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場所に適しています。</a:t>
            </a:r>
          </a:p>
          <a:p>
            <a:pPr eaLnBrk="1" hangingPunct="1"/>
            <a:endParaRPr lang="ja-JP" altLang="ja-JP" sz="1100">
              <a:solidFill>
                <a:srgbClr val="000000"/>
              </a:solidFill>
              <a:latin typeface="ＭＳ Ｐゴシック" panose="020B0600070205080204" pitchFamily="34" charset="-128"/>
            </a:endParaRPr>
          </a:p>
          <a:p>
            <a:pPr eaLnBrk="1" hangingPunct="1"/>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EA8888"/>
                </a:solidFill>
                <a:latin typeface="ＭＳ Ｐゴシック" panose="020B0600070205080204" pitchFamily="34" charset="-128"/>
              </a:rPr>
              <a:t>■両開き窓・片開き窓</a:t>
            </a:r>
          </a:p>
          <a:p>
            <a:pPr eaLnBrk="1" hangingPunct="1"/>
            <a:r>
              <a:rPr lang="ja-JP" altLang="ja-JP" sz="1100">
                <a:solidFill>
                  <a:srgbClr val="000000"/>
                </a:solidFill>
                <a:latin typeface="ＭＳ Ｐゴシック" panose="020B0600070205080204" pitchFamily="34" charset="-128"/>
              </a:rPr>
              <a:t>左右どちらかを軸に開閉するタイプ。</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欧米では最も一般的な窓です。</a:t>
            </a:r>
          </a:p>
        </p:txBody>
      </p:sp>
      <p:sp>
        <p:nvSpPr>
          <p:cNvPr id="29" name="Text Box 51">
            <a:extLst>
              <a:ext uri="{FF2B5EF4-FFF2-40B4-BE49-F238E27FC236}">
                <a16:creationId xmlns:a16="http://schemas.microsoft.com/office/drawing/2014/main" id="{EABCB9C7-DD86-4244-DFEC-E539CB6A250B}"/>
              </a:ext>
            </a:extLst>
          </p:cNvPr>
          <p:cNvSpPr txBox="1">
            <a:spLocks noChangeArrowheads="1"/>
          </p:cNvSpPr>
          <p:nvPr/>
        </p:nvSpPr>
        <p:spPr bwMode="auto">
          <a:xfrm>
            <a:off x="3974171" y="1503076"/>
            <a:ext cx="2044119" cy="3646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solidFill>
                  <a:srgbClr val="EA8888"/>
                </a:solidFill>
              </a:rPr>
              <a:t>■横滑り出し窓・縦滑り出し窓</a:t>
            </a:r>
          </a:p>
          <a:p>
            <a:pPr eaLnBrk="1" hangingPunct="1"/>
            <a:r>
              <a:rPr lang="ja-JP" altLang="en-US" sz="1100"/>
              <a:t>窓枠の溝に沿ってガラス戸が動き開くタイプ。左右の溝に沿って動くものを「横滑り出し窓」上下</a:t>
            </a:r>
            <a:r>
              <a:rPr lang="ja-JP" altLang="ja-JP" sz="1100">
                <a:solidFill>
                  <a:srgbClr val="000000"/>
                </a:solidFill>
                <a:latin typeface="ＭＳ Ｐゴシック" panose="020B0600070205080204" pitchFamily="34" charset="-128"/>
              </a:rPr>
              <a:t>の溝に沿って動くものを「縦滑り出し窓」と言います。写真のタイプは横滑り出し窓です。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EA8888"/>
                </a:solidFill>
                <a:latin typeface="ＭＳ Ｐゴシック" panose="020B0600070205080204" pitchFamily="34" charset="-128"/>
              </a:rPr>
              <a:t>■内倒し窓</a:t>
            </a:r>
          </a:p>
          <a:p>
            <a:pPr eaLnBrk="1" hangingPunct="1"/>
            <a:r>
              <a:rPr lang="ja-JP" altLang="ja-JP" sz="1100">
                <a:solidFill>
                  <a:srgbClr val="000000"/>
                </a:solidFill>
                <a:latin typeface="ＭＳ Ｐゴシック" panose="020B0600070205080204" pitchFamily="34" charset="-128"/>
              </a:rPr>
              <a:t>窓の下を軸に部屋の内側にガラス戸を倒して開くタイプ。上部から換気が出来るので効率よく風が入ります。</a:t>
            </a:r>
          </a:p>
          <a:p>
            <a:pPr eaLnBrk="1" hangingPunct="1"/>
            <a:endParaRPr lang="ja-JP" altLang="ja-JP" sz="1100">
              <a:solidFill>
                <a:srgbClr val="000000"/>
              </a:solidFill>
              <a:latin typeface="ＭＳ Ｐゴシック" panose="020B0600070205080204" pitchFamily="34" charset="-128"/>
            </a:endParaRPr>
          </a:p>
          <a:p>
            <a:pPr eaLnBrk="1" hangingPunct="1"/>
            <a:r>
              <a:rPr lang="ja-JP" altLang="ja-JP" sz="1100">
                <a:solidFill>
                  <a:srgbClr val="EA8888"/>
                </a:solidFill>
                <a:latin typeface="ＭＳ Ｐゴシック" panose="020B0600070205080204" pitchFamily="34" charset="-128"/>
              </a:rPr>
              <a:t>■</a:t>
            </a:r>
            <a:r>
              <a:rPr lang="en-US" altLang="ja-JP" sz="1100" dirty="0">
                <a:solidFill>
                  <a:srgbClr val="EA8888"/>
                </a:solidFill>
                <a:latin typeface="ＭＳ Ｐゴシック" panose="020B0600070205080204" pitchFamily="34" charset="-128"/>
              </a:rPr>
              <a:t>FIX</a:t>
            </a:r>
            <a:r>
              <a:rPr lang="ja-JP" altLang="ja-JP" sz="1100">
                <a:solidFill>
                  <a:srgbClr val="EA8888"/>
                </a:solidFill>
                <a:latin typeface="ＭＳ Ｐゴシック" panose="020B0600070205080204" pitchFamily="34" charset="-128"/>
              </a:rPr>
              <a:t>窓</a:t>
            </a:r>
          </a:p>
          <a:p>
            <a:pPr eaLnBrk="1" hangingPunct="1"/>
            <a:r>
              <a:rPr lang="ja-JP" altLang="ja-JP" sz="1100">
                <a:solidFill>
                  <a:srgbClr val="000000"/>
                </a:solidFill>
                <a:latin typeface="ＭＳ Ｐゴシック" panose="020B0600070205080204" pitchFamily="34" charset="-128"/>
              </a:rPr>
              <a:t>ガラスをはめ込んだ開閉出来ないタイプ。採光が主な目的ですが、最近ではピクチャーウィンドウと言い、景観を楽しむための窓として採用されることも多いです。</a:t>
            </a:r>
            <a:endParaRPr lang="ja-JP" altLang="ja-JP"/>
          </a:p>
        </p:txBody>
      </p:sp>
      <p:sp>
        <p:nvSpPr>
          <p:cNvPr id="40" name="円/楕円 39">
            <a:extLst>
              <a:ext uri="{FF2B5EF4-FFF2-40B4-BE49-F238E27FC236}">
                <a16:creationId xmlns:a16="http://schemas.microsoft.com/office/drawing/2014/main" id="{441953F3-C857-D329-D663-2486540EA2B0}"/>
              </a:ext>
            </a:extLst>
          </p:cNvPr>
          <p:cNvSpPr/>
          <p:nvPr/>
        </p:nvSpPr>
        <p:spPr>
          <a:xfrm>
            <a:off x="753305" y="1149344"/>
            <a:ext cx="595785" cy="599899"/>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2C64EA-1874-062A-2034-6ED59A59CD23}"/>
              </a:ext>
            </a:extLst>
          </p:cNvPr>
          <p:cNvSpPr txBox="1"/>
          <p:nvPr/>
        </p:nvSpPr>
        <p:spPr>
          <a:xfrm>
            <a:off x="852424" y="1280519"/>
            <a:ext cx="389850"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窓</a:t>
            </a:r>
          </a:p>
        </p:txBody>
      </p:sp>
      <p:sp>
        <p:nvSpPr>
          <p:cNvPr id="42" name="Text Box 50">
            <a:extLst>
              <a:ext uri="{FF2B5EF4-FFF2-40B4-BE49-F238E27FC236}">
                <a16:creationId xmlns:a16="http://schemas.microsoft.com/office/drawing/2014/main" id="{EAC18678-4027-A3B9-9D56-D60DCE966673}"/>
              </a:ext>
            </a:extLst>
          </p:cNvPr>
          <p:cNvSpPr txBox="1">
            <a:spLocks noChangeArrowheads="1"/>
          </p:cNvSpPr>
          <p:nvPr/>
        </p:nvSpPr>
        <p:spPr bwMode="auto">
          <a:xfrm>
            <a:off x="1381315" y="1135678"/>
            <a:ext cx="2347973" cy="69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窓の主な機能は採光と通風ですが、見た目の効果も大きく、外観デザインやインテリアのアクセントにもなります。</a:t>
            </a:r>
          </a:p>
        </p:txBody>
      </p:sp>
      <p:sp>
        <p:nvSpPr>
          <p:cNvPr id="11" name="角丸四角形 10">
            <a:extLst>
              <a:ext uri="{FF2B5EF4-FFF2-40B4-BE49-F238E27FC236}">
                <a16:creationId xmlns:a16="http://schemas.microsoft.com/office/drawing/2014/main" id="{97E5B8A0-D323-863E-0B9E-B4C9D2F554C6}"/>
              </a:ext>
            </a:extLst>
          </p:cNvPr>
          <p:cNvSpPr/>
          <p:nvPr/>
        </p:nvSpPr>
        <p:spPr>
          <a:xfrm>
            <a:off x="608208" y="7745414"/>
            <a:ext cx="1605056" cy="852389"/>
          </a:xfrm>
          <a:prstGeom prst="roundRect">
            <a:avLst/>
          </a:prstGeom>
          <a:noFill/>
          <a:ln>
            <a:solidFill>
              <a:srgbClr val="EA888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5B9EF231-1DC0-9F16-2BEC-55BE699F53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3272" y="8179168"/>
            <a:ext cx="774700" cy="749300"/>
          </a:xfrm>
          <a:prstGeom prst="rect">
            <a:avLst/>
          </a:prstGeom>
        </p:spPr>
      </p:pic>
      <p:pic>
        <p:nvPicPr>
          <p:cNvPr id="23" name="図 22" descr="座る, テーブル, チェアー, キーボード が含まれている画像&#10;&#10;自動的に生成された説明">
            <a:extLst>
              <a:ext uri="{FF2B5EF4-FFF2-40B4-BE49-F238E27FC236}">
                <a16:creationId xmlns:a16="http://schemas.microsoft.com/office/drawing/2014/main" id="{47FE0F9B-54F4-9D68-DDEB-CC6A1758DD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09431" y="9077618"/>
            <a:ext cx="1055053" cy="761983"/>
          </a:xfrm>
          <a:prstGeom prst="rect">
            <a:avLst/>
          </a:prstGeom>
        </p:spPr>
      </p:pic>
      <p:pic>
        <p:nvPicPr>
          <p:cNvPr id="27" name="図 26" descr="手袋 が含まれている画像&#10;&#10;自動的に生成された説明">
            <a:extLst>
              <a:ext uri="{FF2B5EF4-FFF2-40B4-BE49-F238E27FC236}">
                <a16:creationId xmlns:a16="http://schemas.microsoft.com/office/drawing/2014/main" id="{A052BD61-2384-AADA-0356-894B0742A6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43649" y="6273321"/>
            <a:ext cx="863600" cy="762000"/>
          </a:xfrm>
          <a:prstGeom prst="rect">
            <a:avLst/>
          </a:prstGeom>
        </p:spPr>
      </p:pic>
      <p:pic>
        <p:nvPicPr>
          <p:cNvPr id="43" name="図 42" descr="モニター画面に映る文字&#10;&#10;中程度の精度で自動的に生成された説明">
            <a:extLst>
              <a:ext uri="{FF2B5EF4-FFF2-40B4-BE49-F238E27FC236}">
                <a16:creationId xmlns:a16="http://schemas.microsoft.com/office/drawing/2014/main" id="{64BF4071-E382-D023-3FE6-D0C4F135CE2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15231" y="2030483"/>
            <a:ext cx="1271543" cy="765336"/>
          </a:xfrm>
          <a:prstGeom prst="rect">
            <a:avLst/>
          </a:prstGeom>
        </p:spPr>
      </p:pic>
      <p:pic>
        <p:nvPicPr>
          <p:cNvPr id="45" name="図 44" descr="壁に掛けられた絵&#10;&#10;低い精度で自動的に生成された説明">
            <a:extLst>
              <a:ext uri="{FF2B5EF4-FFF2-40B4-BE49-F238E27FC236}">
                <a16:creationId xmlns:a16="http://schemas.microsoft.com/office/drawing/2014/main" id="{12C14E6E-2E48-EC74-8453-6C6C1D05C6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63350" y="3723868"/>
            <a:ext cx="530312" cy="1012414"/>
          </a:xfrm>
          <a:prstGeom prst="rect">
            <a:avLst/>
          </a:prstGeom>
        </p:spPr>
      </p:pic>
      <p:pic>
        <p:nvPicPr>
          <p:cNvPr id="47" name="図 46" descr="図形 が含まれている画像&#10;&#10;自動的に生成された説明">
            <a:extLst>
              <a:ext uri="{FF2B5EF4-FFF2-40B4-BE49-F238E27FC236}">
                <a16:creationId xmlns:a16="http://schemas.microsoft.com/office/drawing/2014/main" id="{E032CF57-CF95-88A4-8D3A-718B5BE84E5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03750" y="1481681"/>
            <a:ext cx="1048571" cy="795468"/>
          </a:xfrm>
          <a:prstGeom prst="rect">
            <a:avLst/>
          </a:prstGeom>
        </p:spPr>
      </p:pic>
      <p:pic>
        <p:nvPicPr>
          <p:cNvPr id="50" name="図 49" descr="文字と絵が描かれた絵&#10;&#10;低い精度で自動的に生成された説明">
            <a:extLst>
              <a:ext uri="{FF2B5EF4-FFF2-40B4-BE49-F238E27FC236}">
                <a16:creationId xmlns:a16="http://schemas.microsoft.com/office/drawing/2014/main" id="{1FB5E4CD-2E5C-A67E-856B-03689E0B7E1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34677" y="2885740"/>
            <a:ext cx="952151" cy="795468"/>
          </a:xfrm>
          <a:prstGeom prst="rect">
            <a:avLst/>
          </a:prstGeom>
        </p:spPr>
      </p:pic>
      <p:pic>
        <p:nvPicPr>
          <p:cNvPr id="52" name="図 51" descr="モニター画面に映る男性の絵&#10;&#10;低い精度で自動的に生成された説明">
            <a:extLst>
              <a:ext uri="{FF2B5EF4-FFF2-40B4-BE49-F238E27FC236}">
                <a16:creationId xmlns:a16="http://schemas.microsoft.com/office/drawing/2014/main" id="{1A1CFFC1-3236-8488-A512-7368EB9D390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21158" y="3955382"/>
            <a:ext cx="638785" cy="1108834"/>
          </a:xfrm>
          <a:prstGeom prst="rect">
            <a:avLst/>
          </a:prstGeom>
        </p:spPr>
      </p:pic>
      <p:pic>
        <p:nvPicPr>
          <p:cNvPr id="54" name="図 53" descr="背景パターン, 四角形&#10;&#10;中程度の精度で自動的に生成された説明">
            <a:extLst>
              <a:ext uri="{FF2B5EF4-FFF2-40B4-BE49-F238E27FC236}">
                <a16:creationId xmlns:a16="http://schemas.microsoft.com/office/drawing/2014/main" id="{711EBEA3-C505-4344-7BC5-98CCC3DA511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55222" y="4791398"/>
            <a:ext cx="596670" cy="1100653"/>
          </a:xfrm>
          <a:prstGeom prst="rect">
            <a:avLst/>
          </a:prstGeom>
        </p:spPr>
      </p:pic>
      <p:pic>
        <p:nvPicPr>
          <p:cNvPr id="57" name="図 56" descr="テキスト, アイコン&#10;&#10;中程度の精度で自動的に生成された説明">
            <a:extLst>
              <a:ext uri="{FF2B5EF4-FFF2-40B4-BE49-F238E27FC236}">
                <a16:creationId xmlns:a16="http://schemas.microsoft.com/office/drawing/2014/main" id="{93E2DAFB-40E9-7C19-26C0-9D28272BBF2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57728" y="5926514"/>
            <a:ext cx="726567" cy="1177540"/>
          </a:xfrm>
          <a:prstGeom prst="rect">
            <a:avLst/>
          </a:prstGeom>
        </p:spPr>
      </p:pic>
      <p:sp>
        <p:nvSpPr>
          <p:cNvPr id="58" name="テキスト ボックス 57">
            <a:extLst>
              <a:ext uri="{FF2B5EF4-FFF2-40B4-BE49-F238E27FC236}">
                <a16:creationId xmlns:a16="http://schemas.microsoft.com/office/drawing/2014/main" id="{091787F1-4568-26AB-73BC-447B8E9481B6}"/>
              </a:ext>
            </a:extLst>
          </p:cNvPr>
          <p:cNvSpPr txBox="1"/>
          <p:nvPr/>
        </p:nvSpPr>
        <p:spPr>
          <a:xfrm>
            <a:off x="3959459" y="7751422"/>
            <a:ext cx="2999462" cy="2292935"/>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金額は、相手の親御さんとの関係性やお子様の年齢によって異なりますが、基本的には血縁が濃いほど相場は高くなります。また贈り主側の卒業や入学の際に、いくらお祝いをいただいていたのかによっても変わるほか、小学校入学や高校卒業といった状況の違いでも相場は変わってきます。</a:t>
            </a:r>
            <a:endParaRPr kumimoji="1"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入学祝いや卒業祝いは、お返し（内祝い）をしなくてもよいとされているので、そのつもりで包むようにしましょう。お祝いを贈る時期は、卒業祝いは一般的に</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月</a:t>
            </a:r>
            <a:r>
              <a:rPr kumimoji="1" lang="en-US" altLang="ja-JP" sz="1100" dirty="0">
                <a:latin typeface="MS PGothic" panose="020B0600070205080204" pitchFamily="34" charset="-128"/>
                <a:ea typeface="MS PGothic" panose="020B0600070205080204" pitchFamily="34" charset="-128"/>
              </a:rPr>
              <a:t>15</a:t>
            </a:r>
            <a:r>
              <a:rPr kumimoji="1" lang="ja-JP" altLang="en-US" sz="1100">
                <a:latin typeface="MS PGothic" panose="020B0600070205080204" pitchFamily="34" charset="-128"/>
                <a:ea typeface="MS PGothic" panose="020B0600070205080204" pitchFamily="34" charset="-128"/>
              </a:rPr>
              <a:t>日までに、入学祝いは</a:t>
            </a:r>
            <a:r>
              <a:rPr kumimoji="1" lang="en-US" altLang="ja-JP" sz="1100" dirty="0">
                <a:latin typeface="MS PGothic" panose="020B0600070205080204" pitchFamily="34" charset="-128"/>
                <a:ea typeface="MS PGothic" panose="020B0600070205080204" pitchFamily="34" charset="-128"/>
              </a:rPr>
              <a:t>4</a:t>
            </a:r>
            <a:r>
              <a:rPr kumimoji="1" lang="ja-JP" altLang="en-US" sz="1100">
                <a:latin typeface="MS PGothic" panose="020B0600070205080204" pitchFamily="34" charset="-128"/>
                <a:ea typeface="MS PGothic" panose="020B0600070205080204" pitchFamily="34" charset="-128"/>
              </a:rPr>
              <a:t>月の入学式の</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週間前までと考えられています。﻿</a:t>
            </a:r>
          </a:p>
        </p:txBody>
      </p:sp>
      <p:pic>
        <p:nvPicPr>
          <p:cNvPr id="9" name="図 8" descr="光 が含まれている画像&#10;&#10;自動的に生成された説明">
            <a:extLst>
              <a:ext uri="{FF2B5EF4-FFF2-40B4-BE49-F238E27FC236}">
                <a16:creationId xmlns:a16="http://schemas.microsoft.com/office/drawing/2014/main" id="{86739239-9735-D6F1-0AF2-38A6BB62544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498635" y="5477443"/>
            <a:ext cx="1549928" cy="1549928"/>
          </a:xfrm>
          <a:prstGeom prst="rect">
            <a:avLst/>
          </a:prstGeom>
        </p:spPr>
      </p:pic>
      <p:pic>
        <p:nvPicPr>
          <p:cNvPr id="25" name="図 24" descr="おもちゃ, 人形, 時計 が含まれている画像&#10;&#10;自動的に生成された説明">
            <a:extLst>
              <a:ext uri="{FF2B5EF4-FFF2-40B4-BE49-F238E27FC236}">
                <a16:creationId xmlns:a16="http://schemas.microsoft.com/office/drawing/2014/main" id="{468665F7-E8BC-8DE8-398E-1DBBAE2CDCF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243172" y="7665384"/>
            <a:ext cx="1668647" cy="1011302"/>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15218</TotalTime>
  <Words>1746</Words>
  <Application>Microsoft Macintosh PowerPoint</Application>
  <PresentationFormat>ユーザー設定</PresentationFormat>
  <Paragraphs>155</Paragraphs>
  <Slides>2</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Meiryo UI</vt:lpstr>
      <vt:lpstr>ＭＳ Ｐゴシック</vt:lpstr>
      <vt:lpstr>ＭＳ Ｐゴシック</vt:lpstr>
      <vt:lpstr>MS UI Gothic</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432</cp:revision>
  <cp:lastPrinted>2024-04-18T05:38:28Z</cp:lastPrinted>
  <dcterms:created xsi:type="dcterms:W3CDTF">2006-11-30T02:47:34Z</dcterms:created>
  <dcterms:modified xsi:type="dcterms:W3CDTF">2024-12-18T05:43:49Z</dcterms:modified>
</cp:coreProperties>
</file>