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DE5A9"/>
    <a:srgbClr val="744C23"/>
    <a:srgbClr val="82BD89"/>
    <a:srgbClr val="DEE59B"/>
    <a:srgbClr val="DDB428"/>
    <a:srgbClr val="EE8F27"/>
    <a:srgbClr val="1B55A5"/>
    <a:srgbClr val="D5B451"/>
    <a:srgbClr val="35AB6D"/>
    <a:srgbClr val="FAF8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31"/>
    <p:restoredTop sz="94451" autoAdjust="0"/>
  </p:normalViewPr>
  <p:slideViewPr>
    <p:cSldViewPr snapToGrid="0">
      <p:cViewPr>
        <p:scale>
          <a:sx n="66" d="100"/>
          <a:sy n="66" d="100"/>
        </p:scale>
        <p:origin x="498" y="-42"/>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2024/7/23</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 Id="rId1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 name="円形吹き出し 2252">
            <a:extLst>
              <a:ext uri="{FF2B5EF4-FFF2-40B4-BE49-F238E27FC236}">
                <a16:creationId xmlns:a16="http://schemas.microsoft.com/office/drawing/2014/main" id="{64963D7B-20C8-9C0F-5086-5CFC4433EA16}"/>
              </a:ext>
            </a:extLst>
          </p:cNvPr>
          <p:cNvSpPr/>
          <p:nvPr/>
        </p:nvSpPr>
        <p:spPr>
          <a:xfrm>
            <a:off x="3984315" y="5506705"/>
            <a:ext cx="1750754" cy="1175117"/>
          </a:xfrm>
          <a:prstGeom prst="wedgeEllipseCallout">
            <a:avLst>
              <a:gd name="adj1" fmla="val 52433"/>
              <a:gd name="adj2" fmla="val 33009"/>
            </a:avLst>
          </a:prstGeom>
          <a:solidFill>
            <a:schemeClr val="bg1"/>
          </a:solid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1" name="正方形/長方形 2250">
            <a:extLst>
              <a:ext uri="{FF2B5EF4-FFF2-40B4-BE49-F238E27FC236}">
                <a16:creationId xmlns:a16="http://schemas.microsoft.com/office/drawing/2014/main" id="{C220866E-933F-0414-39A5-2F35375FEA21}"/>
              </a:ext>
            </a:extLst>
          </p:cNvPr>
          <p:cNvSpPr/>
          <p:nvPr/>
        </p:nvSpPr>
        <p:spPr>
          <a:xfrm>
            <a:off x="706688" y="5676353"/>
            <a:ext cx="2960764" cy="4479401"/>
          </a:xfrm>
          <a:prstGeom prst="rect">
            <a:avLst/>
          </a:prstGeom>
          <a:noFill/>
          <a:ln w="57150">
            <a:solidFill>
              <a:srgbClr val="EE8F2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240" name="図 2239" descr="テキスト が含まれている画像&#10;&#10;自動的に生成された説明">
            <a:extLst>
              <a:ext uri="{FF2B5EF4-FFF2-40B4-BE49-F238E27FC236}">
                <a16:creationId xmlns:a16="http://schemas.microsoft.com/office/drawing/2014/main" id="{A318517E-A5D7-7CB7-2C6E-20505D8CF3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2965" y="537254"/>
            <a:ext cx="6926401" cy="1332000"/>
          </a:xfrm>
          <a:prstGeom prst="rect">
            <a:avLst/>
          </a:prstGeom>
        </p:spPr>
      </p:pic>
      <p:sp>
        <p:nvSpPr>
          <p:cNvPr id="42" name="正方形/長方形 41">
            <a:extLst>
              <a:ext uri="{FF2B5EF4-FFF2-40B4-BE49-F238E27FC236}">
                <a16:creationId xmlns:a16="http://schemas.microsoft.com/office/drawing/2014/main" id="{0691CCCC-E3D0-8D1C-94E7-6FFACCFC50DF}"/>
              </a:ext>
            </a:extLst>
          </p:cNvPr>
          <p:cNvSpPr/>
          <p:nvPr/>
        </p:nvSpPr>
        <p:spPr>
          <a:xfrm>
            <a:off x="8254735" y="8013365"/>
            <a:ext cx="2383206" cy="202530"/>
          </a:xfrm>
          <a:prstGeom prst="rect">
            <a:avLst/>
          </a:prstGeom>
          <a:solidFill>
            <a:srgbClr val="EE8F2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1" name="図 40" descr="アイコン&#10;&#10;自動的に生成された説明">
            <a:extLst>
              <a:ext uri="{FF2B5EF4-FFF2-40B4-BE49-F238E27FC236}">
                <a16:creationId xmlns:a16="http://schemas.microsoft.com/office/drawing/2014/main" id="{DD210A1F-AEE4-6BAF-0925-BDED9FB50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151712" y="4862908"/>
            <a:ext cx="5561728"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～ちょこっと掃除でいつも気持ち良い空間を～</a:t>
            </a:r>
            <a:endParaRPr lang="ja-JP" altLang="en-US" sz="1500" b="1" dirty="0">
              <a:latin typeface="ＭＳ Ｐゴシック" panose="020B0600070205080204" pitchFamily="50" charset="-128"/>
              <a:ea typeface="ＭＳ Ｐゴシック" panose="020B0600070205080204" pitchFamily="50" charset="-128"/>
            </a:endParaRPr>
          </a:p>
        </p:txBody>
      </p:sp>
      <p:pic>
        <p:nvPicPr>
          <p:cNvPr id="9" name="図 9">
            <a:extLst>
              <a:ext uri="{FF2B5EF4-FFF2-40B4-BE49-F238E27FC236}">
                <a16:creationId xmlns:a16="http://schemas.microsoft.com/office/drawing/2014/main" id="{A67C5D83-05CD-485F-AB0F-F3D020620861}"/>
              </a:ext>
            </a:extLst>
          </p:cNvPr>
          <p:cNvPicPr>
            <a:picLocks noChangeAspect="1"/>
          </p:cNvPicPr>
          <p:nvPr/>
        </p:nvPicPr>
        <p:blipFill>
          <a:blip r:embed="rId4"/>
          <a:stretch>
            <a:fillRect/>
          </a:stretch>
        </p:blipFill>
        <p:spPr>
          <a:xfrm>
            <a:off x="434073" y="596384"/>
            <a:ext cx="2743092" cy="1880817"/>
          </a:xfrm>
          <a:prstGeom prst="rect">
            <a:avLst/>
          </a:prstGeom>
        </p:spPr>
      </p:pic>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747211" y="3168991"/>
            <a:ext cx="2230437" cy="1368424"/>
            <a:chOff x="1051958" y="8379171"/>
            <a:chExt cx="1796289"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51958" y="8772705"/>
              <a:ext cx="1796289"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000" dirty="0">
                  <a:solidFill>
                    <a:srgbClr val="000000"/>
                  </a:solidFill>
                  <a:latin typeface="HG丸ｺﾞｼｯｸM-PRO" panose="020F0600000000000000" pitchFamily="34" charset="-128"/>
                </a:rPr>
                <a:t>〒</a:t>
              </a:r>
              <a:r>
                <a:rPr lang="en-US" altLang="ja-JP" sz="1000" dirty="0">
                  <a:solidFill>
                    <a:srgbClr val="000000"/>
                  </a:solidFill>
                  <a:latin typeface="HG丸ｺﾞｼｯｸM-PRO" panose="020F0600000000000000" pitchFamily="34" charset="-128"/>
                </a:rPr>
                <a:t>330-0854</a:t>
              </a:r>
              <a:r>
                <a:rPr lang="ja-JP" altLang="en-US" sz="1000" dirty="0">
                  <a:solidFill>
                    <a:srgbClr val="000000"/>
                  </a:solidFill>
                  <a:latin typeface="HG丸ｺﾞｼｯｸM-PRO" panose="020F0600000000000000" pitchFamily="34" charset="-128"/>
                </a:rPr>
                <a:t>　</a:t>
              </a:r>
              <a:endParaRPr lang="en-US" altLang="ja-JP" sz="1000" dirty="0">
                <a:solidFill>
                  <a:srgbClr val="000000"/>
                </a:solidFill>
                <a:latin typeface="HG丸ｺﾞｼｯｸM-PRO" panose="020F0600000000000000" pitchFamily="34" charset="-128"/>
              </a:endParaRPr>
            </a:p>
            <a:p>
              <a:pPr eaLnBrk="1" hangingPunct="1">
                <a:spcBef>
                  <a:spcPct val="0"/>
                </a:spcBef>
                <a:buFontTx/>
                <a:buNone/>
              </a:pPr>
              <a:r>
                <a:rPr lang="ja-JP" altLang="en-US" sz="1000" dirty="0">
                  <a:solidFill>
                    <a:srgbClr val="000000"/>
                  </a:solidFill>
                  <a:latin typeface="HG丸ｺﾞｼｯｸM-PRO" panose="020F0600000000000000" pitchFamily="34" charset="-128"/>
                </a:rPr>
                <a:t>埼玉県さいたま市大宮区桜木町</a:t>
              </a:r>
              <a:r>
                <a:rPr lang="en-US" altLang="ja-JP" sz="1000" dirty="0">
                  <a:solidFill>
                    <a:srgbClr val="000000"/>
                  </a:solidFill>
                  <a:latin typeface="HG丸ｺﾞｼｯｸM-PRO" panose="020F0600000000000000" pitchFamily="34" charset="-128"/>
                </a:rPr>
                <a:t>1</a:t>
              </a:r>
              <a:r>
                <a:rPr lang="ja-JP" altLang="en-US" sz="1000" dirty="0">
                  <a:solidFill>
                    <a:srgbClr val="000000"/>
                  </a:solidFill>
                  <a:latin typeface="HG丸ｺﾞｼｯｸM-PRO" panose="020F0600000000000000" pitchFamily="34" charset="-128"/>
                </a:rPr>
                <a:t>丁目</a:t>
              </a:r>
              <a:r>
                <a:rPr lang="en-US" altLang="ja-JP" sz="1000" dirty="0">
                  <a:solidFill>
                    <a:srgbClr val="000000"/>
                  </a:solidFill>
                  <a:latin typeface="HG丸ｺﾞｼｯｸM-PRO" panose="020F0600000000000000" pitchFamily="34" charset="-128"/>
                </a:rPr>
                <a:t>398-1 </a:t>
              </a:r>
              <a:r>
                <a:rPr lang="ja-JP" altLang="en-US" sz="1000" dirty="0">
                  <a:solidFill>
                    <a:srgbClr val="000000"/>
                  </a:solidFill>
                  <a:latin typeface="HG丸ｺﾞｼｯｸM-PRO" panose="020F0600000000000000" pitchFamily="34" charset="-128"/>
                </a:rPr>
                <a:t>アドグレイス大宮</a:t>
              </a:r>
              <a:r>
                <a:rPr lang="en-US" altLang="ja-JP" sz="1000" dirty="0">
                  <a:solidFill>
                    <a:srgbClr val="000000"/>
                  </a:solidFill>
                  <a:latin typeface="HG丸ｺﾞｼｯｸM-PRO" panose="020F0600000000000000" pitchFamily="34" charset="-128"/>
                </a:rPr>
                <a:t>7F</a:t>
              </a:r>
              <a:endParaRPr lang="ja-JP" altLang="ja-JP" sz="2900" dirty="0"/>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51958"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b="1">
                  <a:solidFill>
                    <a:srgbClr val="000000"/>
                  </a:solidFill>
                  <a:latin typeface="Arial Black" panose="020B0604020202020204" pitchFamily="34" charset="0"/>
                </a:rPr>
                <a:t>株式会社フォーセンス</a:t>
              </a:r>
              <a:endParaRPr lang="ja-JP" altLang="ja-JP" sz="1600"/>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900" dirty="0">
                  <a:solidFill>
                    <a:srgbClr val="000000"/>
                  </a:solidFill>
                  <a:latin typeface="HG丸ｺﾞｼｯｸM-PRO" panose="020F0600000000000000" pitchFamily="34" charset="-128"/>
                </a:rPr>
                <a:t>TEL</a:t>
              </a:r>
              <a:r>
                <a:rPr lang="en-US" altLang="ja-JP" sz="900" dirty="0">
                  <a:solidFill>
                    <a:srgbClr val="000000"/>
                  </a:solidFill>
                  <a:latin typeface="HG丸ｺﾞｼｯｸM-PRO" panose="020F0600000000000000" pitchFamily="34" charset="-128"/>
                </a:rPr>
                <a:t>    048-741-9125</a:t>
              </a:r>
              <a:endParaRPr lang="ja-JP" altLang="ja-JP" sz="900" dirty="0">
                <a:solidFill>
                  <a:srgbClr val="000000"/>
                </a:solidFill>
                <a:latin typeface="HG丸ｺﾞｼｯｸM-PRO" panose="020F0600000000000000" pitchFamily="34" charset="-128"/>
              </a:endParaRPr>
            </a:p>
            <a:p>
              <a:pPr eaLnBrk="1" hangingPunct="1">
                <a:spcBef>
                  <a:spcPct val="0"/>
                </a:spcBef>
                <a:buFontTx/>
                <a:buNone/>
              </a:pPr>
              <a:r>
                <a:rPr lang="ja-JP" altLang="ja-JP" sz="900" dirty="0">
                  <a:solidFill>
                    <a:srgbClr val="000000"/>
                  </a:solidFill>
                  <a:latin typeface="HG丸ｺﾞｼｯｸM-PRO" panose="020F0600000000000000" pitchFamily="34" charset="-128"/>
                </a:rPr>
                <a:t>FAX</a:t>
              </a:r>
              <a:r>
                <a:rPr lang="en-US" altLang="ja-JP" sz="900" dirty="0">
                  <a:solidFill>
                    <a:srgbClr val="000000"/>
                  </a:solidFill>
                  <a:latin typeface="HG丸ｺﾞｼｯｸM-PRO" panose="020F0600000000000000" pitchFamily="34" charset="-128"/>
                </a:rPr>
                <a:t> </a:t>
              </a:r>
              <a:r>
                <a:rPr lang="ja-JP" altLang="en-US" sz="900">
                  <a:solidFill>
                    <a:srgbClr val="000000"/>
                  </a:solidFill>
                  <a:latin typeface="HG丸ｺﾞｼｯｸM-PRO" panose="020F0600000000000000" pitchFamily="34" charset="-128"/>
                </a:rPr>
                <a:t>　 </a:t>
              </a:r>
              <a:r>
                <a:rPr lang="en-US" altLang="ja-JP" sz="900">
                  <a:solidFill>
                    <a:srgbClr val="000000"/>
                  </a:solidFill>
                  <a:latin typeface="HG丸ｺﾞｼｯｸM-PRO" panose="020F0600000000000000" pitchFamily="34" charset="-128"/>
                </a:rPr>
                <a:t>050-3537-6440</a:t>
              </a:r>
              <a:endParaRPr lang="ja-JP" altLang="ja-JP" sz="2900" dirty="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258173"/>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446338" y="7087395"/>
            <a:ext cx="2177385"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EE8F27"/>
                </a:solidFill>
                <a:latin typeface="ＭＳ Ｐゴシック" panose="020B0600070205080204" pitchFamily="50" charset="-128"/>
              </a:rPr>
              <a:t>10</a:t>
            </a:r>
            <a:r>
              <a:rPr lang="ja-JP" altLang="en-US" sz="1400" b="1">
                <a:solidFill>
                  <a:srgbClr val="EE8F27"/>
                </a:solidFill>
                <a:latin typeface="ＭＳ Ｐゴシック" panose="020B0600070205080204" pitchFamily="50" charset="-128"/>
              </a:rPr>
              <a:t>月</a:t>
            </a:r>
            <a:r>
              <a:rPr lang="ja-JP" altLang="ja-JP" sz="1400" b="1">
                <a:solidFill>
                  <a:srgbClr val="EE8F27"/>
                </a:solidFill>
                <a:latin typeface="ＭＳ Ｐゴシック" panose="020B0600070205080204" pitchFamily="50" charset="-128"/>
              </a:rPr>
              <a:t>【</a:t>
            </a:r>
            <a:r>
              <a:rPr lang="ja-JP" altLang="en-US" sz="1400" b="1">
                <a:solidFill>
                  <a:srgbClr val="EE8F27"/>
                </a:solidFill>
                <a:latin typeface="ＭＳ Ｐゴシック" panose="020B0600070205080204" pitchFamily="50" charset="-128"/>
              </a:rPr>
              <a:t>ハロウィンのお菓子</a:t>
            </a:r>
            <a:r>
              <a:rPr lang="ja-JP" altLang="ja-JP" sz="1400" b="1">
                <a:solidFill>
                  <a:srgbClr val="EE8F27"/>
                </a:solidFill>
                <a:latin typeface="ＭＳ Ｐゴシック" panose="020B0600070205080204" pitchFamily="50" charset="-128"/>
              </a:rPr>
              <a:t>】</a:t>
            </a:r>
            <a:endParaRPr lang="ja-JP" altLang="ja-JP" sz="1000" b="1" dirty="0">
              <a:solidFill>
                <a:srgbClr val="000000"/>
              </a:solidFill>
              <a:latin typeface="ＭＳ Ｐゴシック" panose="020B0600070205080204" pitchFamily="50" charset="-128"/>
            </a:endParaRPr>
          </a:p>
          <a:p>
            <a:pPr eaLnBrk="1" hangingPunct="1"/>
            <a:endParaRPr lang="ja-JP" altLang="ja-JP" sz="1000" b="1" dirty="0">
              <a:solidFill>
                <a:srgbClr val="000000"/>
              </a:solidFill>
              <a:latin typeface="ＭＳ Ｐゴシック" panose="020B0600070205080204" pitchFamily="50" charset="-128"/>
            </a:endParaRPr>
          </a:p>
          <a:p>
            <a:pPr eaLnBrk="1" hangingPunct="1"/>
            <a:endParaRPr lang="ja-JP" altLang="ja-JP" sz="1000" b="1" dirty="0">
              <a:solidFill>
                <a:srgbClr val="000000"/>
              </a:solidFill>
              <a:latin typeface="ＭＳ Ｐゴシック" panose="020B0600070205080204" pitchFamily="50" charset="-128"/>
            </a:endParaRPr>
          </a:p>
          <a:p>
            <a:pPr eaLnBrk="1" hangingPunct="1"/>
            <a:r>
              <a:rPr lang="ja-JP" altLang="ja-JP" sz="1000" b="1" dirty="0">
                <a:solidFill>
                  <a:srgbClr val="000000"/>
                </a:solidFill>
                <a:latin typeface="ＭＳ Ｐゴシック" panose="020B0600070205080204" pitchFamily="50" charset="-128"/>
              </a:rPr>
              <a:t>　</a:t>
            </a:r>
            <a:endParaRPr lang="ja-JP" altLang="ja-JP" dirty="0"/>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744C2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744C2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744C2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52240" y="1522742"/>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発行日</a:t>
            </a:r>
            <a:r>
              <a:rPr lang="en-US" altLang="ja-JP" sz="1000" dirty="0">
                <a:solidFill>
                  <a:schemeClr val="tx1">
                    <a:lumMod val="75000"/>
                    <a:lumOff val="25000"/>
                  </a:schemeClr>
                </a:solidFill>
                <a:latin typeface="ＭＳ Ｐゴシック"/>
                <a:ea typeface="ＭＳ Ｐゴシック"/>
              </a:rPr>
              <a:t>2024</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10</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19050" cap="flat" cmpd="sng" algn="ctr">
            <a:solidFill>
              <a:srgbClr val="744C2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19050" cap="flat" cmpd="sng" algn="ctr">
            <a:solidFill>
              <a:srgbClr val="744C2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744C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744C2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食の旬暦　</a:t>
            </a:r>
            <a:endParaRPr lang="ja-JP" altLang="en-US" sz="15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sp>
        <p:nvSpPr>
          <p:cNvPr id="40" name="Text Box 1028">
            <a:extLst>
              <a:ext uri="{FF2B5EF4-FFF2-40B4-BE49-F238E27FC236}">
                <a16:creationId xmlns:a16="http://schemas.microsoft.com/office/drawing/2014/main" id="{25B65A98-D025-49FB-090E-0AB79D1EAA71}"/>
              </a:ext>
            </a:extLst>
          </p:cNvPr>
          <p:cNvSpPr txBox="1">
            <a:spLocks noChangeArrowheads="1"/>
          </p:cNvSpPr>
          <p:nvPr/>
        </p:nvSpPr>
        <p:spPr bwMode="auto">
          <a:xfrm>
            <a:off x="5047129" y="1049274"/>
            <a:ext cx="687940" cy="2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200" b="1">
                <a:solidFill>
                  <a:srgbClr val="1B55A5"/>
                </a:solidFill>
                <a:latin typeface="ＭＳ Ｐゴシック" panose="020B0600070205080204" pitchFamily="34" charset="-128"/>
              </a:rPr>
              <a:t>坪庭</a:t>
            </a:r>
            <a:endParaRPr lang="ja-JP" altLang="ja-JP" sz="1200" b="1">
              <a:solidFill>
                <a:srgbClr val="1B55A5"/>
              </a:solidFill>
              <a:latin typeface="ＭＳ Ｐゴシック" panose="020B0600070205080204" pitchFamily="34" charset="-128"/>
            </a:endParaRPr>
          </a:p>
        </p:txBody>
      </p:sp>
      <p:sp>
        <p:nvSpPr>
          <p:cNvPr id="5" name="テキスト ボックス 50">
            <a:extLst>
              <a:ext uri="{FF2B5EF4-FFF2-40B4-BE49-F238E27FC236}">
                <a16:creationId xmlns:a16="http://schemas.microsoft.com/office/drawing/2014/main" id="{8ED2D903-EFF1-2315-E16A-A771FE29D8F8}"/>
              </a:ext>
            </a:extLst>
          </p:cNvPr>
          <p:cNvSpPr txBox="1">
            <a:spLocks noChangeArrowheads="1"/>
          </p:cNvSpPr>
          <p:nvPr/>
        </p:nvSpPr>
        <p:spPr bwMode="auto">
          <a:xfrm>
            <a:off x="11450888" y="7517257"/>
            <a:ext cx="3285538" cy="26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50"/>
              </a:spcBef>
            </a:pPr>
            <a:r>
              <a:rPr lang="ja-JP" altLang="ja-JP" sz="1100">
                <a:solidFill>
                  <a:srgbClr val="000000"/>
                </a:solidFill>
                <a:latin typeface="HG丸ｺﾞｼｯｸM-PRO" panose="020F0600000000000000" pitchFamily="34" charset="-128"/>
              </a:rPr>
              <a:t>③かぼちゃは皮をそぎ落として、</a:t>
            </a:r>
            <a:endParaRPr lang="en-US" altLang="ja-JP" sz="1100" dirty="0">
              <a:solidFill>
                <a:srgbClr val="000000"/>
              </a:solidFill>
              <a:latin typeface="HG丸ｺﾞｼｯｸM-PRO" panose="020F0600000000000000" pitchFamily="34" charset="-128"/>
            </a:endParaRPr>
          </a:p>
          <a:p>
            <a:pPr eaLnBrk="1" hangingPunct="1">
              <a:spcBef>
                <a:spcPts val="50"/>
              </a:spcBef>
            </a:pPr>
            <a:r>
              <a:rPr lang="ja-JP" altLang="en-US" sz="1100">
                <a:solidFill>
                  <a:srgbClr val="000000"/>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種とワタを取り除き、２～３ｃｍ</a:t>
            </a:r>
            <a:endParaRPr lang="en-US" altLang="ja-JP" sz="1100" dirty="0">
              <a:solidFill>
                <a:srgbClr val="000000"/>
              </a:solidFill>
              <a:latin typeface="HG丸ｺﾞｼｯｸM-PRO" panose="020F0600000000000000" pitchFamily="34" charset="-128"/>
            </a:endParaRPr>
          </a:p>
          <a:p>
            <a:pPr eaLnBrk="1" hangingPunct="1">
              <a:spcBef>
                <a:spcPts val="50"/>
              </a:spcBef>
            </a:pPr>
            <a:r>
              <a:rPr lang="ja-JP" altLang="en-US" sz="1100">
                <a:solidFill>
                  <a:srgbClr val="000000"/>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角程に切り、レンジで約５～８分</a:t>
            </a:r>
          </a:p>
          <a:p>
            <a:pPr eaLnBrk="1" hangingPunct="1">
              <a:spcBef>
                <a:spcPts val="50"/>
              </a:spcBef>
            </a:pPr>
            <a:r>
              <a:rPr lang="ja-JP" altLang="ja-JP" sz="1100">
                <a:solidFill>
                  <a:srgbClr val="000000"/>
                </a:solidFill>
                <a:latin typeface="HG丸ｺﾞｼｯｸM-PRO" panose="020F0600000000000000" pitchFamily="34" charset="-128"/>
              </a:rPr>
              <a:t>　加熱して柔らかくし、熱いうちに</a:t>
            </a:r>
            <a:endParaRPr lang="en-US" altLang="ja-JP" sz="1100" dirty="0">
              <a:solidFill>
                <a:srgbClr val="000000"/>
              </a:solidFill>
              <a:latin typeface="HG丸ｺﾞｼｯｸM-PRO" panose="020F0600000000000000" pitchFamily="34" charset="-128"/>
            </a:endParaRPr>
          </a:p>
          <a:p>
            <a:pPr eaLnBrk="1" hangingPunct="1">
              <a:spcBef>
                <a:spcPts val="50"/>
              </a:spcBef>
            </a:pPr>
            <a:r>
              <a:rPr lang="ja-JP" altLang="en-US" sz="1100">
                <a:solidFill>
                  <a:srgbClr val="000000"/>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裏ごししてさましておきます。</a:t>
            </a:r>
          </a:p>
          <a:p>
            <a:pPr eaLnBrk="1" hangingPunct="1">
              <a:spcBef>
                <a:spcPts val="50"/>
              </a:spcBef>
            </a:pPr>
            <a:r>
              <a:rPr lang="ja-JP" altLang="ja-JP" sz="1100">
                <a:solidFill>
                  <a:srgbClr val="000000"/>
                </a:solidFill>
                <a:latin typeface="HG丸ｺﾞｼｯｸM-PRO" panose="020F0600000000000000" pitchFamily="34" charset="-128"/>
              </a:rPr>
              <a:t>④ボウルに卵と砂糖を入れてよく混ぜほぐし、人肌</a:t>
            </a:r>
          </a:p>
          <a:p>
            <a:pPr eaLnBrk="1" hangingPunct="1">
              <a:spcBef>
                <a:spcPts val="50"/>
              </a:spcBef>
            </a:pPr>
            <a:r>
              <a:rPr lang="ja-JP" altLang="ja-JP" sz="1100">
                <a:solidFill>
                  <a:srgbClr val="000000"/>
                </a:solidFill>
                <a:latin typeface="HG丸ｺﾞｼｯｸM-PRO" panose="020F0600000000000000" pitchFamily="34" charset="-128"/>
              </a:rPr>
              <a:t>　程度に温めた牛乳を加えてさらに混ぜ合わせま</a:t>
            </a:r>
          </a:p>
          <a:p>
            <a:pPr eaLnBrk="1" hangingPunct="1">
              <a:spcBef>
                <a:spcPts val="50"/>
              </a:spcBef>
            </a:pPr>
            <a:r>
              <a:rPr lang="ja-JP" altLang="ja-JP" sz="1100">
                <a:solidFill>
                  <a:srgbClr val="000000"/>
                </a:solidFill>
                <a:latin typeface="HG丸ｺﾞｼｯｸM-PRO" panose="020F0600000000000000" pitchFamily="34" charset="-128"/>
              </a:rPr>
              <a:t>　す。そこに３の裏ごししたかぼちゃを加え、しっ</a:t>
            </a:r>
          </a:p>
          <a:p>
            <a:pPr eaLnBrk="1" hangingPunct="1">
              <a:spcBef>
                <a:spcPts val="50"/>
              </a:spcBef>
            </a:pPr>
            <a:r>
              <a:rPr lang="ja-JP" altLang="ja-JP" sz="1100">
                <a:solidFill>
                  <a:srgbClr val="000000"/>
                </a:solidFill>
                <a:latin typeface="HG丸ｺﾞｼｯｸM-PRO" panose="020F0600000000000000" pitchFamily="34" charset="-128"/>
              </a:rPr>
              <a:t>　かりと混ぜ合わせたら最後にシナモン、ナツメッ</a:t>
            </a:r>
          </a:p>
          <a:p>
            <a:pPr eaLnBrk="1" hangingPunct="1">
              <a:spcBef>
                <a:spcPts val="50"/>
              </a:spcBef>
            </a:pPr>
            <a:r>
              <a:rPr lang="ja-JP" altLang="ja-JP" sz="1100">
                <a:solidFill>
                  <a:srgbClr val="000000"/>
                </a:solidFill>
                <a:latin typeface="HG丸ｺﾞｼｯｸM-PRO" panose="020F0600000000000000" pitchFamily="34" charset="-128"/>
              </a:rPr>
              <a:t>　グ、生クリームを入れます。</a:t>
            </a:r>
          </a:p>
          <a:p>
            <a:pPr eaLnBrk="1" hangingPunct="1">
              <a:spcBef>
                <a:spcPts val="50"/>
              </a:spcBef>
            </a:pPr>
            <a:r>
              <a:rPr lang="ja-JP" altLang="ja-JP" sz="1100">
                <a:solidFill>
                  <a:srgbClr val="000000"/>
                </a:solidFill>
                <a:latin typeface="HG丸ｺﾞｼｯｸM-PRO" panose="020F0600000000000000" pitchFamily="34" charset="-128"/>
              </a:rPr>
              <a:t>⑤４を等分に型に流し入れて天板に並べ、天板に湯</a:t>
            </a:r>
          </a:p>
          <a:p>
            <a:pPr eaLnBrk="1" hangingPunct="1">
              <a:spcBef>
                <a:spcPts val="50"/>
              </a:spcBef>
            </a:pPr>
            <a:r>
              <a:rPr lang="ja-JP" altLang="ja-JP" sz="1100">
                <a:solidFill>
                  <a:srgbClr val="000000"/>
                </a:solidFill>
                <a:latin typeface="HG丸ｺﾞｼｯｸM-PRO" panose="020F0600000000000000" pitchFamily="34" charset="-128"/>
              </a:rPr>
              <a:t>　を１ｃｍはった１６０℃で約４０分焼きます。</a:t>
            </a:r>
          </a:p>
          <a:p>
            <a:pPr eaLnBrk="1" hangingPunct="1">
              <a:spcBef>
                <a:spcPts val="50"/>
              </a:spcBef>
            </a:pPr>
            <a:r>
              <a:rPr lang="ja-JP" altLang="ja-JP" sz="1100">
                <a:solidFill>
                  <a:srgbClr val="000000"/>
                </a:solidFill>
                <a:latin typeface="HG丸ｺﾞｼｯｸM-PRO" panose="020F0600000000000000" pitchFamily="34" charset="-128"/>
              </a:rPr>
              <a:t>　焼き上がりは竹串をさしてみてチェックします。</a:t>
            </a:r>
          </a:p>
          <a:p>
            <a:pPr eaLnBrk="1" hangingPunct="1">
              <a:spcBef>
                <a:spcPts val="50"/>
              </a:spcBef>
            </a:pPr>
            <a:r>
              <a:rPr lang="ja-JP" altLang="ja-JP" sz="1100">
                <a:solidFill>
                  <a:srgbClr val="000000"/>
                </a:solidFill>
                <a:latin typeface="HG丸ｺﾞｼｯｸM-PRO" panose="020F0600000000000000" pitchFamily="34" charset="-128"/>
              </a:rPr>
              <a:t>　竹串に生地がついてこなければ出来あがり！</a:t>
            </a:r>
          </a:p>
        </p:txBody>
      </p:sp>
      <p:sp>
        <p:nvSpPr>
          <p:cNvPr id="6" name="テキスト ボックス 50">
            <a:extLst>
              <a:ext uri="{FF2B5EF4-FFF2-40B4-BE49-F238E27FC236}">
                <a16:creationId xmlns:a16="http://schemas.microsoft.com/office/drawing/2014/main" id="{299F248C-56A4-A341-1A04-9D31D373FDE6}"/>
              </a:ext>
            </a:extLst>
          </p:cNvPr>
          <p:cNvSpPr txBox="1">
            <a:spLocks noChangeArrowheads="1"/>
          </p:cNvSpPr>
          <p:nvPr/>
        </p:nvSpPr>
        <p:spPr bwMode="auto">
          <a:xfrm>
            <a:off x="8207621" y="7485167"/>
            <a:ext cx="330648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100" dirty="0">
                <a:solidFill>
                  <a:srgbClr val="000000"/>
                </a:solidFill>
                <a:latin typeface="HG丸ｺﾞｼｯｸM-PRO" panose="020F0600000000000000" pitchFamily="34" charset="-128"/>
              </a:rPr>
              <a:t>10</a:t>
            </a:r>
            <a:r>
              <a:rPr lang="ja-JP" altLang="ja-JP" sz="1100">
                <a:solidFill>
                  <a:srgbClr val="000000"/>
                </a:solidFill>
                <a:latin typeface="HG丸ｺﾞｼｯｸM-PRO" panose="020F0600000000000000" pitchFamily="34" charset="-128"/>
              </a:rPr>
              <a:t>月</a:t>
            </a:r>
            <a:r>
              <a:rPr lang="en-US" altLang="ja-JP" sz="1100" dirty="0">
                <a:solidFill>
                  <a:srgbClr val="000000"/>
                </a:solidFill>
                <a:latin typeface="HG丸ｺﾞｼｯｸM-PRO" panose="020F0600000000000000" pitchFamily="34" charset="-128"/>
              </a:rPr>
              <a:t>31</a:t>
            </a:r>
            <a:r>
              <a:rPr lang="ja-JP" altLang="ja-JP" sz="1100">
                <a:solidFill>
                  <a:srgbClr val="000000"/>
                </a:solidFill>
                <a:latin typeface="HG丸ｺﾞｼｯｸM-PRO" panose="020F0600000000000000" pitchFamily="34" charset="-128"/>
              </a:rPr>
              <a:t>日はハロウィンです。カボチャを使ったハロウィンにピッタリなお菓子レシピをご紹介します。</a:t>
            </a:r>
            <a:endParaRPr lang="ja-JP" altLang="en-US" sz="1100">
              <a:latin typeface="HG丸ｺﾞｼｯｸM-PRO" panose="020F0600000000000000" pitchFamily="34" charset="-128"/>
              <a:ea typeface="HG丸ｺﾞｼｯｸM-PRO" panose="020F0600000000000000" pitchFamily="34" charset="-128"/>
            </a:endParaRPr>
          </a:p>
        </p:txBody>
      </p:sp>
      <p:sp>
        <p:nvSpPr>
          <p:cNvPr id="20" name="テキスト ボックス 50">
            <a:extLst>
              <a:ext uri="{FF2B5EF4-FFF2-40B4-BE49-F238E27FC236}">
                <a16:creationId xmlns:a16="http://schemas.microsoft.com/office/drawing/2014/main" id="{91AE9025-EA35-8169-9C87-17365FFF1FEB}"/>
              </a:ext>
            </a:extLst>
          </p:cNvPr>
          <p:cNvSpPr txBox="1">
            <a:spLocks noChangeArrowheads="1"/>
          </p:cNvSpPr>
          <p:nvPr/>
        </p:nvSpPr>
        <p:spPr bwMode="auto">
          <a:xfrm>
            <a:off x="8284977" y="7983825"/>
            <a:ext cx="312898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50"/>
              </a:spcBef>
            </a:pPr>
            <a:r>
              <a:rPr lang="ja-JP" altLang="ja-JP" sz="1100">
                <a:solidFill>
                  <a:srgbClr val="000000"/>
                </a:solidFill>
                <a:latin typeface="HG丸ｺﾞｼｯｸM-PRO" panose="020F0600000000000000" pitchFamily="34" charset="-128"/>
              </a:rPr>
              <a:t>ハロウィンに作ろう！かぼちゃプリン</a:t>
            </a:r>
            <a:endParaRPr lang="en-US" altLang="ja-JP" sz="1100" dirty="0">
              <a:solidFill>
                <a:srgbClr val="000000"/>
              </a:solidFill>
              <a:latin typeface="HG丸ｺﾞｼｯｸM-PRO" panose="020F0600000000000000" pitchFamily="34" charset="-128"/>
            </a:endParaRPr>
          </a:p>
        </p:txBody>
      </p:sp>
      <p:sp>
        <p:nvSpPr>
          <p:cNvPr id="28" name="Text Box 74">
            <a:extLst>
              <a:ext uri="{FF2B5EF4-FFF2-40B4-BE49-F238E27FC236}">
                <a16:creationId xmlns:a16="http://schemas.microsoft.com/office/drawing/2014/main" id="{54890CC0-1B40-E72E-83D9-AFA2C14F8245}"/>
              </a:ext>
            </a:extLst>
          </p:cNvPr>
          <p:cNvSpPr txBox="1">
            <a:spLocks noChangeArrowheads="1"/>
          </p:cNvSpPr>
          <p:nvPr/>
        </p:nvSpPr>
        <p:spPr bwMode="auto">
          <a:xfrm>
            <a:off x="3711842" y="1326820"/>
            <a:ext cx="3215481" cy="1394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本来は、町家づくりの住宅における</a:t>
            </a:r>
          </a:p>
          <a:p>
            <a:pPr eaLnBrk="1" hangingPunct="1"/>
            <a:r>
              <a:rPr lang="ja-JP" altLang="ja-JP" sz="1100">
                <a:solidFill>
                  <a:srgbClr val="000000"/>
                </a:solidFill>
                <a:latin typeface="ＭＳ Ｐゴシック" panose="020B0600070205080204" pitchFamily="34" charset="-128"/>
              </a:rPr>
              <a:t>母屋と離れの間にある庭を指しましたが、最近は建物の内部に光や風を取り入れるための庭全般をさすことが多いです。特に住宅が密集した地域では、採光を確保するための効果的なプラン。浴室の隣に坪庭を設け、窓越しに戸外の風景を楽しむことが出来る「バスコートプラン」も人気です。</a:t>
            </a:r>
            <a:endParaRPr lang="ja-JP" altLang="ja-JP"/>
          </a:p>
        </p:txBody>
      </p:sp>
      <p:sp>
        <p:nvSpPr>
          <p:cNvPr id="36" name="Text Box 76">
            <a:extLst>
              <a:ext uri="{FF2B5EF4-FFF2-40B4-BE49-F238E27FC236}">
                <a16:creationId xmlns:a16="http://schemas.microsoft.com/office/drawing/2014/main" id="{D86D503F-19F2-CAF0-09F4-105AE0F46058}"/>
              </a:ext>
            </a:extLst>
          </p:cNvPr>
          <p:cNvSpPr txBox="1">
            <a:spLocks noChangeArrowheads="1"/>
          </p:cNvSpPr>
          <p:nvPr/>
        </p:nvSpPr>
        <p:spPr bwMode="auto">
          <a:xfrm>
            <a:off x="4252723" y="5735381"/>
            <a:ext cx="1259077" cy="63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000000"/>
                </a:solidFill>
                <a:latin typeface="ＭＳ Ｐゴシック" panose="020B0600070205080204" pitchFamily="34" charset="-128"/>
              </a:rPr>
              <a:t>自分なりの「これはやろう」という事を決めて書き出してみましょう</a:t>
            </a:r>
            <a:r>
              <a:rPr lang="ja-JP" altLang="en-US" sz="1100">
                <a:solidFill>
                  <a:srgbClr val="000000"/>
                </a:solidFill>
                <a:latin typeface="ＭＳ Ｐゴシック" panose="020B0600070205080204" pitchFamily="34" charset="-128"/>
              </a:rPr>
              <a:t>。</a:t>
            </a:r>
            <a:endParaRPr lang="ja-JP" altLang="ja-JP" sz="1100">
              <a:solidFill>
                <a:srgbClr val="000000"/>
              </a:solidFill>
              <a:latin typeface="ＭＳ Ｐゴシック" panose="020B0600070205080204" pitchFamily="34" charset="-128"/>
            </a:endParaRPr>
          </a:p>
        </p:txBody>
      </p:sp>
      <p:sp>
        <p:nvSpPr>
          <p:cNvPr id="45" name="Text Box 76">
            <a:extLst>
              <a:ext uri="{FF2B5EF4-FFF2-40B4-BE49-F238E27FC236}">
                <a16:creationId xmlns:a16="http://schemas.microsoft.com/office/drawing/2014/main" id="{C6829BDC-76C8-8FCA-FBC2-A7CD12EE51A7}"/>
              </a:ext>
            </a:extLst>
          </p:cNvPr>
          <p:cNvSpPr txBox="1">
            <a:spLocks noChangeArrowheads="1"/>
          </p:cNvSpPr>
          <p:nvPr/>
        </p:nvSpPr>
        <p:spPr bwMode="auto">
          <a:xfrm>
            <a:off x="3948644" y="7550190"/>
            <a:ext cx="2993967" cy="280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000000"/>
                </a:solidFill>
                <a:latin typeface="ＭＳ Ｐゴシック" panose="020B0600070205080204" pitchFamily="34" charset="-128"/>
              </a:rPr>
              <a:t>ちょっとしたことですが、毎日の「ちょこっと」の積み重ねで気持ちの良い空間がキープ出来ます。</a:t>
            </a:r>
            <a:endParaRPr lang="en-US" altLang="ja-JP" sz="1100" dirty="0">
              <a:solidFill>
                <a:srgbClr val="000000"/>
              </a:solidFill>
              <a:latin typeface="ＭＳ Ｐゴシック" panose="020B0600070205080204" pitchFamily="34" charset="-128"/>
            </a:endParaRP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spcBef>
                <a:spcPts val="100"/>
              </a:spcBef>
            </a:pPr>
            <a:r>
              <a:rPr lang="ja-JP" altLang="ja-JP" sz="1100">
                <a:solidFill>
                  <a:srgbClr val="000000"/>
                </a:solidFill>
                <a:latin typeface="ＭＳ Ｐゴシック" panose="020B0600070205080204" pitchFamily="34" charset="-128"/>
              </a:rPr>
              <a:t>特にキッチンなどは、汚れをためてしまうと掃除が大変です。調理直後はコンロ廻りも水蒸気が残って拭きやすい状態なので、洗剤などがなくても楽に汚れを落とすことが出来ます。調理後の「一拭き」を</a:t>
            </a:r>
            <a:r>
              <a:rPr lang="ja-JP" altLang="en-US" sz="1100">
                <a:solidFill>
                  <a:srgbClr val="000000"/>
                </a:solidFill>
                <a:latin typeface="ＭＳ Ｐゴシック" panose="020B0600070205080204" pitchFamily="34" charset="-128"/>
              </a:rPr>
              <a:t>習慣にしましょう</a:t>
            </a:r>
            <a:r>
              <a:rPr lang="ja-JP" altLang="ja-JP" sz="1100">
                <a:solidFill>
                  <a:srgbClr val="000000"/>
                </a:solidFill>
                <a:latin typeface="ＭＳ Ｐゴシック" panose="020B0600070205080204" pitchFamily="34" charset="-128"/>
              </a:rPr>
              <a:t>。</a:t>
            </a: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r>
              <a:rPr lang="ja-JP" altLang="ja-JP" sz="1100">
                <a:solidFill>
                  <a:srgbClr val="000000"/>
                </a:solidFill>
                <a:latin typeface="ＭＳ Ｐゴシック" panose="020B0600070205080204" pitchFamily="34" charset="-128"/>
              </a:rPr>
              <a:t>また、キッチンや洗面所には、古い</a:t>
            </a:r>
            <a:r>
              <a:rPr lang="en-US" altLang="ja-JP" sz="1100" dirty="0">
                <a:solidFill>
                  <a:srgbClr val="000000"/>
                </a:solidFill>
                <a:latin typeface="ＭＳ Ｐゴシック" panose="020B0600070205080204" pitchFamily="34" charset="-128"/>
              </a:rPr>
              <a:t>T</a:t>
            </a:r>
            <a:r>
              <a:rPr lang="ja-JP" altLang="ja-JP" sz="1100">
                <a:solidFill>
                  <a:srgbClr val="000000"/>
                </a:solidFill>
                <a:latin typeface="ＭＳ Ｐゴシック" panose="020B0600070205080204" pitchFamily="34" charset="-128"/>
              </a:rPr>
              <a:t>シャツ端切れなどを入れ物に入れて置いておくと、いつでも蛇口のまわりをさっと一拭き、そのままゴミとして捨てられるので便利ですよ。</a:t>
            </a:r>
            <a:endParaRPr lang="ja-JP" altLang="ja-JP"/>
          </a:p>
        </p:txBody>
      </p:sp>
      <p:sp>
        <p:nvSpPr>
          <p:cNvPr id="54" name="Text Box 76">
            <a:extLst>
              <a:ext uri="{FF2B5EF4-FFF2-40B4-BE49-F238E27FC236}">
                <a16:creationId xmlns:a16="http://schemas.microsoft.com/office/drawing/2014/main" id="{5B7B2E53-061E-71D9-4423-8CD3CB291F15}"/>
              </a:ext>
            </a:extLst>
          </p:cNvPr>
          <p:cNvSpPr txBox="1">
            <a:spLocks noChangeArrowheads="1"/>
          </p:cNvSpPr>
          <p:nvPr/>
        </p:nvSpPr>
        <p:spPr bwMode="auto">
          <a:xfrm>
            <a:off x="987880" y="5790810"/>
            <a:ext cx="2569046" cy="4301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en-US" sz="1100">
                <a:solidFill>
                  <a:srgbClr val="000000"/>
                </a:solidFill>
                <a:latin typeface="HG丸ｺﾞｼｯｸM-PRO" panose="020F0600000000000000" pitchFamily="34" charset="-128"/>
              </a:rPr>
              <a:t>ちょこっと掃除リスト　例</a:t>
            </a:r>
            <a:endParaRPr lang="en-US" altLang="ja-JP" sz="1100" dirty="0">
              <a:solidFill>
                <a:srgbClr val="000000"/>
              </a:solidFill>
              <a:latin typeface="HG丸ｺﾞｼｯｸM-PRO" panose="020F0600000000000000" pitchFamily="34" charset="-128"/>
            </a:endParaRPr>
          </a:p>
          <a:p>
            <a:pPr eaLnBrk="1" hangingPunct="1">
              <a:spcBef>
                <a:spcPts val="100"/>
              </a:spcBef>
            </a:pPr>
            <a:endParaRPr lang="en-US" altLang="ja-JP" sz="1100" dirty="0">
              <a:solidFill>
                <a:srgbClr val="000000"/>
              </a:solidFill>
              <a:latin typeface="HG丸ｺﾞｼｯｸM-PRO" panose="020F0600000000000000" pitchFamily="34" charset="-128"/>
            </a:endParaRPr>
          </a:p>
          <a:p>
            <a:pPr eaLnBrk="1" hangingPunct="1">
              <a:spcBef>
                <a:spcPts val="100"/>
              </a:spcBef>
            </a:pPr>
            <a:r>
              <a:rPr lang="ja-JP" altLang="en-US" sz="1100">
                <a:solidFill>
                  <a:srgbClr val="EE8F27"/>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帰宅した時</a:t>
            </a:r>
          </a:p>
          <a:p>
            <a:pPr eaLnBrk="1" hangingPunct="1">
              <a:spcBef>
                <a:spcPts val="100"/>
              </a:spcBef>
            </a:pPr>
            <a:r>
              <a:rPr lang="ja-JP" altLang="ja-JP" sz="1100">
                <a:solidFill>
                  <a:srgbClr val="000000"/>
                </a:solidFill>
                <a:latin typeface="HG丸ｺﾞｼｯｸM-PRO" panose="020F0600000000000000" pitchFamily="34" charset="-128"/>
              </a:rPr>
              <a:t>□靴はしまう。または揃える</a:t>
            </a:r>
          </a:p>
          <a:p>
            <a:pPr eaLnBrk="1" hangingPunct="1">
              <a:spcBef>
                <a:spcPts val="100"/>
              </a:spcBef>
            </a:pPr>
            <a:r>
              <a:rPr lang="ja-JP" altLang="ja-JP" sz="1100">
                <a:solidFill>
                  <a:srgbClr val="000000"/>
                </a:solidFill>
                <a:latin typeface="HG丸ｺﾞｼｯｸM-PRO" panose="020F0600000000000000" pitchFamily="34" charset="-128"/>
              </a:rPr>
              <a:t>□鍵などの小物や郵便物は定位置に置く</a:t>
            </a:r>
          </a:p>
          <a:p>
            <a:pPr eaLnBrk="1" hangingPunct="1">
              <a:spcBef>
                <a:spcPts val="100"/>
              </a:spcBef>
            </a:pPr>
            <a:endParaRPr lang="ja-JP" altLang="ja-JP" sz="1100">
              <a:solidFill>
                <a:srgbClr val="000000"/>
              </a:solidFill>
              <a:latin typeface="HG丸ｺﾞｼｯｸM-PRO" panose="020F0600000000000000" pitchFamily="34" charset="-128"/>
            </a:endParaRPr>
          </a:p>
          <a:p>
            <a:pPr eaLnBrk="1" hangingPunct="1">
              <a:spcBef>
                <a:spcPts val="100"/>
              </a:spcBef>
            </a:pPr>
            <a:r>
              <a:rPr lang="ja-JP" altLang="en-US" sz="1100">
                <a:solidFill>
                  <a:srgbClr val="EE8F27"/>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台所仕事の後</a:t>
            </a:r>
          </a:p>
          <a:p>
            <a:pPr eaLnBrk="1" hangingPunct="1">
              <a:spcBef>
                <a:spcPts val="100"/>
              </a:spcBef>
            </a:pPr>
            <a:r>
              <a:rPr lang="ja-JP" altLang="ja-JP" sz="1100">
                <a:solidFill>
                  <a:srgbClr val="000000"/>
                </a:solidFill>
                <a:latin typeface="HG丸ｺﾞｼｯｸM-PRO" panose="020F0600000000000000" pitchFamily="34" charset="-128"/>
              </a:rPr>
              <a:t>□調理直後、余熱や水蒸気を利用して、</a:t>
            </a:r>
            <a:endParaRPr lang="en-US" altLang="ja-JP" sz="1100" dirty="0">
              <a:solidFill>
                <a:srgbClr val="000000"/>
              </a:solidFill>
              <a:latin typeface="HG丸ｺﾞｼｯｸM-PRO" panose="020F0600000000000000" pitchFamily="34" charset="-128"/>
            </a:endParaRPr>
          </a:p>
          <a:p>
            <a:pPr eaLnBrk="1" hangingPunct="1">
              <a:spcBef>
                <a:spcPts val="100"/>
              </a:spcBef>
            </a:pPr>
            <a:r>
              <a:rPr lang="ja-JP" altLang="en-US" sz="1100">
                <a:solidFill>
                  <a:srgbClr val="000000"/>
                </a:solidFill>
                <a:latin typeface="HG丸ｺﾞｼｯｸM-PRO" panose="020F0600000000000000" pitchFamily="34" charset="-128"/>
              </a:rPr>
              <a:t>　</a:t>
            </a:r>
            <a:r>
              <a:rPr lang="en-US" altLang="ja-JP" sz="1100" dirty="0">
                <a:solidFill>
                  <a:srgbClr val="000000"/>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コンロ廻りを一拭きする</a:t>
            </a:r>
          </a:p>
          <a:p>
            <a:pPr eaLnBrk="1" hangingPunct="1">
              <a:spcBef>
                <a:spcPts val="100"/>
              </a:spcBef>
            </a:pPr>
            <a:r>
              <a:rPr lang="ja-JP" altLang="ja-JP" sz="1100">
                <a:solidFill>
                  <a:srgbClr val="000000"/>
                </a:solidFill>
                <a:latin typeface="HG丸ｺﾞｼｯｸM-PRO" panose="020F0600000000000000" pitchFamily="34" charset="-128"/>
              </a:rPr>
              <a:t>□洗い物の最後にシンクもさっと洗い、</a:t>
            </a:r>
            <a:endParaRPr lang="en-US" altLang="ja-JP" sz="1100" dirty="0">
              <a:solidFill>
                <a:srgbClr val="000000"/>
              </a:solidFill>
              <a:latin typeface="HG丸ｺﾞｼｯｸM-PRO" panose="020F0600000000000000" pitchFamily="34" charset="-128"/>
            </a:endParaRPr>
          </a:p>
          <a:p>
            <a:pPr eaLnBrk="1" hangingPunct="1">
              <a:spcBef>
                <a:spcPts val="100"/>
              </a:spcBef>
            </a:pPr>
            <a:r>
              <a:rPr lang="ja-JP" altLang="en-US" sz="1100">
                <a:solidFill>
                  <a:srgbClr val="000000"/>
                </a:solidFill>
                <a:latin typeface="HG丸ｺﾞｼｯｸM-PRO" panose="020F0600000000000000" pitchFamily="34" charset="-128"/>
              </a:rPr>
              <a:t>　</a:t>
            </a:r>
            <a:r>
              <a:rPr lang="en-US" altLang="ja-JP" sz="1100" dirty="0">
                <a:solidFill>
                  <a:srgbClr val="000000"/>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水気を</a:t>
            </a:r>
            <a:r>
              <a:rPr lang="ja-JP" altLang="en-US" sz="1100">
                <a:solidFill>
                  <a:srgbClr val="000000"/>
                </a:solidFill>
                <a:latin typeface="HG丸ｺﾞｼｯｸM-PRO" panose="020F0600000000000000" pitchFamily="34" charset="-128"/>
              </a:rPr>
              <a:t>拭く</a:t>
            </a:r>
          </a:p>
          <a:p>
            <a:pPr eaLnBrk="1" hangingPunct="1">
              <a:spcBef>
                <a:spcPts val="100"/>
              </a:spcBef>
            </a:pPr>
            <a:endParaRPr lang="ja-JP" altLang="en-US" sz="1100">
              <a:solidFill>
                <a:srgbClr val="000000"/>
              </a:solidFill>
              <a:latin typeface="HG丸ｺﾞｼｯｸM-PRO" panose="020F0600000000000000" pitchFamily="34" charset="-128"/>
            </a:endParaRPr>
          </a:p>
          <a:p>
            <a:pPr eaLnBrk="1" hangingPunct="1">
              <a:spcBef>
                <a:spcPts val="100"/>
              </a:spcBef>
            </a:pPr>
            <a:r>
              <a:rPr lang="ja-JP" altLang="en-US" sz="1100">
                <a:solidFill>
                  <a:srgbClr val="EE8F27"/>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歯磨き、洗面後</a:t>
            </a:r>
          </a:p>
          <a:p>
            <a:pPr eaLnBrk="1" hangingPunct="1">
              <a:spcBef>
                <a:spcPts val="100"/>
              </a:spcBef>
            </a:pPr>
            <a:r>
              <a:rPr lang="ja-JP" altLang="ja-JP" sz="1100">
                <a:solidFill>
                  <a:srgbClr val="000000"/>
                </a:solidFill>
                <a:latin typeface="HG丸ｺﾞｼｯｸM-PRO" panose="020F0600000000000000" pitchFamily="34" charset="-128"/>
              </a:rPr>
              <a:t>□使用後洗面台の水気を拭き取る</a:t>
            </a:r>
          </a:p>
          <a:p>
            <a:pPr eaLnBrk="1" hangingPunct="1">
              <a:spcBef>
                <a:spcPts val="100"/>
              </a:spcBef>
            </a:pPr>
            <a:r>
              <a:rPr lang="ja-JP" altLang="ja-JP" sz="1100">
                <a:solidFill>
                  <a:srgbClr val="000000"/>
                </a:solidFill>
                <a:latin typeface="HG丸ｺﾞｼｯｸM-PRO" panose="020F0600000000000000" pitchFamily="34" charset="-128"/>
              </a:rPr>
              <a:t>□歯磨きをしながら蛇口を軽く磨く</a:t>
            </a:r>
          </a:p>
          <a:p>
            <a:pPr eaLnBrk="1" hangingPunct="1">
              <a:spcBef>
                <a:spcPts val="100"/>
              </a:spcBef>
            </a:pPr>
            <a:endParaRPr lang="ja-JP" altLang="ja-JP" sz="1100">
              <a:solidFill>
                <a:srgbClr val="000000"/>
              </a:solidFill>
              <a:latin typeface="HG丸ｺﾞｼｯｸM-PRO" panose="020F0600000000000000" pitchFamily="34" charset="-128"/>
            </a:endParaRPr>
          </a:p>
          <a:p>
            <a:pPr eaLnBrk="1" hangingPunct="1">
              <a:spcBef>
                <a:spcPts val="100"/>
              </a:spcBef>
            </a:pPr>
            <a:r>
              <a:rPr lang="ja-JP" altLang="en-US" sz="1100">
                <a:solidFill>
                  <a:srgbClr val="EE8F27"/>
                </a:solidFill>
                <a:latin typeface="HG丸ｺﾞｼｯｸM-PRO" panose="020F0600000000000000" pitchFamily="34" charset="-128"/>
              </a:rPr>
              <a:t>●　</a:t>
            </a:r>
            <a:r>
              <a:rPr lang="en-US" altLang="ja-JP" sz="1100" dirty="0">
                <a:solidFill>
                  <a:srgbClr val="000000"/>
                </a:solidFill>
                <a:latin typeface="HG丸ｺﾞｼｯｸM-PRO" panose="020F0600000000000000" pitchFamily="34" charset="-128"/>
              </a:rPr>
              <a:t>TV</a:t>
            </a:r>
            <a:r>
              <a:rPr lang="ja-JP" altLang="ja-JP" sz="1100">
                <a:solidFill>
                  <a:srgbClr val="000000"/>
                </a:solidFill>
                <a:latin typeface="HG丸ｺﾞｼｯｸM-PRO" panose="020F0600000000000000" pitchFamily="34" charset="-128"/>
              </a:rPr>
              <a:t>を見ながら</a:t>
            </a:r>
          </a:p>
          <a:p>
            <a:pPr eaLnBrk="1" hangingPunct="1">
              <a:spcBef>
                <a:spcPts val="100"/>
              </a:spcBef>
            </a:pPr>
            <a:r>
              <a:rPr lang="ja-JP" altLang="ja-JP" sz="1100">
                <a:solidFill>
                  <a:srgbClr val="000000"/>
                </a:solidFill>
                <a:latin typeface="HG丸ｺﾞｼｯｸM-PRO" panose="020F0600000000000000" pitchFamily="34" charset="-128"/>
              </a:rPr>
              <a:t>□クッションやソファを整える</a:t>
            </a:r>
          </a:p>
          <a:p>
            <a:pPr eaLnBrk="1" hangingPunct="1">
              <a:spcBef>
                <a:spcPts val="100"/>
              </a:spcBef>
            </a:pPr>
            <a:r>
              <a:rPr lang="ja-JP" altLang="ja-JP" sz="1100">
                <a:solidFill>
                  <a:srgbClr val="000000"/>
                </a:solidFill>
                <a:latin typeface="HG丸ｺﾞｼｯｸM-PRO" panose="020F0600000000000000" pitchFamily="34" charset="-128"/>
              </a:rPr>
              <a:t>□リモコン類を定位置に戻す</a:t>
            </a:r>
          </a:p>
          <a:p>
            <a:pPr eaLnBrk="1" hangingPunct="1">
              <a:spcBef>
                <a:spcPts val="100"/>
              </a:spcBef>
            </a:pPr>
            <a:endParaRPr lang="ja-JP" altLang="ja-JP" sz="1100">
              <a:solidFill>
                <a:srgbClr val="000000"/>
              </a:solidFill>
              <a:latin typeface="HG丸ｺﾞｼｯｸM-PRO" panose="020F0600000000000000" pitchFamily="34" charset="-128"/>
            </a:endParaRPr>
          </a:p>
          <a:p>
            <a:pPr eaLnBrk="1" hangingPunct="1">
              <a:spcBef>
                <a:spcPts val="100"/>
              </a:spcBef>
            </a:pPr>
            <a:r>
              <a:rPr lang="ja-JP" altLang="en-US" sz="1100">
                <a:solidFill>
                  <a:srgbClr val="EE8F27"/>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入浴後</a:t>
            </a:r>
          </a:p>
          <a:p>
            <a:pPr eaLnBrk="1" hangingPunct="1">
              <a:spcBef>
                <a:spcPts val="100"/>
              </a:spcBef>
            </a:pPr>
            <a:r>
              <a:rPr lang="ja-JP" altLang="ja-JP" sz="1100">
                <a:solidFill>
                  <a:srgbClr val="000000"/>
                </a:solidFill>
                <a:latin typeface="HG丸ｺﾞｼｯｸM-PRO" panose="020F0600000000000000" pitchFamily="34" charset="-128"/>
              </a:rPr>
              <a:t>□使用後石鹸かすなどを流し、最後に</a:t>
            </a:r>
            <a:endParaRPr lang="en-US" altLang="ja-JP" sz="1100" dirty="0">
              <a:solidFill>
                <a:srgbClr val="000000"/>
              </a:solidFill>
              <a:latin typeface="HG丸ｺﾞｼｯｸM-PRO" panose="020F0600000000000000" pitchFamily="34" charset="-128"/>
            </a:endParaRPr>
          </a:p>
          <a:p>
            <a:pPr eaLnBrk="1" hangingPunct="1">
              <a:spcBef>
                <a:spcPts val="100"/>
              </a:spcBef>
            </a:pPr>
            <a:r>
              <a:rPr lang="en-US" altLang="ja-JP" sz="1100" dirty="0">
                <a:solidFill>
                  <a:srgbClr val="000000"/>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冷水をかけて温度を下げる</a:t>
            </a:r>
            <a:endParaRPr lang="ja-JP" altLang="ja-JP" sz="800"/>
          </a:p>
        </p:txBody>
      </p:sp>
      <p:sp>
        <p:nvSpPr>
          <p:cNvPr id="2241" name="テキスト ボックス 50">
            <a:extLst>
              <a:ext uri="{FF2B5EF4-FFF2-40B4-BE49-F238E27FC236}">
                <a16:creationId xmlns:a16="http://schemas.microsoft.com/office/drawing/2014/main" id="{3171AC27-9F07-29E3-F9C1-A627747CAD4B}"/>
              </a:ext>
            </a:extLst>
          </p:cNvPr>
          <p:cNvSpPr txBox="1">
            <a:spLocks noChangeArrowheads="1"/>
          </p:cNvSpPr>
          <p:nvPr/>
        </p:nvSpPr>
        <p:spPr bwMode="auto">
          <a:xfrm>
            <a:off x="8217850" y="9294266"/>
            <a:ext cx="3306488"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50"/>
              </a:spcBef>
            </a:pPr>
            <a:r>
              <a:rPr lang="ja-JP" altLang="ja-JP" sz="1100">
                <a:solidFill>
                  <a:srgbClr val="000000"/>
                </a:solidFill>
                <a:latin typeface="HG丸ｺﾞｼｯｸM-PRO" panose="020F0600000000000000" pitchFamily="34" charset="-128"/>
              </a:rPr>
              <a:t>①型にバターを塗っておきます。</a:t>
            </a:r>
          </a:p>
          <a:p>
            <a:pPr eaLnBrk="1" hangingPunct="1">
              <a:spcBef>
                <a:spcPts val="50"/>
              </a:spcBef>
            </a:pPr>
            <a:r>
              <a:rPr lang="ja-JP" altLang="ja-JP" sz="1100">
                <a:solidFill>
                  <a:srgbClr val="000000"/>
                </a:solidFill>
                <a:latin typeface="HG丸ｺﾞｼｯｸM-PRO" panose="020F0600000000000000" pitchFamily="34" charset="-128"/>
              </a:rPr>
              <a:t>②カラメルソースを作ります。厚手の鍋に砂糖と水</a:t>
            </a:r>
          </a:p>
          <a:p>
            <a:pPr eaLnBrk="1" hangingPunct="1">
              <a:spcBef>
                <a:spcPts val="50"/>
              </a:spcBef>
            </a:pPr>
            <a:r>
              <a:rPr lang="ja-JP" altLang="ja-JP" sz="1100">
                <a:solidFill>
                  <a:srgbClr val="000000"/>
                </a:solidFill>
                <a:latin typeface="HG丸ｺﾞｼｯｸM-PRO" panose="020F0600000000000000" pitchFamily="34" charset="-128"/>
              </a:rPr>
              <a:t>　を入れて火にかけ</a:t>
            </a:r>
            <a:r>
              <a:rPr lang="ja-JP" altLang="en-US" sz="1100">
                <a:solidFill>
                  <a:srgbClr val="000000"/>
                </a:solidFill>
                <a:latin typeface="HG丸ｺﾞｼｯｸM-PRO" panose="020F0600000000000000" pitchFamily="34" charset="-128"/>
              </a:rPr>
              <a:t>、</a:t>
            </a:r>
            <a:r>
              <a:rPr lang="ja-JP" altLang="ja-JP" sz="1100">
                <a:solidFill>
                  <a:srgbClr val="000000"/>
                </a:solidFill>
                <a:latin typeface="HG丸ｺﾞｼｯｸM-PRO" panose="020F0600000000000000" pitchFamily="34" charset="-128"/>
              </a:rPr>
              <a:t>色が茶色く変わってきたら熱湯</a:t>
            </a:r>
            <a:r>
              <a:rPr lang="ja-JP" altLang="en-US" sz="1100">
                <a:solidFill>
                  <a:srgbClr val="000000"/>
                </a:solidFill>
                <a:latin typeface="HG丸ｺﾞｼｯｸM-PRO" panose="020F0600000000000000" pitchFamily="34" charset="-128"/>
              </a:rPr>
              <a:t>　</a:t>
            </a:r>
            <a:r>
              <a:rPr lang="en-US" altLang="ja-JP" sz="1100" dirty="0">
                <a:solidFill>
                  <a:srgbClr val="000000"/>
                </a:solidFill>
                <a:latin typeface="HG丸ｺﾞｼｯｸM-PRO" panose="020F0600000000000000" pitchFamily="34" charset="-128"/>
              </a:rPr>
              <a:t>  </a:t>
            </a:r>
          </a:p>
          <a:p>
            <a:pPr eaLnBrk="1" hangingPunct="1">
              <a:spcBef>
                <a:spcPts val="50"/>
              </a:spcBef>
            </a:pPr>
            <a:r>
              <a:rPr lang="en-US" altLang="ja-JP" sz="1100" dirty="0">
                <a:solidFill>
                  <a:srgbClr val="000000"/>
                </a:solidFill>
                <a:latin typeface="HG丸ｺﾞｼｯｸM-PRO" panose="020F0600000000000000" pitchFamily="34" charset="-128"/>
              </a:rPr>
              <a:t>  </a:t>
            </a:r>
            <a:r>
              <a:rPr lang="ja-JP" altLang="ja-JP" sz="1100">
                <a:solidFill>
                  <a:srgbClr val="000000"/>
                </a:solidFill>
                <a:latin typeface="HG丸ｺﾞｼｯｸM-PRO" panose="020F0600000000000000" pitchFamily="34" charset="-128"/>
              </a:rPr>
              <a:t>を加えてよく溶かし、型に等分に流し込みます。</a:t>
            </a:r>
          </a:p>
        </p:txBody>
      </p:sp>
      <p:sp>
        <p:nvSpPr>
          <p:cNvPr id="2242" name="テキスト ボックス 50">
            <a:extLst>
              <a:ext uri="{FF2B5EF4-FFF2-40B4-BE49-F238E27FC236}">
                <a16:creationId xmlns:a16="http://schemas.microsoft.com/office/drawing/2014/main" id="{D0F54BEA-4DCB-D00A-195A-6E92161098BA}"/>
              </a:ext>
            </a:extLst>
          </p:cNvPr>
          <p:cNvSpPr txBox="1">
            <a:spLocks noChangeArrowheads="1"/>
          </p:cNvSpPr>
          <p:nvPr/>
        </p:nvSpPr>
        <p:spPr bwMode="auto">
          <a:xfrm>
            <a:off x="8237858" y="8280584"/>
            <a:ext cx="3128985" cy="990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50"/>
              </a:spcBef>
            </a:pPr>
            <a:r>
              <a:rPr lang="ja-JP" altLang="ja-JP" sz="1100">
                <a:solidFill>
                  <a:srgbClr val="EE8F27"/>
                </a:solidFill>
                <a:latin typeface="HG丸ｺﾞｼｯｸM-PRO" panose="020F0600000000000000" pitchFamily="34" charset="-128"/>
              </a:rPr>
              <a:t>材料　大きめのココット型で４～５個分　</a:t>
            </a:r>
          </a:p>
          <a:p>
            <a:pPr eaLnBrk="1" hangingPunct="1">
              <a:spcBef>
                <a:spcPts val="50"/>
              </a:spcBef>
            </a:pPr>
            <a:r>
              <a:rPr lang="ja-JP" altLang="ja-JP" sz="1100">
                <a:solidFill>
                  <a:srgbClr val="000000"/>
                </a:solidFill>
                <a:latin typeface="HG丸ｺﾞｼｯｸM-PRO" panose="020F0600000000000000" pitchFamily="34" charset="-128"/>
              </a:rPr>
              <a:t>　牛乳３５０㏄　生クリーム１００㏄　砂糖９０ｇ</a:t>
            </a:r>
            <a:endParaRPr lang="ja-JP" altLang="en-US" sz="1100">
              <a:solidFill>
                <a:srgbClr val="000000"/>
              </a:solidFill>
              <a:latin typeface="HG丸ｺﾞｼｯｸM-PRO" panose="020F0600000000000000" pitchFamily="34" charset="-128"/>
            </a:endParaRPr>
          </a:p>
          <a:p>
            <a:pPr eaLnBrk="1" hangingPunct="1">
              <a:spcBef>
                <a:spcPts val="50"/>
              </a:spcBef>
            </a:pPr>
            <a:r>
              <a:rPr lang="ja-JP" altLang="ja-JP" sz="1100">
                <a:solidFill>
                  <a:srgbClr val="000000"/>
                </a:solidFill>
                <a:latin typeface="HG丸ｺﾞｼｯｸM-PRO" panose="020F0600000000000000" pitchFamily="34" charset="-128"/>
              </a:rPr>
              <a:t>　卵　３個　かぼちゃ（裏ごし）３００ｇ</a:t>
            </a:r>
          </a:p>
          <a:p>
            <a:pPr eaLnBrk="1" hangingPunct="1">
              <a:spcBef>
                <a:spcPts val="50"/>
              </a:spcBef>
            </a:pPr>
            <a:r>
              <a:rPr lang="ja-JP" altLang="ja-JP" sz="1100">
                <a:solidFill>
                  <a:srgbClr val="000000"/>
                </a:solidFill>
                <a:latin typeface="HG丸ｺﾞｼｯｸM-PRO" panose="020F0600000000000000" pitchFamily="34" charset="-128"/>
              </a:rPr>
              <a:t>　シナモン　小さじ半分　ナツメッグ　少々</a:t>
            </a:r>
          </a:p>
          <a:p>
            <a:pPr eaLnBrk="1" hangingPunct="1">
              <a:spcBef>
                <a:spcPts val="50"/>
              </a:spcBef>
            </a:pPr>
            <a:r>
              <a:rPr lang="ja-JP" altLang="ja-JP" sz="1100">
                <a:solidFill>
                  <a:srgbClr val="000000"/>
                </a:solidFill>
                <a:latin typeface="HG丸ｺﾞｼｯｸM-PRO" panose="020F0600000000000000" pitchFamily="34" charset="-128"/>
              </a:rPr>
              <a:t>（カラメルソース）砂糖５０ｇ　水大さじ１　熱湯４０㏄　</a:t>
            </a:r>
          </a:p>
        </p:txBody>
      </p:sp>
      <p:pic>
        <p:nvPicPr>
          <p:cNvPr id="2248" name="図 2247">
            <a:extLst>
              <a:ext uri="{FF2B5EF4-FFF2-40B4-BE49-F238E27FC236}">
                <a16:creationId xmlns:a16="http://schemas.microsoft.com/office/drawing/2014/main" id="{0537A28C-E890-24B2-D491-409C71B707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06281" y="2492420"/>
            <a:ext cx="2016000" cy="1993846"/>
          </a:xfrm>
          <a:prstGeom prst="rect">
            <a:avLst/>
          </a:prstGeom>
        </p:spPr>
      </p:pic>
      <p:sp>
        <p:nvSpPr>
          <p:cNvPr id="2250" name="Text Box 76">
            <a:extLst>
              <a:ext uri="{FF2B5EF4-FFF2-40B4-BE49-F238E27FC236}">
                <a16:creationId xmlns:a16="http://schemas.microsoft.com/office/drawing/2014/main" id="{BEA4EC63-4281-A81B-A1EF-6F496572BE9C}"/>
              </a:ext>
            </a:extLst>
          </p:cNvPr>
          <p:cNvSpPr txBox="1">
            <a:spLocks noChangeArrowheads="1"/>
          </p:cNvSpPr>
          <p:nvPr/>
        </p:nvSpPr>
        <p:spPr bwMode="auto">
          <a:xfrm>
            <a:off x="1027029" y="5357563"/>
            <a:ext cx="3276600" cy="264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200" b="1">
                <a:solidFill>
                  <a:srgbClr val="EE8F27"/>
                </a:solidFill>
                <a:latin typeface="ＭＳ Ｐゴシック" panose="020B0600070205080204" pitchFamily="34" charset="-128"/>
              </a:rPr>
              <a:t>おすすめ</a:t>
            </a:r>
            <a:r>
              <a:rPr lang="ja-JP" altLang="en-US" sz="1200" b="1">
                <a:solidFill>
                  <a:srgbClr val="EE8F27"/>
                </a:solidFill>
                <a:latin typeface="ＭＳ Ｐゴシック" panose="020B0600070205080204" pitchFamily="34" charset="-128"/>
              </a:rPr>
              <a:t>の</a:t>
            </a:r>
            <a:r>
              <a:rPr lang="ja-JP" altLang="ja-JP" sz="1200" b="1">
                <a:solidFill>
                  <a:srgbClr val="EE8F27"/>
                </a:solidFill>
                <a:latin typeface="ＭＳ Ｐゴシック" panose="020B0600070205080204" pitchFamily="34" charset="-128"/>
              </a:rPr>
              <a:t>毎日「ちょこっと掃除」</a:t>
            </a:r>
            <a:endParaRPr lang="en-US" altLang="ja-JP" sz="1200" b="1" dirty="0">
              <a:solidFill>
                <a:srgbClr val="EE8F27"/>
              </a:solidFill>
              <a:latin typeface="ＭＳ Ｐゴシック" panose="020B0600070205080204" pitchFamily="34" charset="-128"/>
            </a:endParaRPr>
          </a:p>
        </p:txBody>
      </p:sp>
      <p:pic>
        <p:nvPicPr>
          <p:cNvPr id="17" name="図 16" descr="ロゴ が含まれている画像&#10;&#10;自動的に生成された説明">
            <a:extLst>
              <a:ext uri="{FF2B5EF4-FFF2-40B4-BE49-F238E27FC236}">
                <a16:creationId xmlns:a16="http://schemas.microsoft.com/office/drawing/2014/main" id="{AE77AB11-1056-57BB-2AB9-FC0311CDF4A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599033" y="6974171"/>
            <a:ext cx="1087395" cy="1268628"/>
          </a:xfrm>
          <a:prstGeom prst="rect">
            <a:avLst/>
          </a:prstGeom>
        </p:spPr>
      </p:pic>
      <p:pic>
        <p:nvPicPr>
          <p:cNvPr id="23" name="図 22" descr="アイコン&#10;&#10;自動的に生成された説明">
            <a:extLst>
              <a:ext uri="{FF2B5EF4-FFF2-40B4-BE49-F238E27FC236}">
                <a16:creationId xmlns:a16="http://schemas.microsoft.com/office/drawing/2014/main" id="{6254098C-6745-1604-1001-F249A4A2F9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55398" y="6075230"/>
            <a:ext cx="1270000" cy="1422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図 24" descr="グラフ, 円グラフ&#10;&#10;自動的に生成された説明">
            <a:extLst>
              <a:ext uri="{FF2B5EF4-FFF2-40B4-BE49-F238E27FC236}">
                <a16:creationId xmlns:a16="http://schemas.microsoft.com/office/drawing/2014/main" id="{E39FC5C5-E88F-72FA-ACE5-F1803D0C47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6274" y="7197394"/>
            <a:ext cx="2092904" cy="2009604"/>
          </a:xfrm>
          <a:prstGeom prst="rect">
            <a:avLst/>
          </a:prstGeom>
        </p:spPr>
      </p:pic>
      <p:pic>
        <p:nvPicPr>
          <p:cNvPr id="12" name="図 11" descr="カレンダー&#10;&#10;自動的に生成された説明">
            <a:extLst>
              <a:ext uri="{FF2B5EF4-FFF2-40B4-BE49-F238E27FC236}">
                <a16:creationId xmlns:a16="http://schemas.microsoft.com/office/drawing/2014/main" id="{19CA0414-75A4-B250-8897-89AD5CDD0C00}"/>
              </a:ext>
            </a:extLst>
          </p:cNvPr>
          <p:cNvPicPr>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7665696" y="350326"/>
            <a:ext cx="7055039" cy="5101200"/>
          </a:xfrm>
          <a:prstGeom prst="rect">
            <a:avLst/>
          </a:prstGeom>
        </p:spPr>
      </p:pic>
      <p:pic>
        <p:nvPicPr>
          <p:cNvPr id="52" name="図 51" descr="挿絵 が含まれている画像&#10;&#10;自動的に生成された説明">
            <a:extLst>
              <a:ext uri="{FF2B5EF4-FFF2-40B4-BE49-F238E27FC236}">
                <a16:creationId xmlns:a16="http://schemas.microsoft.com/office/drawing/2014/main" id="{237A14E2-3956-1BB5-4C38-6922D510AC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92978" y="9065328"/>
            <a:ext cx="1083566" cy="1213594"/>
          </a:xfrm>
          <a:prstGeom prst="rect">
            <a:avLst/>
          </a:prstGeom>
        </p:spPr>
      </p:pic>
      <p:sp>
        <p:nvSpPr>
          <p:cNvPr id="43" name="正方形/長方形 42">
            <a:extLst>
              <a:ext uri="{FF2B5EF4-FFF2-40B4-BE49-F238E27FC236}">
                <a16:creationId xmlns:a16="http://schemas.microsoft.com/office/drawing/2014/main" id="{22824E6A-7320-D17A-7512-3BA34048238F}"/>
              </a:ext>
            </a:extLst>
          </p:cNvPr>
          <p:cNvSpPr/>
          <p:nvPr/>
        </p:nvSpPr>
        <p:spPr>
          <a:xfrm>
            <a:off x="609816" y="7709314"/>
            <a:ext cx="2715196" cy="241393"/>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744C2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1924359" y="7197144"/>
            <a:ext cx="4353154" cy="35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～おいしいコーヒーの淹れ方～</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744C2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027091" y="5494974"/>
            <a:ext cx="4382641"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spc="100">
                <a:solidFill>
                  <a:srgbClr val="000000"/>
                </a:solidFill>
                <a:latin typeface="ＭＳ Ｐゴシック" panose="020B0600070205080204" pitchFamily="50" charset="-128"/>
                <a:ea typeface="ＭＳ Ｐゴシック" panose="020B0600070205080204" pitchFamily="50" charset="-128"/>
              </a:rPr>
              <a:t>新居の家具にかかる費用～</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744C2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7125953"/>
            <a:ext cx="6671587" cy="412806"/>
          </a:xfrm>
          <a:prstGeom prst="rect">
            <a:avLst/>
          </a:prstGeom>
          <a:noFill/>
          <a:ln w="9525" cap="flat" cmpd="sng" algn="ctr">
            <a:solidFill>
              <a:srgbClr val="744C2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7125953"/>
            <a:ext cx="234000" cy="412806"/>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744C2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1879" y="5452231"/>
            <a:ext cx="234000" cy="412806"/>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7124354"/>
            <a:ext cx="234000" cy="412806"/>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744C2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6" name="AutoShape 50">
            <a:extLst>
              <a:ext uri="{FF2B5EF4-FFF2-40B4-BE49-F238E27FC236}">
                <a16:creationId xmlns:a16="http://schemas.microsoft.com/office/drawing/2014/main" id="{17098587-40E5-F752-49BF-4C20245DB115}"/>
              </a:ext>
            </a:extLst>
          </p:cNvPr>
          <p:cNvSpPr>
            <a:spLocks noChangeArrowheads="1"/>
          </p:cNvSpPr>
          <p:nvPr/>
        </p:nvSpPr>
        <p:spPr bwMode="auto">
          <a:xfrm>
            <a:off x="3903374" y="5226948"/>
            <a:ext cx="2028363" cy="1330440"/>
          </a:xfrm>
          <a:prstGeom prst="wedgeRoundRectCallout">
            <a:avLst>
              <a:gd name="adj1" fmla="val 36866"/>
              <a:gd name="adj2" fmla="val 68782"/>
              <a:gd name="adj3" fmla="val 16667"/>
            </a:avLst>
          </a:prstGeom>
          <a:noFill/>
          <a:ln w="9525" algn="in">
            <a:noFill/>
            <a:miter lim="800000"/>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000">
                <a:solidFill>
                  <a:srgbClr val="000000"/>
                </a:solidFill>
                <a:latin typeface="HG丸ｺﾞｼｯｸM-PRO" panose="020F0600000000000000" pitchFamily="34" charset="-128"/>
                <a:ea typeface="HG丸ｺﾞｼｯｸM-PRO" panose="020F0600000000000000" pitchFamily="34" charset="-128"/>
              </a:rPr>
              <a:t>最近のキッチンはデザイン性の優れたタイプのものがとても多くなっています。見た目の美しさももちろん重要ですが、毎日使う場所なので使い勝手の良さやお手入れのしやすさなど、機能性を最優先して選びましょう。</a:t>
            </a:r>
            <a:endParaRPr lang="ja-JP" altLang="ja-JP" sz="800">
              <a:latin typeface="HG丸ｺﾞｼｯｸM-PRO" panose="020F0600000000000000" pitchFamily="34" charset="-128"/>
              <a:ea typeface="HG丸ｺﾞｼｯｸM-PRO" panose="020F0600000000000000" pitchFamily="34" charset="-128"/>
            </a:endParaRPr>
          </a:p>
        </p:txBody>
      </p:sp>
      <p:sp>
        <p:nvSpPr>
          <p:cNvPr id="57" name="角丸四角形吹き出し 56">
            <a:extLst>
              <a:ext uri="{FF2B5EF4-FFF2-40B4-BE49-F238E27FC236}">
                <a16:creationId xmlns:a16="http://schemas.microsoft.com/office/drawing/2014/main" id="{03E4D9CA-E482-287C-53D6-F34AB7E5CB97}"/>
              </a:ext>
            </a:extLst>
          </p:cNvPr>
          <p:cNvSpPr/>
          <p:nvPr/>
        </p:nvSpPr>
        <p:spPr>
          <a:xfrm>
            <a:off x="3784553" y="5197637"/>
            <a:ext cx="2160209" cy="1409849"/>
          </a:xfrm>
          <a:prstGeom prst="wedgeRoundRectCallout">
            <a:avLst>
              <a:gd name="adj1" fmla="val 22156"/>
              <a:gd name="adj2" fmla="val 49195"/>
              <a:gd name="adj3" fmla="val 16667"/>
            </a:avLst>
          </a:prstGeom>
          <a:noFill/>
          <a:ln w="19050">
            <a:solidFill>
              <a:srgbClr val="744C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Text Box 85">
            <a:extLst>
              <a:ext uri="{FF2B5EF4-FFF2-40B4-BE49-F238E27FC236}">
                <a16:creationId xmlns:a16="http://schemas.microsoft.com/office/drawing/2014/main" id="{6197BF2E-6670-283C-B3CF-C3B11C240B61}"/>
              </a:ext>
            </a:extLst>
          </p:cNvPr>
          <p:cNvSpPr txBox="1">
            <a:spLocks noChangeArrowheads="1"/>
          </p:cNvSpPr>
          <p:nvPr/>
        </p:nvSpPr>
        <p:spPr bwMode="auto">
          <a:xfrm>
            <a:off x="774700" y="1883929"/>
            <a:ext cx="2913063" cy="558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ja-JP" sz="1100">
                <a:solidFill>
                  <a:srgbClr val="000000"/>
                </a:solidFill>
                <a:latin typeface="ＭＳ Ｐゴシック" panose="020B0600070205080204" pitchFamily="34" charset="-128"/>
              </a:rPr>
              <a:t>ワークトップ（調理作業台）は、キッチンの使い勝手を左右する重要な部分です。主な素材は、人工（造）大理石、ステンレス〈人工大理石〉、タイルなどがあります。</a:t>
            </a: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spcBef>
                <a:spcPts val="100"/>
              </a:spcBef>
            </a:pPr>
            <a:r>
              <a:rPr lang="ja-JP" altLang="ja-JP" sz="1200" b="1">
                <a:solidFill>
                  <a:srgbClr val="EE8F27"/>
                </a:solidFill>
                <a:latin typeface="ＭＳ Ｐゴシック" panose="020B0600070205080204" pitchFamily="34" charset="-128"/>
              </a:rPr>
              <a:t>ワークトップの素材の特徴は？</a:t>
            </a:r>
            <a:endParaRPr lang="en-US" altLang="ja-JP" sz="1200" b="1" dirty="0">
              <a:solidFill>
                <a:srgbClr val="EE8F27"/>
              </a:solidFill>
              <a:latin typeface="ＭＳ Ｐゴシック" panose="020B0600070205080204" pitchFamily="34" charset="-128"/>
            </a:endParaRP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spcBef>
                <a:spcPts val="100"/>
              </a:spcBef>
            </a:pPr>
            <a:r>
              <a:rPr lang="ja-JP" altLang="ja-JP" sz="1100">
                <a:solidFill>
                  <a:srgbClr val="EE8F27"/>
                </a:solidFill>
                <a:latin typeface="ＭＳ Ｐゴシック" panose="020B0600070205080204" pitchFamily="34" charset="-128"/>
              </a:rPr>
              <a:t>■</a:t>
            </a:r>
            <a:r>
              <a:rPr lang="ja-JP" altLang="ja-JP" sz="1100">
                <a:solidFill>
                  <a:srgbClr val="000000"/>
                </a:solidFill>
                <a:latin typeface="ＭＳ Ｐゴシック" panose="020B0600070205080204" pitchFamily="34" charset="-128"/>
              </a:rPr>
              <a:t>人工大理石</a:t>
            </a:r>
          </a:p>
          <a:p>
            <a:pPr eaLnBrk="1" hangingPunct="1">
              <a:spcBef>
                <a:spcPts val="100"/>
              </a:spcBef>
            </a:pPr>
            <a:r>
              <a:rPr lang="ja-JP" altLang="ja-JP" sz="1100">
                <a:solidFill>
                  <a:srgbClr val="000000"/>
                </a:solidFill>
                <a:latin typeface="ＭＳ Ｐゴシック" panose="020B0600070205080204" pitchFamily="34" charset="-128"/>
              </a:rPr>
              <a:t>独特な素材感があり、色や柄も豊富でインテリア性の高い人気の素材です。熱や傷にも強く、表面に付いた汚れを落としやすい点が特徴です。（使用している樹脂により耐熱性や耐傷性は違います）価格はステンレスなどよりも多少高価になります。</a:t>
            </a: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spcBef>
                <a:spcPts val="100"/>
              </a:spcBef>
            </a:pPr>
            <a:r>
              <a:rPr lang="ja-JP" altLang="ja-JP" sz="1100">
                <a:solidFill>
                  <a:srgbClr val="EE8F27"/>
                </a:solidFill>
                <a:latin typeface="ＭＳ Ｐゴシック" panose="020B0600070205080204" pitchFamily="34" charset="-128"/>
              </a:rPr>
              <a:t>■</a:t>
            </a:r>
            <a:r>
              <a:rPr lang="ja-JP" altLang="ja-JP" sz="1100">
                <a:solidFill>
                  <a:srgbClr val="000000"/>
                </a:solidFill>
                <a:latin typeface="ＭＳ Ｐゴシック" panose="020B0600070205080204" pitchFamily="34" charset="-128"/>
              </a:rPr>
              <a:t>ステンレス</a:t>
            </a:r>
          </a:p>
          <a:p>
            <a:pPr eaLnBrk="1" hangingPunct="1">
              <a:spcBef>
                <a:spcPts val="100"/>
              </a:spcBef>
            </a:pPr>
            <a:r>
              <a:rPr lang="ja-JP" altLang="ja-JP" sz="1100">
                <a:solidFill>
                  <a:srgbClr val="000000"/>
                </a:solidFill>
                <a:latin typeface="ＭＳ Ｐゴシック" panose="020B0600070205080204" pitchFamily="34" charset="-128"/>
              </a:rPr>
              <a:t>耐熱性や耐久性の高さなど実用面で優れていることから根強い人気があります。本格的調理派にはオールステンレス製のキッチンが人気です。実用性に加えて、プロ用の厨房のような雰囲気を味わえます。</a:t>
            </a:r>
          </a:p>
          <a:p>
            <a:pPr eaLnBrk="1" hangingPunct="1">
              <a:spcBef>
                <a:spcPts val="100"/>
              </a:spcBef>
            </a:pPr>
            <a:endParaRPr lang="ja-JP" altLang="ja-JP" sz="1100">
              <a:solidFill>
                <a:srgbClr val="000000"/>
              </a:solidFill>
              <a:latin typeface="ＭＳ Ｐゴシック" panose="020B0600070205080204" pitchFamily="34" charset="-128"/>
            </a:endParaRPr>
          </a:p>
          <a:p>
            <a:pPr eaLnBrk="1" hangingPunct="1">
              <a:spcBef>
                <a:spcPts val="100"/>
              </a:spcBef>
            </a:pPr>
            <a:r>
              <a:rPr lang="ja-JP" altLang="ja-JP" sz="1100">
                <a:solidFill>
                  <a:srgbClr val="EE8F27"/>
                </a:solidFill>
                <a:latin typeface="ＭＳ Ｐゴシック" panose="020B0600070205080204" pitchFamily="34" charset="-128"/>
              </a:rPr>
              <a:t>■</a:t>
            </a:r>
            <a:r>
              <a:rPr lang="ja-JP" altLang="ja-JP" sz="1100">
                <a:solidFill>
                  <a:srgbClr val="000000"/>
                </a:solidFill>
                <a:latin typeface="ＭＳ Ｐゴシック" panose="020B0600070205080204" pitchFamily="34" charset="-128"/>
              </a:rPr>
              <a:t>タイル</a:t>
            </a:r>
          </a:p>
          <a:p>
            <a:pPr eaLnBrk="1" hangingPunct="1">
              <a:spcBef>
                <a:spcPts val="100"/>
              </a:spcBef>
            </a:pPr>
            <a:r>
              <a:rPr lang="ja-JP" altLang="ja-JP" sz="1100">
                <a:solidFill>
                  <a:srgbClr val="000000"/>
                </a:solidFill>
                <a:latin typeface="ＭＳ Ｐゴシック" panose="020B0600070205080204" pitchFamily="34" charset="-128"/>
              </a:rPr>
              <a:t>色や模様など様々なスタイルが楽しめます。水や熱には強いですが、目地はどうしても汚れやすいので、あまり小さなタイルは使わない方が賢明です。</a:t>
            </a:r>
          </a:p>
          <a:p>
            <a:pPr eaLnBrk="1" hangingPunct="1"/>
            <a:endParaRPr lang="ja-JP" altLang="ja-JP"/>
          </a:p>
        </p:txBody>
      </p:sp>
      <p:sp>
        <p:nvSpPr>
          <p:cNvPr id="10" name="Text Box 86">
            <a:extLst>
              <a:ext uri="{FF2B5EF4-FFF2-40B4-BE49-F238E27FC236}">
                <a16:creationId xmlns:a16="http://schemas.microsoft.com/office/drawing/2014/main" id="{480A3A27-1147-1461-1C81-9B49A372F858}"/>
              </a:ext>
            </a:extLst>
          </p:cNvPr>
          <p:cNvSpPr txBox="1">
            <a:spLocks noChangeArrowheads="1"/>
          </p:cNvSpPr>
          <p:nvPr/>
        </p:nvSpPr>
        <p:spPr bwMode="auto">
          <a:xfrm>
            <a:off x="3992563" y="1060450"/>
            <a:ext cx="2897187" cy="24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200" b="1">
                <a:solidFill>
                  <a:srgbClr val="EE8F27"/>
                </a:solidFill>
                <a:latin typeface="ＭＳ Ｐゴシック" panose="020B0600070205080204" pitchFamily="34" charset="-128"/>
              </a:rPr>
              <a:t>ワークトップの高さは？</a:t>
            </a:r>
            <a:endParaRPr lang="en-US" altLang="ja-JP" sz="1200" b="1" dirty="0">
              <a:solidFill>
                <a:srgbClr val="EE8F27"/>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a:p>
            <a:pPr eaLnBrk="1" hangingPunct="1">
              <a:spcBef>
                <a:spcPts val="100"/>
              </a:spcBef>
            </a:pPr>
            <a:r>
              <a:rPr lang="ja-JP" altLang="ja-JP" sz="1100">
                <a:solidFill>
                  <a:srgbClr val="000000"/>
                </a:solidFill>
                <a:latin typeface="ＭＳ Ｐゴシック" panose="020B0600070205080204" pitchFamily="34" charset="-128"/>
              </a:rPr>
              <a:t>ワークトップの高さが使う人に合っていないと、無理な姿勢をとることになり、腰痛などの原因にもなります。</a:t>
            </a:r>
          </a:p>
          <a:p>
            <a:pPr eaLnBrk="1" hangingPunct="1">
              <a:spcBef>
                <a:spcPts val="100"/>
              </a:spcBef>
            </a:pPr>
            <a:r>
              <a:rPr lang="ja-JP" altLang="ja-JP" sz="1100">
                <a:solidFill>
                  <a:srgbClr val="000000"/>
                </a:solidFill>
                <a:latin typeface="ＭＳ Ｐゴシック" panose="020B0600070205080204" pitchFamily="34" charset="-128"/>
              </a:rPr>
              <a:t>一般的にワークトップの理想の高さは</a:t>
            </a:r>
          </a:p>
          <a:p>
            <a:pPr eaLnBrk="1" hangingPunct="1">
              <a:spcBef>
                <a:spcPts val="100"/>
              </a:spcBef>
            </a:pPr>
            <a:r>
              <a:rPr lang="ja-JP" altLang="ja-JP" sz="1100">
                <a:solidFill>
                  <a:srgbClr val="000000"/>
                </a:solidFill>
                <a:latin typeface="ＭＳ Ｐゴシック" panose="020B0600070205080204" pitchFamily="34" charset="-128"/>
              </a:rPr>
              <a:t>身長（ｃｍ）×</a:t>
            </a:r>
            <a:r>
              <a:rPr lang="en-US" altLang="ja-JP" sz="1100" dirty="0">
                <a:solidFill>
                  <a:srgbClr val="000000"/>
                </a:solidFill>
                <a:latin typeface="ＭＳ Ｐゴシック" panose="020B0600070205080204" pitchFamily="34" charset="-128"/>
              </a:rPr>
              <a:t>0.5+</a:t>
            </a:r>
            <a:r>
              <a:rPr lang="ja-JP" altLang="ja-JP" sz="1100">
                <a:solidFill>
                  <a:srgbClr val="000000"/>
                </a:solidFill>
                <a:latin typeface="ＭＳ Ｐゴシック" panose="020B0600070205080204" pitchFamily="34" charset="-128"/>
              </a:rPr>
              <a:t>５（ｃｍ）が目安とされています。</a:t>
            </a: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r>
              <a:rPr lang="ja-JP" altLang="ja-JP" sz="1100">
                <a:solidFill>
                  <a:srgbClr val="000000"/>
                </a:solidFill>
                <a:latin typeface="ＭＳ Ｐゴシック" panose="020B0600070205080204" pitchFamily="34" charset="-128"/>
              </a:rPr>
              <a:t>例えば、身長</a:t>
            </a:r>
            <a:r>
              <a:rPr lang="en-US" altLang="ja-JP" sz="1100" dirty="0">
                <a:solidFill>
                  <a:srgbClr val="000000"/>
                </a:solidFill>
                <a:latin typeface="ＭＳ Ｐゴシック" panose="020B0600070205080204" pitchFamily="34" charset="-128"/>
              </a:rPr>
              <a:t>160</a:t>
            </a:r>
            <a:r>
              <a:rPr lang="ja-JP" altLang="ja-JP" sz="1100">
                <a:solidFill>
                  <a:srgbClr val="000000"/>
                </a:solidFill>
                <a:latin typeface="ＭＳ Ｐゴシック" panose="020B0600070205080204" pitchFamily="34" charset="-128"/>
              </a:rPr>
              <a:t>ｃｍの人なら８５ｃｍが良いサイズというわけですが、その人により楽な姿勢は異なります。</a:t>
            </a:r>
          </a:p>
          <a:p>
            <a:pPr eaLnBrk="1" hangingPunct="1">
              <a:spcBef>
                <a:spcPts val="100"/>
              </a:spcBef>
            </a:pPr>
            <a:r>
              <a:rPr lang="ja-JP" altLang="ja-JP" sz="1100">
                <a:solidFill>
                  <a:srgbClr val="000000"/>
                </a:solidFill>
                <a:latin typeface="ＭＳ Ｐゴシック" panose="020B0600070205080204" pitchFamily="34" charset="-128"/>
              </a:rPr>
              <a:t>出来ればショールームなどで実際の高さを体感することがおすすめです。ショールームなどで選ぶ場合は必ず靴を脱いで高さを確認しましょう。</a:t>
            </a:r>
            <a:endParaRPr lang="ja-JP" altLang="ja-JP"/>
          </a:p>
        </p:txBody>
      </p:sp>
      <p:sp>
        <p:nvSpPr>
          <p:cNvPr id="29" name="Text Box 88">
            <a:extLst>
              <a:ext uri="{FF2B5EF4-FFF2-40B4-BE49-F238E27FC236}">
                <a16:creationId xmlns:a16="http://schemas.microsoft.com/office/drawing/2014/main" id="{34D26933-F46D-3142-F903-3AC736738DC5}"/>
              </a:ext>
            </a:extLst>
          </p:cNvPr>
          <p:cNvSpPr txBox="1">
            <a:spLocks noChangeArrowheads="1"/>
          </p:cNvSpPr>
          <p:nvPr/>
        </p:nvSpPr>
        <p:spPr bwMode="auto">
          <a:xfrm>
            <a:off x="5562026" y="7927412"/>
            <a:ext cx="1391328" cy="47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コーヒーの大きな魅力の一つはあの「香り」。少し丁寧に入れるだけで味も香りもグッと良くなりますよ。</a:t>
            </a:r>
            <a:endParaRPr lang="ja-JP" altLang="ja-JP"/>
          </a:p>
        </p:txBody>
      </p:sp>
      <p:sp>
        <p:nvSpPr>
          <p:cNvPr id="33" name="Text Box 91">
            <a:extLst>
              <a:ext uri="{FF2B5EF4-FFF2-40B4-BE49-F238E27FC236}">
                <a16:creationId xmlns:a16="http://schemas.microsoft.com/office/drawing/2014/main" id="{C55B0C61-DA9F-CD23-123B-153F17843B95}"/>
              </a:ext>
            </a:extLst>
          </p:cNvPr>
          <p:cNvSpPr txBox="1">
            <a:spLocks noChangeArrowheads="1"/>
          </p:cNvSpPr>
          <p:nvPr/>
        </p:nvSpPr>
        <p:spPr bwMode="auto">
          <a:xfrm>
            <a:off x="721707" y="7709523"/>
            <a:ext cx="2819025" cy="24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フィルターでコーヒーをおいしく入れるコツ</a:t>
            </a:r>
            <a:endParaRPr lang="en-US" altLang="ja-JP" sz="1100" dirty="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p:txBody>
      </p:sp>
      <p:sp>
        <p:nvSpPr>
          <p:cNvPr id="44" name="正方形/長方形 43">
            <a:extLst>
              <a:ext uri="{FF2B5EF4-FFF2-40B4-BE49-F238E27FC236}">
                <a16:creationId xmlns:a16="http://schemas.microsoft.com/office/drawing/2014/main" id="{DC951D00-E6D1-E296-DD81-67F531ED3AF5}"/>
              </a:ext>
            </a:extLst>
          </p:cNvPr>
          <p:cNvSpPr/>
          <p:nvPr/>
        </p:nvSpPr>
        <p:spPr>
          <a:xfrm>
            <a:off x="774700" y="1060450"/>
            <a:ext cx="2913063" cy="610046"/>
          </a:xfrm>
          <a:prstGeom prst="rect">
            <a:avLst/>
          </a:prstGeom>
          <a:noFill/>
          <a:ln>
            <a:solidFill>
              <a:srgbClr val="744C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Text Box 85">
            <a:extLst>
              <a:ext uri="{FF2B5EF4-FFF2-40B4-BE49-F238E27FC236}">
                <a16:creationId xmlns:a16="http://schemas.microsoft.com/office/drawing/2014/main" id="{1B8D2EEC-8D59-C171-FECF-A38D4DFB85C8}"/>
              </a:ext>
            </a:extLst>
          </p:cNvPr>
          <p:cNvSpPr txBox="1">
            <a:spLocks noChangeArrowheads="1"/>
          </p:cNvSpPr>
          <p:nvPr/>
        </p:nvSpPr>
        <p:spPr bwMode="auto">
          <a:xfrm>
            <a:off x="912465" y="1165900"/>
            <a:ext cx="2913063" cy="43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　　住宅設備の基礎知識〈キッチン編２〉</a:t>
            </a:r>
          </a:p>
          <a:p>
            <a:pPr eaLnBrk="1" hangingPunct="1"/>
            <a:r>
              <a:rPr lang="ja-JP" altLang="ja-JP" sz="1100">
                <a:solidFill>
                  <a:srgbClr val="000000"/>
                </a:solidFill>
                <a:latin typeface="ＭＳ Ｐゴシック" panose="020B0600070205080204" pitchFamily="34" charset="-128"/>
              </a:rPr>
              <a:t>　　～ワークトップ選びのポイントは？～</a:t>
            </a:r>
            <a:endParaRPr lang="ja-JP" altLang="ja-JP"/>
          </a:p>
        </p:txBody>
      </p:sp>
      <p:pic>
        <p:nvPicPr>
          <p:cNvPr id="7" name="図 6" descr="アイコン&#10;&#10;中程度の精度で自動的に生成された説明">
            <a:extLst>
              <a:ext uri="{FF2B5EF4-FFF2-40B4-BE49-F238E27FC236}">
                <a16:creationId xmlns:a16="http://schemas.microsoft.com/office/drawing/2014/main" id="{0C24BFC6-283E-FE7F-C03A-D5F29DD106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60475" y="2353342"/>
            <a:ext cx="2160209" cy="1443990"/>
          </a:xfrm>
          <a:prstGeom prst="rect">
            <a:avLst/>
          </a:prstGeom>
        </p:spPr>
      </p:pic>
      <p:sp>
        <p:nvSpPr>
          <p:cNvPr id="15" name="Text Box 88">
            <a:extLst>
              <a:ext uri="{FF2B5EF4-FFF2-40B4-BE49-F238E27FC236}">
                <a16:creationId xmlns:a16="http://schemas.microsoft.com/office/drawing/2014/main" id="{0DA5F201-BCC5-DA55-26A8-F1D4E079F90A}"/>
              </a:ext>
            </a:extLst>
          </p:cNvPr>
          <p:cNvSpPr txBox="1">
            <a:spLocks noChangeArrowheads="1"/>
          </p:cNvSpPr>
          <p:nvPr/>
        </p:nvSpPr>
        <p:spPr bwMode="auto">
          <a:xfrm>
            <a:off x="672784" y="8103475"/>
            <a:ext cx="863877" cy="306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000" dirty="0">
                <a:solidFill>
                  <a:srgbClr val="000000"/>
                </a:solidFill>
                <a:latin typeface="ＭＳ Ｐゴシック" panose="020B0600070205080204" pitchFamily="34" charset="-128"/>
              </a:rPr>
              <a:t>①</a:t>
            </a:r>
            <a:r>
              <a:rPr lang="ja-JP" altLang="en-US" sz="1000">
                <a:solidFill>
                  <a:srgbClr val="000000"/>
                </a:solidFill>
                <a:latin typeface="ＭＳ Ｐゴシック" panose="020B0600070205080204" pitchFamily="34" charset="-128"/>
              </a:rPr>
              <a:t>ペーパーは互い違いに折る</a:t>
            </a:r>
            <a:endParaRPr lang="ja-JP" altLang="ja-JP" sz="1000"/>
          </a:p>
        </p:txBody>
      </p:sp>
      <p:sp>
        <p:nvSpPr>
          <p:cNvPr id="17" name="Text Box 88">
            <a:extLst>
              <a:ext uri="{FF2B5EF4-FFF2-40B4-BE49-F238E27FC236}">
                <a16:creationId xmlns:a16="http://schemas.microsoft.com/office/drawing/2014/main" id="{9C1ABB1E-6620-A340-2F4E-397BA2C8106E}"/>
              </a:ext>
            </a:extLst>
          </p:cNvPr>
          <p:cNvSpPr txBox="1">
            <a:spLocks noChangeArrowheads="1"/>
          </p:cNvSpPr>
          <p:nvPr/>
        </p:nvSpPr>
        <p:spPr bwMode="auto">
          <a:xfrm>
            <a:off x="609816" y="8834006"/>
            <a:ext cx="1907497" cy="379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000" dirty="0">
                <a:solidFill>
                  <a:srgbClr val="000000"/>
                </a:solidFill>
                <a:latin typeface="ＭＳ Ｐゴシック" panose="020B0600070205080204" pitchFamily="34" charset="-128"/>
              </a:rPr>
              <a:t>②</a:t>
            </a:r>
            <a:r>
              <a:rPr lang="ja-JP" altLang="en-US" sz="1000">
                <a:solidFill>
                  <a:srgbClr val="000000"/>
                </a:solidFill>
                <a:latin typeface="ＭＳ Ｐゴシック" panose="020B0600070205080204" pitchFamily="34" charset="-128"/>
              </a:rPr>
              <a:t>粉は正確に計って、粉の表面を平らにする（</a:t>
            </a:r>
            <a:r>
              <a:rPr lang="en-US" altLang="ja-JP" sz="1000" dirty="0">
                <a:solidFill>
                  <a:srgbClr val="000000"/>
                </a:solidFill>
                <a:latin typeface="ＭＳ Ｐゴシック" panose="020B0600070205080204" pitchFamily="34" charset="-128"/>
              </a:rPr>
              <a:t>1</a:t>
            </a:r>
            <a:r>
              <a:rPr lang="ja-JP" altLang="en-US" sz="1000">
                <a:solidFill>
                  <a:srgbClr val="000000"/>
                </a:solidFill>
                <a:latin typeface="ＭＳ Ｐゴシック" panose="020B0600070205080204" pitchFamily="34" charset="-128"/>
              </a:rPr>
              <a:t>杯＝</a:t>
            </a:r>
            <a:r>
              <a:rPr lang="en-US" altLang="ja-JP" sz="1000" dirty="0">
                <a:solidFill>
                  <a:srgbClr val="000000"/>
                </a:solidFill>
                <a:latin typeface="ＭＳ Ｐゴシック" panose="020B0600070205080204" pitchFamily="34" charset="-128"/>
              </a:rPr>
              <a:t>8〜10g</a:t>
            </a:r>
            <a:r>
              <a:rPr lang="ja-JP" altLang="en-US" sz="1000">
                <a:solidFill>
                  <a:srgbClr val="000000"/>
                </a:solidFill>
                <a:latin typeface="ＭＳ Ｐゴシック" panose="020B0600070205080204" pitchFamily="34" charset="-128"/>
              </a:rPr>
              <a:t>）</a:t>
            </a:r>
            <a:endParaRPr lang="ja-JP" altLang="ja-JP" sz="1000"/>
          </a:p>
        </p:txBody>
      </p:sp>
      <p:sp>
        <p:nvSpPr>
          <p:cNvPr id="19" name="Text Box 88">
            <a:extLst>
              <a:ext uri="{FF2B5EF4-FFF2-40B4-BE49-F238E27FC236}">
                <a16:creationId xmlns:a16="http://schemas.microsoft.com/office/drawing/2014/main" id="{81D52450-A22F-D7EA-604D-F3B9AE4A3D65}"/>
              </a:ext>
            </a:extLst>
          </p:cNvPr>
          <p:cNvSpPr txBox="1">
            <a:spLocks noChangeArrowheads="1"/>
          </p:cNvSpPr>
          <p:nvPr/>
        </p:nvSpPr>
        <p:spPr bwMode="auto">
          <a:xfrm>
            <a:off x="2879279" y="8112224"/>
            <a:ext cx="1524839" cy="321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000" dirty="0">
                <a:solidFill>
                  <a:srgbClr val="000000"/>
                </a:solidFill>
                <a:latin typeface="ＭＳ Ｐゴシック" panose="020B0600070205080204" pitchFamily="34" charset="-128"/>
              </a:rPr>
              <a:t>③</a:t>
            </a:r>
            <a:r>
              <a:rPr lang="ja-JP" altLang="en-US" sz="1000">
                <a:solidFill>
                  <a:srgbClr val="000000"/>
                </a:solidFill>
                <a:latin typeface="ＭＳ Ｐゴシック" panose="020B0600070205080204" pitchFamily="34" charset="-128"/>
              </a:rPr>
              <a:t>粉全体が湿るよう注いで</a:t>
            </a:r>
            <a:r>
              <a:rPr lang="en-US" altLang="ja-JP" sz="1000" dirty="0">
                <a:solidFill>
                  <a:srgbClr val="000000"/>
                </a:solidFill>
                <a:latin typeface="ＭＳ Ｐゴシック" panose="020B0600070205080204" pitchFamily="34" charset="-128"/>
              </a:rPr>
              <a:t>20〜30</a:t>
            </a:r>
            <a:r>
              <a:rPr lang="ja-JP" altLang="en-US" sz="1000">
                <a:solidFill>
                  <a:srgbClr val="000000"/>
                </a:solidFill>
                <a:latin typeface="ＭＳ Ｐゴシック" panose="020B0600070205080204" pitchFamily="34" charset="-128"/>
              </a:rPr>
              <a:t>秒粉を蒸らす</a:t>
            </a:r>
            <a:endParaRPr lang="ja-JP" altLang="ja-JP" sz="1000"/>
          </a:p>
        </p:txBody>
      </p:sp>
      <p:sp>
        <p:nvSpPr>
          <p:cNvPr id="20" name="Text Box 88">
            <a:extLst>
              <a:ext uri="{FF2B5EF4-FFF2-40B4-BE49-F238E27FC236}">
                <a16:creationId xmlns:a16="http://schemas.microsoft.com/office/drawing/2014/main" id="{A69492C4-E95E-E883-5103-0EA0B9CDCC34}"/>
              </a:ext>
            </a:extLst>
          </p:cNvPr>
          <p:cNvSpPr txBox="1">
            <a:spLocks noChangeArrowheads="1"/>
          </p:cNvSpPr>
          <p:nvPr/>
        </p:nvSpPr>
        <p:spPr bwMode="auto">
          <a:xfrm>
            <a:off x="609816" y="9853925"/>
            <a:ext cx="1907497" cy="3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000" dirty="0">
                <a:solidFill>
                  <a:srgbClr val="000000"/>
                </a:solidFill>
                <a:latin typeface="ＭＳ Ｐゴシック" panose="020B0600070205080204" pitchFamily="34" charset="-128"/>
              </a:rPr>
              <a:t>③</a:t>
            </a:r>
            <a:r>
              <a:rPr lang="ja-JP" altLang="en-US" sz="1000">
                <a:solidFill>
                  <a:srgbClr val="000000"/>
                </a:solidFill>
                <a:latin typeface="ＭＳ Ｐゴシック" panose="020B0600070205080204" pitchFamily="34" charset="-128"/>
              </a:rPr>
              <a:t>お湯の温度は</a:t>
            </a:r>
            <a:r>
              <a:rPr lang="en-US" altLang="ja-JP" sz="1000" dirty="0">
                <a:solidFill>
                  <a:srgbClr val="000000"/>
                </a:solidFill>
                <a:latin typeface="ＭＳ Ｐゴシック" panose="020B0600070205080204" pitchFamily="34" charset="-128"/>
              </a:rPr>
              <a:t>85〜95</a:t>
            </a:r>
            <a:r>
              <a:rPr lang="ja-JP" altLang="en-US" sz="1000">
                <a:solidFill>
                  <a:srgbClr val="000000"/>
                </a:solidFill>
                <a:latin typeface="ＭＳ Ｐゴシック" panose="020B0600070205080204" pitchFamily="34" charset="-128"/>
              </a:rPr>
              <a:t>℃を目安に</a:t>
            </a:r>
            <a:endParaRPr lang="en-US" altLang="ja-JP" sz="1000" dirty="0">
              <a:solidFill>
                <a:srgbClr val="000000"/>
              </a:solidFill>
              <a:latin typeface="ＭＳ Ｐゴシック" panose="020B0600070205080204" pitchFamily="34" charset="-128"/>
            </a:endParaRPr>
          </a:p>
          <a:p>
            <a:pPr eaLnBrk="1" hangingPunct="1"/>
            <a:r>
              <a:rPr lang="ja-JP" altLang="en-US" sz="1000">
                <a:solidFill>
                  <a:srgbClr val="000000"/>
                </a:solidFill>
                <a:latin typeface="ＭＳ Ｐゴシック" panose="020B0600070205080204" pitchFamily="34" charset="-128"/>
              </a:rPr>
              <a:t>　（熱湯</a:t>
            </a:r>
            <a:r>
              <a:rPr lang="en-US" altLang="ja-JP" sz="1000" dirty="0">
                <a:solidFill>
                  <a:srgbClr val="000000"/>
                </a:solidFill>
                <a:latin typeface="ＭＳ Ｐゴシック" panose="020B0600070205080204" pitchFamily="34" charset="-128"/>
              </a:rPr>
              <a:t>+</a:t>
            </a:r>
            <a:r>
              <a:rPr lang="ja-JP" altLang="en-US" sz="1000">
                <a:solidFill>
                  <a:srgbClr val="000000"/>
                </a:solidFill>
                <a:latin typeface="ＭＳ Ｐゴシック" panose="020B0600070205080204" pitchFamily="34" charset="-128"/>
              </a:rPr>
              <a:t>氷一粒くらい）</a:t>
            </a:r>
            <a:endParaRPr lang="en-US" altLang="ja-JP" sz="1000" dirty="0">
              <a:solidFill>
                <a:srgbClr val="000000"/>
              </a:solidFill>
              <a:latin typeface="ＭＳ Ｐゴシック" panose="020B0600070205080204" pitchFamily="34" charset="-128"/>
            </a:endParaRPr>
          </a:p>
        </p:txBody>
      </p:sp>
      <p:sp>
        <p:nvSpPr>
          <p:cNvPr id="22" name="Text Box 88">
            <a:extLst>
              <a:ext uri="{FF2B5EF4-FFF2-40B4-BE49-F238E27FC236}">
                <a16:creationId xmlns:a16="http://schemas.microsoft.com/office/drawing/2014/main" id="{E1B9217F-8FDE-C16D-7B6F-6422AD7A8837}"/>
              </a:ext>
            </a:extLst>
          </p:cNvPr>
          <p:cNvSpPr txBox="1">
            <a:spLocks noChangeArrowheads="1"/>
          </p:cNvSpPr>
          <p:nvPr/>
        </p:nvSpPr>
        <p:spPr bwMode="auto">
          <a:xfrm>
            <a:off x="2879279" y="8861724"/>
            <a:ext cx="1268363" cy="28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000" dirty="0">
                <a:solidFill>
                  <a:srgbClr val="000000"/>
                </a:solidFill>
                <a:latin typeface="ＭＳ Ｐゴシック" panose="020B0600070205080204" pitchFamily="34" charset="-128"/>
              </a:rPr>
              <a:t>④</a:t>
            </a:r>
            <a:r>
              <a:rPr lang="ja-JP" altLang="en-US" sz="1000">
                <a:solidFill>
                  <a:srgbClr val="000000"/>
                </a:solidFill>
                <a:latin typeface="ＭＳ Ｐゴシック" panose="020B0600070205080204" pitchFamily="34" charset="-128"/>
              </a:rPr>
              <a:t>注ぎ方は粉の中央に</a:t>
            </a:r>
            <a:endParaRPr lang="en-US" altLang="ja-JP" sz="1000" dirty="0">
              <a:solidFill>
                <a:srgbClr val="000000"/>
              </a:solidFill>
              <a:latin typeface="ＭＳ Ｐゴシック" panose="020B0600070205080204" pitchFamily="34" charset="-128"/>
            </a:endParaRPr>
          </a:p>
          <a:p>
            <a:pPr eaLnBrk="1" hangingPunct="1"/>
            <a:r>
              <a:rPr lang="ja-JP" altLang="en-US" sz="1000">
                <a:solidFill>
                  <a:srgbClr val="000000"/>
                </a:solidFill>
                <a:latin typeface="ＭＳ Ｐゴシック" panose="020B0600070205080204" pitchFamily="34" charset="-128"/>
              </a:rPr>
              <a:t>（お湯がペーパーフィル　　ターに直接かからないように注意）</a:t>
            </a:r>
            <a:endParaRPr lang="ja-JP" altLang="ja-JP" sz="1000"/>
          </a:p>
        </p:txBody>
      </p:sp>
      <p:sp>
        <p:nvSpPr>
          <p:cNvPr id="23" name="Text Box 88">
            <a:extLst>
              <a:ext uri="{FF2B5EF4-FFF2-40B4-BE49-F238E27FC236}">
                <a16:creationId xmlns:a16="http://schemas.microsoft.com/office/drawing/2014/main" id="{29C99AF5-3D7D-A286-E483-EA365A7B9B7C}"/>
              </a:ext>
            </a:extLst>
          </p:cNvPr>
          <p:cNvSpPr txBox="1">
            <a:spLocks noChangeArrowheads="1"/>
          </p:cNvSpPr>
          <p:nvPr/>
        </p:nvSpPr>
        <p:spPr bwMode="auto">
          <a:xfrm>
            <a:off x="2873931" y="9791812"/>
            <a:ext cx="2187581" cy="572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000" dirty="0">
                <a:solidFill>
                  <a:srgbClr val="000000"/>
                </a:solidFill>
                <a:latin typeface="ＭＳ Ｐゴシック" panose="020B0600070205080204" pitchFamily="34" charset="-128"/>
              </a:rPr>
              <a:t>⑦</a:t>
            </a:r>
            <a:r>
              <a:rPr lang="ja-JP" altLang="en-US" sz="1000">
                <a:solidFill>
                  <a:srgbClr val="000000"/>
                </a:solidFill>
                <a:latin typeface="ＭＳ Ｐゴシック" panose="020B0600070205080204" pitchFamily="34" charset="-128"/>
              </a:rPr>
              <a:t>でき上がりの量が人数分に達したら、　　ドリッパーをはずす</a:t>
            </a:r>
            <a:endParaRPr lang="ja-JP" altLang="ja-JP" sz="1000"/>
          </a:p>
        </p:txBody>
      </p:sp>
      <p:pic>
        <p:nvPicPr>
          <p:cNvPr id="50" name="図 49" descr="コーヒー, 食品, テーブル が含まれている画像&#10;&#10;自動的に生成された説明">
            <a:extLst>
              <a:ext uri="{FF2B5EF4-FFF2-40B4-BE49-F238E27FC236}">
                <a16:creationId xmlns:a16="http://schemas.microsoft.com/office/drawing/2014/main" id="{1FCED5C4-2AE4-7976-2E5D-FED266B4F8A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83923" y="8795035"/>
            <a:ext cx="647756" cy="872141"/>
          </a:xfrm>
          <a:prstGeom prst="rect">
            <a:avLst/>
          </a:prstGeom>
        </p:spPr>
      </p:pic>
      <p:pic>
        <p:nvPicPr>
          <p:cNvPr id="54" name="図 53" descr="コーヒー, カップ, コーヒーカップ, 食品 が含まれている画像&#10;&#10;自動的に生成された説明">
            <a:extLst>
              <a:ext uri="{FF2B5EF4-FFF2-40B4-BE49-F238E27FC236}">
                <a16:creationId xmlns:a16="http://schemas.microsoft.com/office/drawing/2014/main" id="{61693FDD-DC91-988B-13A7-D95D66F84CE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19648" y="8943148"/>
            <a:ext cx="1082970" cy="1208437"/>
          </a:xfrm>
          <a:prstGeom prst="rect">
            <a:avLst/>
          </a:prstGeom>
        </p:spPr>
      </p:pic>
      <p:sp>
        <p:nvSpPr>
          <p:cNvPr id="3777" name="角丸四角形吹き出し 3776">
            <a:extLst>
              <a:ext uri="{FF2B5EF4-FFF2-40B4-BE49-F238E27FC236}">
                <a16:creationId xmlns:a16="http://schemas.microsoft.com/office/drawing/2014/main" id="{504F8EBE-4705-88D7-3B32-330508B824E3}"/>
              </a:ext>
            </a:extLst>
          </p:cNvPr>
          <p:cNvSpPr/>
          <p:nvPr/>
        </p:nvSpPr>
        <p:spPr>
          <a:xfrm>
            <a:off x="5441376" y="7826778"/>
            <a:ext cx="1511767" cy="1350874"/>
          </a:xfrm>
          <a:custGeom>
            <a:avLst/>
            <a:gdLst>
              <a:gd name="connsiteX0" fmla="*/ 0 w 1811427"/>
              <a:gd name="connsiteY0" fmla="*/ 197761 h 1186541"/>
              <a:gd name="connsiteX1" fmla="*/ 197761 w 1811427"/>
              <a:gd name="connsiteY1" fmla="*/ 0 h 1186541"/>
              <a:gd name="connsiteX2" fmla="*/ 301905 w 1811427"/>
              <a:gd name="connsiteY2" fmla="*/ 0 h 1186541"/>
              <a:gd name="connsiteX3" fmla="*/ 301905 w 1811427"/>
              <a:gd name="connsiteY3" fmla="*/ 0 h 1186541"/>
              <a:gd name="connsiteX4" fmla="*/ 754761 w 1811427"/>
              <a:gd name="connsiteY4" fmla="*/ 0 h 1186541"/>
              <a:gd name="connsiteX5" fmla="*/ 1613666 w 1811427"/>
              <a:gd name="connsiteY5" fmla="*/ 0 h 1186541"/>
              <a:gd name="connsiteX6" fmla="*/ 1811427 w 1811427"/>
              <a:gd name="connsiteY6" fmla="*/ 197761 h 1186541"/>
              <a:gd name="connsiteX7" fmla="*/ 1811427 w 1811427"/>
              <a:gd name="connsiteY7" fmla="*/ 692149 h 1186541"/>
              <a:gd name="connsiteX8" fmla="*/ 1811427 w 1811427"/>
              <a:gd name="connsiteY8" fmla="*/ 692149 h 1186541"/>
              <a:gd name="connsiteX9" fmla="*/ 1811427 w 1811427"/>
              <a:gd name="connsiteY9" fmla="*/ 988784 h 1186541"/>
              <a:gd name="connsiteX10" fmla="*/ 1811427 w 1811427"/>
              <a:gd name="connsiteY10" fmla="*/ 988780 h 1186541"/>
              <a:gd name="connsiteX11" fmla="*/ 1613666 w 1811427"/>
              <a:gd name="connsiteY11" fmla="*/ 1186541 h 1186541"/>
              <a:gd name="connsiteX12" fmla="*/ 754761 w 1811427"/>
              <a:gd name="connsiteY12" fmla="*/ 1186541 h 1186541"/>
              <a:gd name="connsiteX13" fmla="*/ 492835 w 1811427"/>
              <a:gd name="connsiteY13" fmla="*/ 1494662 h 1186541"/>
              <a:gd name="connsiteX14" fmla="*/ 301905 w 1811427"/>
              <a:gd name="connsiteY14" fmla="*/ 1186541 h 1186541"/>
              <a:gd name="connsiteX15" fmla="*/ 197761 w 1811427"/>
              <a:gd name="connsiteY15" fmla="*/ 1186541 h 1186541"/>
              <a:gd name="connsiteX16" fmla="*/ 0 w 1811427"/>
              <a:gd name="connsiteY16" fmla="*/ 988780 h 1186541"/>
              <a:gd name="connsiteX17" fmla="*/ 0 w 1811427"/>
              <a:gd name="connsiteY17" fmla="*/ 988784 h 1186541"/>
              <a:gd name="connsiteX18" fmla="*/ 0 w 1811427"/>
              <a:gd name="connsiteY18" fmla="*/ 692149 h 1186541"/>
              <a:gd name="connsiteX19" fmla="*/ 0 w 1811427"/>
              <a:gd name="connsiteY19" fmla="*/ 692149 h 1186541"/>
              <a:gd name="connsiteX20" fmla="*/ 0 w 1811427"/>
              <a:gd name="connsiteY20" fmla="*/ 197761 h 1186541"/>
              <a:gd name="connsiteX0" fmla="*/ 0 w 1811427"/>
              <a:gd name="connsiteY0" fmla="*/ 197761 h 1494662"/>
              <a:gd name="connsiteX1" fmla="*/ 197761 w 1811427"/>
              <a:gd name="connsiteY1" fmla="*/ 0 h 1494662"/>
              <a:gd name="connsiteX2" fmla="*/ 301905 w 1811427"/>
              <a:gd name="connsiteY2" fmla="*/ 0 h 1494662"/>
              <a:gd name="connsiteX3" fmla="*/ 301905 w 1811427"/>
              <a:gd name="connsiteY3" fmla="*/ 0 h 1494662"/>
              <a:gd name="connsiteX4" fmla="*/ 754761 w 1811427"/>
              <a:gd name="connsiteY4" fmla="*/ 0 h 1494662"/>
              <a:gd name="connsiteX5" fmla="*/ 1613666 w 1811427"/>
              <a:gd name="connsiteY5" fmla="*/ 0 h 1494662"/>
              <a:gd name="connsiteX6" fmla="*/ 1811427 w 1811427"/>
              <a:gd name="connsiteY6" fmla="*/ 197761 h 1494662"/>
              <a:gd name="connsiteX7" fmla="*/ 1811427 w 1811427"/>
              <a:gd name="connsiteY7" fmla="*/ 692149 h 1494662"/>
              <a:gd name="connsiteX8" fmla="*/ 1811427 w 1811427"/>
              <a:gd name="connsiteY8" fmla="*/ 692149 h 1494662"/>
              <a:gd name="connsiteX9" fmla="*/ 1811427 w 1811427"/>
              <a:gd name="connsiteY9" fmla="*/ 988784 h 1494662"/>
              <a:gd name="connsiteX10" fmla="*/ 1811427 w 1811427"/>
              <a:gd name="connsiteY10" fmla="*/ 988780 h 1494662"/>
              <a:gd name="connsiteX11" fmla="*/ 1613666 w 1811427"/>
              <a:gd name="connsiteY11" fmla="*/ 1186541 h 1494662"/>
              <a:gd name="connsiteX12" fmla="*/ 523942 w 1811427"/>
              <a:gd name="connsiteY12" fmla="*/ 1195419 h 1494662"/>
              <a:gd name="connsiteX13" fmla="*/ 492835 w 1811427"/>
              <a:gd name="connsiteY13" fmla="*/ 1494662 h 1494662"/>
              <a:gd name="connsiteX14" fmla="*/ 301905 w 1811427"/>
              <a:gd name="connsiteY14" fmla="*/ 1186541 h 1494662"/>
              <a:gd name="connsiteX15" fmla="*/ 197761 w 1811427"/>
              <a:gd name="connsiteY15" fmla="*/ 1186541 h 1494662"/>
              <a:gd name="connsiteX16" fmla="*/ 0 w 1811427"/>
              <a:gd name="connsiteY16" fmla="*/ 988780 h 1494662"/>
              <a:gd name="connsiteX17" fmla="*/ 0 w 1811427"/>
              <a:gd name="connsiteY17" fmla="*/ 988784 h 1494662"/>
              <a:gd name="connsiteX18" fmla="*/ 0 w 1811427"/>
              <a:gd name="connsiteY18" fmla="*/ 692149 h 1494662"/>
              <a:gd name="connsiteX19" fmla="*/ 0 w 1811427"/>
              <a:gd name="connsiteY19" fmla="*/ 692149 h 1494662"/>
              <a:gd name="connsiteX20" fmla="*/ 0 w 1811427"/>
              <a:gd name="connsiteY20" fmla="*/ 197761 h 149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11427" h="1494662">
                <a:moveTo>
                  <a:pt x="0" y="197761"/>
                </a:moveTo>
                <a:cubicBezTo>
                  <a:pt x="0" y="88541"/>
                  <a:pt x="88541" y="0"/>
                  <a:pt x="197761" y="0"/>
                </a:cubicBezTo>
                <a:lnTo>
                  <a:pt x="301905" y="0"/>
                </a:lnTo>
                <a:lnTo>
                  <a:pt x="301905" y="0"/>
                </a:lnTo>
                <a:lnTo>
                  <a:pt x="754761" y="0"/>
                </a:lnTo>
                <a:lnTo>
                  <a:pt x="1613666" y="0"/>
                </a:lnTo>
                <a:cubicBezTo>
                  <a:pt x="1722886" y="0"/>
                  <a:pt x="1811427" y="88541"/>
                  <a:pt x="1811427" y="197761"/>
                </a:cubicBezTo>
                <a:lnTo>
                  <a:pt x="1811427" y="692149"/>
                </a:lnTo>
                <a:lnTo>
                  <a:pt x="1811427" y="692149"/>
                </a:lnTo>
                <a:lnTo>
                  <a:pt x="1811427" y="988784"/>
                </a:lnTo>
                <a:lnTo>
                  <a:pt x="1811427" y="988780"/>
                </a:lnTo>
                <a:cubicBezTo>
                  <a:pt x="1811427" y="1098000"/>
                  <a:pt x="1722886" y="1186541"/>
                  <a:pt x="1613666" y="1186541"/>
                </a:cubicBezTo>
                <a:lnTo>
                  <a:pt x="523942" y="1195419"/>
                </a:lnTo>
                <a:lnTo>
                  <a:pt x="492835" y="1494662"/>
                </a:lnTo>
                <a:lnTo>
                  <a:pt x="301905" y="1186541"/>
                </a:lnTo>
                <a:lnTo>
                  <a:pt x="197761" y="1186541"/>
                </a:lnTo>
                <a:cubicBezTo>
                  <a:pt x="88541" y="1186541"/>
                  <a:pt x="0" y="1098000"/>
                  <a:pt x="0" y="988780"/>
                </a:cubicBezTo>
                <a:lnTo>
                  <a:pt x="0" y="988784"/>
                </a:lnTo>
                <a:lnTo>
                  <a:pt x="0" y="692149"/>
                </a:lnTo>
                <a:lnTo>
                  <a:pt x="0" y="692149"/>
                </a:lnTo>
                <a:lnTo>
                  <a:pt x="0" y="197761"/>
                </a:lnTo>
                <a:close/>
              </a:path>
            </a:pathLst>
          </a:custGeom>
          <a:noFill/>
          <a:ln>
            <a:solidFill>
              <a:srgbClr val="744C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3779" name="図 3778" descr="カップ, コーヒー, テーブル, 座る が含まれている画像&#10;&#10;自動的に生成された説明">
            <a:extLst>
              <a:ext uri="{FF2B5EF4-FFF2-40B4-BE49-F238E27FC236}">
                <a16:creationId xmlns:a16="http://schemas.microsoft.com/office/drawing/2014/main" id="{E2FAA12C-9C78-BD26-7E4E-79EF129168E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9364" y="9212655"/>
            <a:ext cx="1614640" cy="626514"/>
          </a:xfrm>
          <a:prstGeom prst="rect">
            <a:avLst/>
          </a:prstGeom>
        </p:spPr>
      </p:pic>
      <p:pic>
        <p:nvPicPr>
          <p:cNvPr id="3781" name="図 3780" descr="コンピューターの画面&#10;&#10;中程度の精度で自動的に生成された説明">
            <a:extLst>
              <a:ext uri="{FF2B5EF4-FFF2-40B4-BE49-F238E27FC236}">
                <a16:creationId xmlns:a16="http://schemas.microsoft.com/office/drawing/2014/main" id="{7CCA1CED-1D07-459A-3E4B-6CD97B3B5E1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02673" y="8140498"/>
            <a:ext cx="763169" cy="562784"/>
          </a:xfrm>
          <a:prstGeom prst="rect">
            <a:avLst/>
          </a:prstGeom>
        </p:spPr>
      </p:pic>
      <p:pic>
        <p:nvPicPr>
          <p:cNvPr id="3783" name="図 3782" descr="座る が含まれている画像&#10;&#10;自動的に生成された説明">
            <a:extLst>
              <a:ext uri="{FF2B5EF4-FFF2-40B4-BE49-F238E27FC236}">
                <a16:creationId xmlns:a16="http://schemas.microsoft.com/office/drawing/2014/main" id="{E170DA73-BC01-8197-A583-FE70A5749DE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223798" y="7558170"/>
            <a:ext cx="1055843" cy="1162660"/>
          </a:xfrm>
          <a:prstGeom prst="rect">
            <a:avLst/>
          </a:prstGeom>
        </p:spPr>
      </p:pic>
      <p:sp>
        <p:nvSpPr>
          <p:cNvPr id="6" name="テキスト ボックス 5">
            <a:extLst>
              <a:ext uri="{FF2B5EF4-FFF2-40B4-BE49-F238E27FC236}">
                <a16:creationId xmlns:a16="http://schemas.microsoft.com/office/drawing/2014/main" id="{48ACF5DA-F634-C749-9A43-0EB3619B91B9}"/>
              </a:ext>
            </a:extLst>
          </p:cNvPr>
          <p:cNvSpPr txBox="1"/>
          <p:nvPr/>
        </p:nvSpPr>
        <p:spPr>
          <a:xfrm>
            <a:off x="8202021" y="6652765"/>
            <a:ext cx="1641910" cy="600164"/>
          </a:xfrm>
          <a:prstGeom prst="rect">
            <a:avLst/>
          </a:prstGeom>
          <a:noFill/>
        </p:spPr>
        <p:txBody>
          <a:bodyPr wrap="square" rtlCol="0">
            <a:spAutoFit/>
          </a:bodyPr>
          <a:lstStyle/>
          <a:p>
            <a:r>
              <a:rPr lang="ja-JP" altLang="ja-JP" sz="1100">
                <a:effectLst/>
                <a:latin typeface="MS PGothic" panose="020B0600070205080204" pitchFamily="34" charset="-128"/>
                <a:ea typeface="MS PGothic" panose="020B0600070205080204" pitchFamily="34" charset="-128"/>
                <a:cs typeface="Times New Roman" panose="02020603050405020304" pitchFamily="18" charset="0"/>
              </a:rPr>
              <a:t>新居へ引っ越す際、家具類はどのくらい買い替えましたか？</a:t>
            </a:r>
            <a:r>
              <a:rPr lang="ja-JP" altLang="ja-JP" sz="1100">
                <a:effectLst/>
                <a:latin typeface="MS PGothic" panose="020B0600070205080204" pitchFamily="34" charset="-128"/>
                <a:ea typeface="MS PGothic" panose="020B0600070205080204" pitchFamily="34" charset="-128"/>
              </a:rPr>
              <a:t> </a:t>
            </a:r>
            <a:endParaRPr kumimoji="1" lang="ja-JP" altLang="en-US" sz="1100">
              <a:latin typeface="MS PGothic" panose="020B0600070205080204" pitchFamily="34" charset="-128"/>
              <a:ea typeface="MS PGothic" panose="020B0600070205080204" pitchFamily="34" charset="-128"/>
            </a:endParaRPr>
          </a:p>
        </p:txBody>
      </p:sp>
      <p:sp>
        <p:nvSpPr>
          <p:cNvPr id="9" name="テキスト ボックス 8">
            <a:extLst>
              <a:ext uri="{FF2B5EF4-FFF2-40B4-BE49-F238E27FC236}">
                <a16:creationId xmlns:a16="http://schemas.microsoft.com/office/drawing/2014/main" id="{602C6D82-8C41-66B2-5CFD-D8C4FEE18450}"/>
              </a:ext>
            </a:extLst>
          </p:cNvPr>
          <p:cNvSpPr txBox="1"/>
          <p:nvPr/>
        </p:nvSpPr>
        <p:spPr>
          <a:xfrm>
            <a:off x="8299121" y="6016526"/>
            <a:ext cx="5781720" cy="430887"/>
          </a:xfrm>
          <a:prstGeom prst="rect">
            <a:avLst/>
          </a:prstGeom>
          <a:noFill/>
        </p:spPr>
        <p:txBody>
          <a:bodyPr wrap="square" rtlCol="0">
            <a:spAutoFit/>
          </a:bodyPr>
          <a:lstStyle/>
          <a:p>
            <a:r>
              <a:rPr lang="ja-JP" altLang="ja-JP" sz="1100">
                <a:effectLst/>
                <a:latin typeface="MS PGothic" panose="020B0600070205080204" pitchFamily="34" charset="-128"/>
                <a:ea typeface="MS PGothic" panose="020B0600070205080204" pitchFamily="34" charset="-128"/>
                <a:cs typeface="Times New Roman" panose="02020603050405020304" pitchFamily="18" charset="0"/>
              </a:rPr>
              <a:t>新しい家を建てると、家具やインテリアも住まいに合わせて新しくしたくなりますね。</a:t>
            </a:r>
            <a:endParaRPr lang="en-US" altLang="ja-JP" sz="1100" dirty="0">
              <a:effectLst/>
              <a:latin typeface="MS PGothic" panose="020B0600070205080204" pitchFamily="34" charset="-128"/>
              <a:ea typeface="MS PGothic" panose="020B0600070205080204" pitchFamily="34" charset="-128"/>
              <a:cs typeface="Times New Roman" panose="02020603050405020304" pitchFamily="18" charset="0"/>
            </a:endParaRPr>
          </a:p>
          <a:p>
            <a:r>
              <a:rPr lang="ja-JP" altLang="ja-JP" sz="1100">
                <a:effectLst/>
                <a:latin typeface="MS PGothic" panose="020B0600070205080204" pitchFamily="34" charset="-128"/>
                <a:ea typeface="MS PGothic" panose="020B0600070205080204" pitchFamily="34" charset="-128"/>
                <a:cs typeface="Times New Roman" panose="02020603050405020304" pitchFamily="18" charset="0"/>
              </a:rPr>
              <a:t>実際に家を建てた人はどのような物を購入し、いくら位の金額がかかっているのでしょうか。</a:t>
            </a:r>
            <a:r>
              <a:rPr lang="ja-JP" altLang="ja-JP" sz="1100">
                <a:effectLst/>
                <a:latin typeface="MS PGothic" panose="020B0600070205080204" pitchFamily="34" charset="-128"/>
                <a:ea typeface="MS PGothic" panose="020B0600070205080204" pitchFamily="34" charset="-128"/>
              </a:rPr>
              <a:t> </a:t>
            </a:r>
            <a:endParaRPr kumimoji="1" lang="ja-JP" altLang="en-US" sz="1100">
              <a:latin typeface="MS PGothic" panose="020B0600070205080204" pitchFamily="34" charset="-128"/>
              <a:ea typeface="MS PGothic" panose="020B0600070205080204" pitchFamily="34" charset="-128"/>
            </a:endParaRPr>
          </a:p>
        </p:txBody>
      </p:sp>
      <p:sp>
        <p:nvSpPr>
          <p:cNvPr id="18" name="テキスト ボックス 17">
            <a:extLst>
              <a:ext uri="{FF2B5EF4-FFF2-40B4-BE49-F238E27FC236}">
                <a16:creationId xmlns:a16="http://schemas.microsoft.com/office/drawing/2014/main" id="{8B815B8F-FD3C-90F6-29FB-D7CA1E8FBF43}"/>
              </a:ext>
            </a:extLst>
          </p:cNvPr>
          <p:cNvSpPr txBox="1"/>
          <p:nvPr/>
        </p:nvSpPr>
        <p:spPr>
          <a:xfrm>
            <a:off x="10180247" y="6653585"/>
            <a:ext cx="2053249" cy="430887"/>
          </a:xfrm>
          <a:prstGeom prst="rect">
            <a:avLst/>
          </a:prstGeom>
          <a:noFill/>
        </p:spPr>
        <p:txBody>
          <a:bodyPr wrap="square" rtlCol="0">
            <a:spAutoFit/>
          </a:bodyPr>
          <a:lstStyle/>
          <a:p>
            <a:r>
              <a:rPr lang="ja-JP" altLang="en-US" sz="1100">
                <a:effectLst/>
                <a:latin typeface="MS PGothic" panose="020B0600070205080204" pitchFamily="34" charset="-128"/>
                <a:ea typeface="MS PGothic" panose="020B0600070205080204" pitchFamily="34" charset="-128"/>
                <a:cs typeface="Times New Roman" panose="02020603050405020304" pitchFamily="18" charset="0"/>
              </a:rPr>
              <a:t>買い替えた家具と設備関係の総額はどのくらいですか？</a:t>
            </a:r>
            <a:endParaRPr kumimoji="1" lang="ja-JP" altLang="en-US" sz="1100">
              <a:latin typeface="MS PGothic" panose="020B0600070205080204" pitchFamily="34" charset="-128"/>
              <a:ea typeface="MS PGothic" panose="020B0600070205080204" pitchFamily="34" charset="-128"/>
            </a:endParaRPr>
          </a:p>
        </p:txBody>
      </p:sp>
      <p:sp>
        <p:nvSpPr>
          <p:cNvPr id="21" name="テキスト ボックス 20">
            <a:extLst>
              <a:ext uri="{FF2B5EF4-FFF2-40B4-BE49-F238E27FC236}">
                <a16:creationId xmlns:a16="http://schemas.microsoft.com/office/drawing/2014/main" id="{795FE044-1C13-7064-D377-76DDBF5D4A74}"/>
              </a:ext>
            </a:extLst>
          </p:cNvPr>
          <p:cNvSpPr txBox="1"/>
          <p:nvPr/>
        </p:nvSpPr>
        <p:spPr>
          <a:xfrm>
            <a:off x="12587304" y="6667008"/>
            <a:ext cx="1550296" cy="430887"/>
          </a:xfrm>
          <a:prstGeom prst="rect">
            <a:avLst/>
          </a:prstGeom>
          <a:noFill/>
        </p:spPr>
        <p:txBody>
          <a:bodyPr wrap="square" rtlCol="0">
            <a:spAutoFit/>
          </a:bodyPr>
          <a:lstStyle/>
          <a:p>
            <a:r>
              <a:rPr lang="ja-JP" altLang="en-US" sz="1100">
                <a:effectLst/>
                <a:latin typeface="MS PGothic" panose="020B0600070205080204" pitchFamily="34" charset="-128"/>
                <a:ea typeface="MS PGothic" panose="020B0600070205080204" pitchFamily="34" charset="-128"/>
                <a:cs typeface="Times New Roman" panose="02020603050405020304" pitchFamily="18" charset="0"/>
              </a:rPr>
              <a:t>その総額は予算を超えましたか？</a:t>
            </a:r>
            <a:endParaRPr lang="en-US" altLang="ja-JP" sz="1100" dirty="0">
              <a:effectLst/>
              <a:latin typeface="MS PGothic" panose="020B0600070205080204" pitchFamily="34" charset="-128"/>
              <a:ea typeface="MS PGothic" panose="020B0600070205080204" pitchFamily="34" charset="-128"/>
              <a:cs typeface="Times New Roman" panose="02020603050405020304" pitchFamily="18" charset="0"/>
            </a:endParaRPr>
          </a:p>
        </p:txBody>
      </p:sp>
      <p:pic>
        <p:nvPicPr>
          <p:cNvPr id="35" name="図 34" descr="屋外, 記号, 市, ストリート が含まれている画像&#10;&#10;自動的に生成された説明">
            <a:extLst>
              <a:ext uri="{FF2B5EF4-FFF2-40B4-BE49-F238E27FC236}">
                <a16:creationId xmlns:a16="http://schemas.microsoft.com/office/drawing/2014/main" id="{9A9EA416-5466-4AE9-0C30-249119B2B1A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075211" y="7479661"/>
            <a:ext cx="2191785" cy="2104549"/>
          </a:xfrm>
          <a:prstGeom prst="rect">
            <a:avLst/>
          </a:prstGeom>
        </p:spPr>
      </p:pic>
      <p:sp>
        <p:nvSpPr>
          <p:cNvPr id="36" name="正方形/長方形 35">
            <a:extLst>
              <a:ext uri="{FF2B5EF4-FFF2-40B4-BE49-F238E27FC236}">
                <a16:creationId xmlns:a16="http://schemas.microsoft.com/office/drawing/2014/main" id="{ED8A1DF4-F962-3C62-F7AB-480019456095}"/>
              </a:ext>
            </a:extLst>
          </p:cNvPr>
          <p:cNvSpPr/>
          <p:nvPr/>
        </p:nvSpPr>
        <p:spPr>
          <a:xfrm>
            <a:off x="7996352" y="6574032"/>
            <a:ext cx="1934109" cy="3396651"/>
          </a:xfrm>
          <a:prstGeom prst="rect">
            <a:avLst/>
          </a:prstGeom>
          <a:noFill/>
          <a:ln>
            <a:solidFill>
              <a:srgbClr val="744C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0FF666D6-CD89-CE1F-D8A7-EBA9A9A6E4D4}"/>
              </a:ext>
            </a:extLst>
          </p:cNvPr>
          <p:cNvSpPr/>
          <p:nvPr/>
        </p:nvSpPr>
        <p:spPr>
          <a:xfrm>
            <a:off x="12408722" y="6574033"/>
            <a:ext cx="1980353" cy="2375521"/>
          </a:xfrm>
          <a:prstGeom prst="rect">
            <a:avLst/>
          </a:prstGeom>
          <a:noFill/>
          <a:ln>
            <a:solidFill>
              <a:srgbClr val="744C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D090D747-1C07-8634-516A-534A13E56542}"/>
              </a:ext>
            </a:extLst>
          </p:cNvPr>
          <p:cNvSpPr/>
          <p:nvPr/>
        </p:nvSpPr>
        <p:spPr>
          <a:xfrm>
            <a:off x="10042720" y="6574033"/>
            <a:ext cx="2256769" cy="3396650"/>
          </a:xfrm>
          <a:prstGeom prst="rect">
            <a:avLst/>
          </a:prstGeom>
          <a:noFill/>
          <a:ln>
            <a:solidFill>
              <a:srgbClr val="744C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角丸四角形吹き出し 38">
            <a:extLst>
              <a:ext uri="{FF2B5EF4-FFF2-40B4-BE49-F238E27FC236}">
                <a16:creationId xmlns:a16="http://schemas.microsoft.com/office/drawing/2014/main" id="{9AE52AF2-9E5F-6B16-B248-104A4710D701}"/>
              </a:ext>
            </a:extLst>
          </p:cNvPr>
          <p:cNvSpPr/>
          <p:nvPr/>
        </p:nvSpPr>
        <p:spPr>
          <a:xfrm>
            <a:off x="8397028" y="8800181"/>
            <a:ext cx="1323415" cy="753920"/>
          </a:xfrm>
          <a:custGeom>
            <a:avLst/>
            <a:gdLst>
              <a:gd name="connsiteX0" fmla="*/ 0 w 1323415"/>
              <a:gd name="connsiteY0" fmla="*/ 78509 h 471044"/>
              <a:gd name="connsiteX1" fmla="*/ 78509 w 1323415"/>
              <a:gd name="connsiteY1" fmla="*/ 0 h 471044"/>
              <a:gd name="connsiteX2" fmla="*/ 771992 w 1323415"/>
              <a:gd name="connsiteY2" fmla="*/ 0 h 471044"/>
              <a:gd name="connsiteX3" fmla="*/ 937547 w 1323415"/>
              <a:gd name="connsiteY3" fmla="*/ -282876 h 471044"/>
              <a:gd name="connsiteX4" fmla="*/ 1102846 w 1323415"/>
              <a:gd name="connsiteY4" fmla="*/ 0 h 471044"/>
              <a:gd name="connsiteX5" fmla="*/ 1244906 w 1323415"/>
              <a:gd name="connsiteY5" fmla="*/ 0 h 471044"/>
              <a:gd name="connsiteX6" fmla="*/ 1323415 w 1323415"/>
              <a:gd name="connsiteY6" fmla="*/ 78509 h 471044"/>
              <a:gd name="connsiteX7" fmla="*/ 1323415 w 1323415"/>
              <a:gd name="connsiteY7" fmla="*/ 78507 h 471044"/>
              <a:gd name="connsiteX8" fmla="*/ 1323415 w 1323415"/>
              <a:gd name="connsiteY8" fmla="*/ 78507 h 471044"/>
              <a:gd name="connsiteX9" fmla="*/ 1323415 w 1323415"/>
              <a:gd name="connsiteY9" fmla="*/ 196268 h 471044"/>
              <a:gd name="connsiteX10" fmla="*/ 1323415 w 1323415"/>
              <a:gd name="connsiteY10" fmla="*/ 392535 h 471044"/>
              <a:gd name="connsiteX11" fmla="*/ 1244906 w 1323415"/>
              <a:gd name="connsiteY11" fmla="*/ 471044 h 471044"/>
              <a:gd name="connsiteX12" fmla="*/ 1102846 w 1323415"/>
              <a:gd name="connsiteY12" fmla="*/ 471044 h 471044"/>
              <a:gd name="connsiteX13" fmla="*/ 771992 w 1323415"/>
              <a:gd name="connsiteY13" fmla="*/ 471044 h 471044"/>
              <a:gd name="connsiteX14" fmla="*/ 771992 w 1323415"/>
              <a:gd name="connsiteY14" fmla="*/ 471044 h 471044"/>
              <a:gd name="connsiteX15" fmla="*/ 78509 w 1323415"/>
              <a:gd name="connsiteY15" fmla="*/ 471044 h 471044"/>
              <a:gd name="connsiteX16" fmla="*/ 0 w 1323415"/>
              <a:gd name="connsiteY16" fmla="*/ 392535 h 471044"/>
              <a:gd name="connsiteX17" fmla="*/ 0 w 1323415"/>
              <a:gd name="connsiteY17" fmla="*/ 196268 h 471044"/>
              <a:gd name="connsiteX18" fmla="*/ 0 w 1323415"/>
              <a:gd name="connsiteY18" fmla="*/ 78507 h 471044"/>
              <a:gd name="connsiteX19" fmla="*/ 0 w 1323415"/>
              <a:gd name="connsiteY19" fmla="*/ 78507 h 471044"/>
              <a:gd name="connsiteX20" fmla="*/ 0 w 1323415"/>
              <a:gd name="connsiteY20" fmla="*/ 78509 h 471044"/>
              <a:gd name="connsiteX0" fmla="*/ 0 w 1323415"/>
              <a:gd name="connsiteY0" fmla="*/ 361385 h 753920"/>
              <a:gd name="connsiteX1" fmla="*/ 78509 w 1323415"/>
              <a:gd name="connsiteY1" fmla="*/ 282876 h 753920"/>
              <a:gd name="connsiteX2" fmla="*/ 898992 w 1323415"/>
              <a:gd name="connsiteY2" fmla="*/ 282876 h 753920"/>
              <a:gd name="connsiteX3" fmla="*/ 937547 w 1323415"/>
              <a:gd name="connsiteY3" fmla="*/ 0 h 753920"/>
              <a:gd name="connsiteX4" fmla="*/ 1102846 w 1323415"/>
              <a:gd name="connsiteY4" fmla="*/ 282876 h 753920"/>
              <a:gd name="connsiteX5" fmla="*/ 1244906 w 1323415"/>
              <a:gd name="connsiteY5" fmla="*/ 282876 h 753920"/>
              <a:gd name="connsiteX6" fmla="*/ 1323415 w 1323415"/>
              <a:gd name="connsiteY6" fmla="*/ 361385 h 753920"/>
              <a:gd name="connsiteX7" fmla="*/ 1323415 w 1323415"/>
              <a:gd name="connsiteY7" fmla="*/ 361383 h 753920"/>
              <a:gd name="connsiteX8" fmla="*/ 1323415 w 1323415"/>
              <a:gd name="connsiteY8" fmla="*/ 361383 h 753920"/>
              <a:gd name="connsiteX9" fmla="*/ 1323415 w 1323415"/>
              <a:gd name="connsiteY9" fmla="*/ 479144 h 753920"/>
              <a:gd name="connsiteX10" fmla="*/ 1323415 w 1323415"/>
              <a:gd name="connsiteY10" fmla="*/ 675411 h 753920"/>
              <a:gd name="connsiteX11" fmla="*/ 1244906 w 1323415"/>
              <a:gd name="connsiteY11" fmla="*/ 753920 h 753920"/>
              <a:gd name="connsiteX12" fmla="*/ 1102846 w 1323415"/>
              <a:gd name="connsiteY12" fmla="*/ 753920 h 753920"/>
              <a:gd name="connsiteX13" fmla="*/ 771992 w 1323415"/>
              <a:gd name="connsiteY13" fmla="*/ 753920 h 753920"/>
              <a:gd name="connsiteX14" fmla="*/ 771992 w 1323415"/>
              <a:gd name="connsiteY14" fmla="*/ 753920 h 753920"/>
              <a:gd name="connsiteX15" fmla="*/ 78509 w 1323415"/>
              <a:gd name="connsiteY15" fmla="*/ 753920 h 753920"/>
              <a:gd name="connsiteX16" fmla="*/ 0 w 1323415"/>
              <a:gd name="connsiteY16" fmla="*/ 675411 h 753920"/>
              <a:gd name="connsiteX17" fmla="*/ 0 w 1323415"/>
              <a:gd name="connsiteY17" fmla="*/ 479144 h 753920"/>
              <a:gd name="connsiteX18" fmla="*/ 0 w 1323415"/>
              <a:gd name="connsiteY18" fmla="*/ 361383 h 753920"/>
              <a:gd name="connsiteX19" fmla="*/ 0 w 1323415"/>
              <a:gd name="connsiteY19" fmla="*/ 361383 h 753920"/>
              <a:gd name="connsiteX20" fmla="*/ 0 w 1323415"/>
              <a:gd name="connsiteY20" fmla="*/ 361385 h 753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23415" h="753920">
                <a:moveTo>
                  <a:pt x="0" y="361385"/>
                </a:moveTo>
                <a:cubicBezTo>
                  <a:pt x="0" y="318026"/>
                  <a:pt x="35150" y="282876"/>
                  <a:pt x="78509" y="282876"/>
                </a:cubicBezTo>
                <a:lnTo>
                  <a:pt x="898992" y="282876"/>
                </a:lnTo>
                <a:lnTo>
                  <a:pt x="937547" y="0"/>
                </a:lnTo>
                <a:lnTo>
                  <a:pt x="1102846" y="282876"/>
                </a:lnTo>
                <a:lnTo>
                  <a:pt x="1244906" y="282876"/>
                </a:lnTo>
                <a:cubicBezTo>
                  <a:pt x="1288265" y="282876"/>
                  <a:pt x="1323415" y="318026"/>
                  <a:pt x="1323415" y="361385"/>
                </a:cubicBezTo>
                <a:lnTo>
                  <a:pt x="1323415" y="361383"/>
                </a:lnTo>
                <a:lnTo>
                  <a:pt x="1323415" y="361383"/>
                </a:lnTo>
                <a:lnTo>
                  <a:pt x="1323415" y="479144"/>
                </a:lnTo>
                <a:lnTo>
                  <a:pt x="1323415" y="675411"/>
                </a:lnTo>
                <a:cubicBezTo>
                  <a:pt x="1323415" y="718770"/>
                  <a:pt x="1288265" y="753920"/>
                  <a:pt x="1244906" y="753920"/>
                </a:cubicBezTo>
                <a:lnTo>
                  <a:pt x="1102846" y="753920"/>
                </a:lnTo>
                <a:lnTo>
                  <a:pt x="771992" y="753920"/>
                </a:lnTo>
                <a:lnTo>
                  <a:pt x="771992" y="753920"/>
                </a:lnTo>
                <a:lnTo>
                  <a:pt x="78509" y="753920"/>
                </a:lnTo>
                <a:cubicBezTo>
                  <a:pt x="35150" y="753920"/>
                  <a:pt x="0" y="718770"/>
                  <a:pt x="0" y="675411"/>
                </a:cubicBezTo>
                <a:lnTo>
                  <a:pt x="0" y="479144"/>
                </a:lnTo>
                <a:lnTo>
                  <a:pt x="0" y="361383"/>
                </a:lnTo>
                <a:lnTo>
                  <a:pt x="0" y="361383"/>
                </a:lnTo>
                <a:lnTo>
                  <a:pt x="0" y="361385"/>
                </a:lnTo>
                <a:close/>
              </a:path>
            </a:pathLst>
          </a:custGeom>
          <a:solidFill>
            <a:srgbClr val="82BD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D8480CA5-A382-1700-0456-35E9D03AF848}"/>
              </a:ext>
            </a:extLst>
          </p:cNvPr>
          <p:cNvSpPr txBox="1"/>
          <p:nvPr/>
        </p:nvSpPr>
        <p:spPr>
          <a:xfrm>
            <a:off x="8469389" y="9108870"/>
            <a:ext cx="1295401" cy="430887"/>
          </a:xfrm>
          <a:prstGeom prst="rect">
            <a:avLst/>
          </a:prstGeom>
          <a:noFill/>
        </p:spPr>
        <p:txBody>
          <a:bodyPr wrap="square" rtlCol="0">
            <a:spAutoFit/>
          </a:bodyPr>
          <a:lstStyle/>
          <a:p>
            <a:r>
              <a:rPr lang="en-US" altLang="ja-JP" sz="1100" dirty="0">
                <a:effectLst/>
                <a:latin typeface="MS PGothic" panose="020B0600070205080204" pitchFamily="34" charset="-128"/>
                <a:ea typeface="MS PGothic" panose="020B0600070205080204" pitchFamily="34" charset="-128"/>
                <a:cs typeface="Times New Roman" panose="02020603050405020304" pitchFamily="18" charset="0"/>
              </a:rPr>
              <a:t>8</a:t>
            </a:r>
            <a:r>
              <a:rPr lang="ja-JP" altLang="en-US" sz="1100">
                <a:effectLst/>
                <a:latin typeface="MS PGothic" panose="020B0600070205080204" pitchFamily="34" charset="-128"/>
                <a:ea typeface="MS PGothic" panose="020B0600070205080204" pitchFamily="34" charset="-128"/>
                <a:cs typeface="Times New Roman" panose="02020603050405020304" pitchFamily="18" charset="0"/>
              </a:rPr>
              <a:t>割以上が家具を買い替え</a:t>
            </a:r>
            <a:endParaRPr kumimoji="1" lang="ja-JP" altLang="en-US" sz="1100">
              <a:latin typeface="MS PGothic" panose="020B0600070205080204" pitchFamily="34" charset="-128"/>
              <a:ea typeface="MS PGothic" panose="020B0600070205080204" pitchFamily="34" charset="-128"/>
            </a:endParaRPr>
          </a:p>
        </p:txBody>
      </p:sp>
      <p:sp>
        <p:nvSpPr>
          <p:cNvPr id="47" name="角丸四角形吹き出し 46">
            <a:extLst>
              <a:ext uri="{FF2B5EF4-FFF2-40B4-BE49-F238E27FC236}">
                <a16:creationId xmlns:a16="http://schemas.microsoft.com/office/drawing/2014/main" id="{2E6E9435-5F7A-8559-9AAE-8ECD09F7CF77}"/>
              </a:ext>
            </a:extLst>
          </p:cNvPr>
          <p:cNvSpPr/>
          <p:nvPr/>
        </p:nvSpPr>
        <p:spPr>
          <a:xfrm>
            <a:off x="11932932" y="8816992"/>
            <a:ext cx="1724347" cy="1220180"/>
          </a:xfrm>
          <a:custGeom>
            <a:avLst/>
            <a:gdLst>
              <a:gd name="connsiteX0" fmla="*/ 0 w 1497089"/>
              <a:gd name="connsiteY0" fmla="*/ 203367 h 1220180"/>
              <a:gd name="connsiteX1" fmla="*/ 203367 w 1497089"/>
              <a:gd name="connsiteY1" fmla="*/ 0 h 1220180"/>
              <a:gd name="connsiteX2" fmla="*/ 873302 w 1497089"/>
              <a:gd name="connsiteY2" fmla="*/ 0 h 1220180"/>
              <a:gd name="connsiteX3" fmla="*/ 873302 w 1497089"/>
              <a:gd name="connsiteY3" fmla="*/ 0 h 1220180"/>
              <a:gd name="connsiteX4" fmla="*/ 1247574 w 1497089"/>
              <a:gd name="connsiteY4" fmla="*/ 0 h 1220180"/>
              <a:gd name="connsiteX5" fmla="*/ 1293722 w 1497089"/>
              <a:gd name="connsiteY5" fmla="*/ 0 h 1220180"/>
              <a:gd name="connsiteX6" fmla="*/ 1497089 w 1497089"/>
              <a:gd name="connsiteY6" fmla="*/ 203367 h 1220180"/>
              <a:gd name="connsiteX7" fmla="*/ 1497089 w 1497089"/>
              <a:gd name="connsiteY7" fmla="*/ 711772 h 1220180"/>
              <a:gd name="connsiteX8" fmla="*/ 1724347 w 1497089"/>
              <a:gd name="connsiteY8" fmla="*/ 993885 h 1220180"/>
              <a:gd name="connsiteX9" fmla="*/ 1497089 w 1497089"/>
              <a:gd name="connsiteY9" fmla="*/ 1016817 h 1220180"/>
              <a:gd name="connsiteX10" fmla="*/ 1497089 w 1497089"/>
              <a:gd name="connsiteY10" fmla="*/ 1016813 h 1220180"/>
              <a:gd name="connsiteX11" fmla="*/ 1293722 w 1497089"/>
              <a:gd name="connsiteY11" fmla="*/ 1220180 h 1220180"/>
              <a:gd name="connsiteX12" fmla="*/ 1247574 w 1497089"/>
              <a:gd name="connsiteY12" fmla="*/ 1220180 h 1220180"/>
              <a:gd name="connsiteX13" fmla="*/ 873302 w 1497089"/>
              <a:gd name="connsiteY13" fmla="*/ 1220180 h 1220180"/>
              <a:gd name="connsiteX14" fmla="*/ 873302 w 1497089"/>
              <a:gd name="connsiteY14" fmla="*/ 1220180 h 1220180"/>
              <a:gd name="connsiteX15" fmla="*/ 203367 w 1497089"/>
              <a:gd name="connsiteY15" fmla="*/ 1220180 h 1220180"/>
              <a:gd name="connsiteX16" fmla="*/ 0 w 1497089"/>
              <a:gd name="connsiteY16" fmla="*/ 1016813 h 1220180"/>
              <a:gd name="connsiteX17" fmla="*/ 0 w 1497089"/>
              <a:gd name="connsiteY17" fmla="*/ 1016817 h 1220180"/>
              <a:gd name="connsiteX18" fmla="*/ 0 w 1497089"/>
              <a:gd name="connsiteY18" fmla="*/ 711772 h 1220180"/>
              <a:gd name="connsiteX19" fmla="*/ 0 w 1497089"/>
              <a:gd name="connsiteY19" fmla="*/ 711772 h 1220180"/>
              <a:gd name="connsiteX20" fmla="*/ 0 w 1497089"/>
              <a:gd name="connsiteY20" fmla="*/ 203367 h 1220180"/>
              <a:gd name="connsiteX0" fmla="*/ 0 w 1724347"/>
              <a:gd name="connsiteY0" fmla="*/ 203367 h 1220180"/>
              <a:gd name="connsiteX1" fmla="*/ 203367 w 1724347"/>
              <a:gd name="connsiteY1" fmla="*/ 0 h 1220180"/>
              <a:gd name="connsiteX2" fmla="*/ 873302 w 1724347"/>
              <a:gd name="connsiteY2" fmla="*/ 0 h 1220180"/>
              <a:gd name="connsiteX3" fmla="*/ 873302 w 1724347"/>
              <a:gd name="connsiteY3" fmla="*/ 0 h 1220180"/>
              <a:gd name="connsiteX4" fmla="*/ 1247574 w 1724347"/>
              <a:gd name="connsiteY4" fmla="*/ 0 h 1220180"/>
              <a:gd name="connsiteX5" fmla="*/ 1293722 w 1724347"/>
              <a:gd name="connsiteY5" fmla="*/ 0 h 1220180"/>
              <a:gd name="connsiteX6" fmla="*/ 1497089 w 1724347"/>
              <a:gd name="connsiteY6" fmla="*/ 203367 h 1220180"/>
              <a:gd name="connsiteX7" fmla="*/ 1497089 w 1724347"/>
              <a:gd name="connsiteY7" fmla="*/ 829338 h 1220180"/>
              <a:gd name="connsiteX8" fmla="*/ 1724347 w 1724347"/>
              <a:gd name="connsiteY8" fmla="*/ 993885 h 1220180"/>
              <a:gd name="connsiteX9" fmla="*/ 1497089 w 1724347"/>
              <a:gd name="connsiteY9" fmla="*/ 1016817 h 1220180"/>
              <a:gd name="connsiteX10" fmla="*/ 1497089 w 1724347"/>
              <a:gd name="connsiteY10" fmla="*/ 1016813 h 1220180"/>
              <a:gd name="connsiteX11" fmla="*/ 1293722 w 1724347"/>
              <a:gd name="connsiteY11" fmla="*/ 1220180 h 1220180"/>
              <a:gd name="connsiteX12" fmla="*/ 1247574 w 1724347"/>
              <a:gd name="connsiteY12" fmla="*/ 1220180 h 1220180"/>
              <a:gd name="connsiteX13" fmla="*/ 873302 w 1724347"/>
              <a:gd name="connsiteY13" fmla="*/ 1220180 h 1220180"/>
              <a:gd name="connsiteX14" fmla="*/ 873302 w 1724347"/>
              <a:gd name="connsiteY14" fmla="*/ 1220180 h 1220180"/>
              <a:gd name="connsiteX15" fmla="*/ 203367 w 1724347"/>
              <a:gd name="connsiteY15" fmla="*/ 1220180 h 1220180"/>
              <a:gd name="connsiteX16" fmla="*/ 0 w 1724347"/>
              <a:gd name="connsiteY16" fmla="*/ 1016813 h 1220180"/>
              <a:gd name="connsiteX17" fmla="*/ 0 w 1724347"/>
              <a:gd name="connsiteY17" fmla="*/ 1016817 h 1220180"/>
              <a:gd name="connsiteX18" fmla="*/ 0 w 1724347"/>
              <a:gd name="connsiteY18" fmla="*/ 711772 h 1220180"/>
              <a:gd name="connsiteX19" fmla="*/ 0 w 1724347"/>
              <a:gd name="connsiteY19" fmla="*/ 711772 h 1220180"/>
              <a:gd name="connsiteX20" fmla="*/ 0 w 1724347"/>
              <a:gd name="connsiteY20" fmla="*/ 203367 h 1220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24347" h="1220180">
                <a:moveTo>
                  <a:pt x="0" y="203367"/>
                </a:moveTo>
                <a:cubicBezTo>
                  <a:pt x="0" y="91051"/>
                  <a:pt x="91051" y="0"/>
                  <a:pt x="203367" y="0"/>
                </a:cubicBezTo>
                <a:lnTo>
                  <a:pt x="873302" y="0"/>
                </a:lnTo>
                <a:lnTo>
                  <a:pt x="873302" y="0"/>
                </a:lnTo>
                <a:lnTo>
                  <a:pt x="1247574" y="0"/>
                </a:lnTo>
                <a:lnTo>
                  <a:pt x="1293722" y="0"/>
                </a:lnTo>
                <a:cubicBezTo>
                  <a:pt x="1406038" y="0"/>
                  <a:pt x="1497089" y="91051"/>
                  <a:pt x="1497089" y="203367"/>
                </a:cubicBezTo>
                <a:lnTo>
                  <a:pt x="1497089" y="829338"/>
                </a:lnTo>
                <a:lnTo>
                  <a:pt x="1724347" y="993885"/>
                </a:lnTo>
                <a:lnTo>
                  <a:pt x="1497089" y="1016817"/>
                </a:lnTo>
                <a:lnTo>
                  <a:pt x="1497089" y="1016813"/>
                </a:lnTo>
                <a:cubicBezTo>
                  <a:pt x="1497089" y="1129129"/>
                  <a:pt x="1406038" y="1220180"/>
                  <a:pt x="1293722" y="1220180"/>
                </a:cubicBezTo>
                <a:lnTo>
                  <a:pt x="1247574" y="1220180"/>
                </a:lnTo>
                <a:lnTo>
                  <a:pt x="873302" y="1220180"/>
                </a:lnTo>
                <a:lnTo>
                  <a:pt x="873302" y="1220180"/>
                </a:lnTo>
                <a:lnTo>
                  <a:pt x="203367" y="1220180"/>
                </a:lnTo>
                <a:cubicBezTo>
                  <a:pt x="91051" y="1220180"/>
                  <a:pt x="0" y="1129129"/>
                  <a:pt x="0" y="1016813"/>
                </a:cubicBezTo>
                <a:lnTo>
                  <a:pt x="0" y="1016817"/>
                </a:lnTo>
                <a:lnTo>
                  <a:pt x="0" y="711772"/>
                </a:lnTo>
                <a:lnTo>
                  <a:pt x="0" y="711772"/>
                </a:lnTo>
                <a:lnTo>
                  <a:pt x="0" y="203367"/>
                </a:lnTo>
                <a:close/>
              </a:path>
            </a:pathLst>
          </a:custGeom>
          <a:solidFill>
            <a:schemeClr val="bg1"/>
          </a:solidFill>
          <a:ln>
            <a:solidFill>
              <a:srgbClr val="744C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4AF0DB85-4B0D-0E46-E590-8F385CE5C470}"/>
              </a:ext>
            </a:extLst>
          </p:cNvPr>
          <p:cNvSpPr txBox="1"/>
          <p:nvPr/>
        </p:nvSpPr>
        <p:spPr>
          <a:xfrm>
            <a:off x="11982149" y="8949554"/>
            <a:ext cx="1427583" cy="938719"/>
          </a:xfrm>
          <a:prstGeom prst="rect">
            <a:avLst/>
          </a:prstGeom>
          <a:noFill/>
        </p:spPr>
        <p:txBody>
          <a:bodyPr wrap="square" rtlCol="0">
            <a:spAutoFit/>
          </a:bodyPr>
          <a:lstStyle/>
          <a:p>
            <a:r>
              <a:rPr kumimoji="1" lang="ja-JP" altLang="en-US" sz="1100">
                <a:latin typeface="MS PGothic" panose="020B0600070205080204" pitchFamily="34" charset="-128"/>
                <a:ea typeface="MS PGothic" panose="020B0600070205080204" pitchFamily="34" charset="-128"/>
              </a:rPr>
              <a:t>おしゃれな、あるいは</a:t>
            </a:r>
            <a:r>
              <a:rPr lang="ja-JP" altLang="en-US" sz="1100">
                <a:latin typeface="MS PGothic" panose="020B0600070205080204" pitchFamily="34" charset="-128"/>
                <a:ea typeface="MS PGothic" panose="020B0600070205080204" pitchFamily="34" charset="-128"/>
              </a:rPr>
              <a:t>好みの家具を置きたいと思うと、予算オーバーになることが多いようです</a:t>
            </a:r>
            <a:endParaRPr kumimoji="1" lang="en-US" altLang="ja-JP" sz="1100" dirty="0">
              <a:latin typeface="MS PGothic" panose="020B0600070205080204" pitchFamily="34" charset="-128"/>
              <a:ea typeface="MS PGothic" panose="020B0600070205080204" pitchFamily="34" charset="-128"/>
            </a:endParaRPr>
          </a:p>
        </p:txBody>
      </p:sp>
      <p:sp>
        <p:nvSpPr>
          <p:cNvPr id="49" name="テキスト ボックス 48">
            <a:extLst>
              <a:ext uri="{FF2B5EF4-FFF2-40B4-BE49-F238E27FC236}">
                <a16:creationId xmlns:a16="http://schemas.microsoft.com/office/drawing/2014/main" id="{468E2496-DE22-BCC5-4DAD-6F3B2EBA7CCB}"/>
              </a:ext>
            </a:extLst>
          </p:cNvPr>
          <p:cNvSpPr txBox="1"/>
          <p:nvPr/>
        </p:nvSpPr>
        <p:spPr>
          <a:xfrm>
            <a:off x="10156187" y="7054260"/>
            <a:ext cx="2053767" cy="246221"/>
          </a:xfrm>
          <a:prstGeom prst="rect">
            <a:avLst/>
          </a:prstGeom>
          <a:noFill/>
        </p:spPr>
        <p:txBody>
          <a:bodyPr wrap="none" rtlCol="0">
            <a:spAutoFit/>
          </a:bodyPr>
          <a:lstStyle/>
          <a:p>
            <a:r>
              <a:rPr lang="ja-JP" altLang="en-US" sz="1000">
                <a:effectLst/>
                <a:latin typeface="MS PGothic" panose="020B0600070205080204" pitchFamily="34" charset="-128"/>
                <a:ea typeface="MS PGothic" panose="020B0600070205080204" pitchFamily="34" charset="-128"/>
                <a:cs typeface="Times New Roman" panose="02020603050405020304" pitchFamily="18" charset="0"/>
              </a:rPr>
              <a:t>（照明、カーテンなど</a:t>
            </a:r>
            <a:r>
              <a:rPr lang="en-US" altLang="ja-JP" sz="1000" dirty="0">
                <a:effectLst/>
                <a:latin typeface="MS PGothic" panose="020B0600070205080204" pitchFamily="34" charset="-128"/>
                <a:ea typeface="MS PGothic" panose="020B0600070205080204" pitchFamily="34" charset="-128"/>
                <a:cs typeface="Times New Roman" panose="02020603050405020304" pitchFamily="18" charset="0"/>
              </a:rPr>
              <a:t>※</a:t>
            </a:r>
            <a:r>
              <a:rPr lang="ja-JP" altLang="en-US" sz="1000">
                <a:effectLst/>
                <a:latin typeface="MS PGothic" panose="020B0600070205080204" pitchFamily="34" charset="-128"/>
                <a:ea typeface="MS PGothic" panose="020B0600070205080204" pitchFamily="34" charset="-128"/>
                <a:cs typeface="Times New Roman" panose="02020603050405020304" pitchFamily="18" charset="0"/>
              </a:rPr>
              <a:t>家電は除く）</a:t>
            </a:r>
            <a:endParaRPr kumimoji="1" lang="ja-JP" altLang="en-US" sz="1000"/>
          </a:p>
        </p:txBody>
      </p:sp>
      <p:pic>
        <p:nvPicPr>
          <p:cNvPr id="34" name="図 33" descr="アイコン&#10;&#10;自動的に生成された説明">
            <a:extLst>
              <a:ext uri="{FF2B5EF4-FFF2-40B4-BE49-F238E27FC236}">
                <a16:creationId xmlns:a16="http://schemas.microsoft.com/office/drawing/2014/main" id="{1BEAB4AC-AA2F-7544-22D9-61C8B35CDC0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841542" y="5325745"/>
            <a:ext cx="1231900" cy="1600200"/>
          </a:xfrm>
          <a:prstGeom prst="rect">
            <a:avLst/>
          </a:prstGeom>
        </p:spPr>
      </p:pic>
      <p:pic>
        <p:nvPicPr>
          <p:cNvPr id="40" name="図 39" descr="ダイアグラム が含まれている画像&#10;&#10;自動的に生成された説明">
            <a:extLst>
              <a:ext uri="{FF2B5EF4-FFF2-40B4-BE49-F238E27FC236}">
                <a16:creationId xmlns:a16="http://schemas.microsoft.com/office/drawing/2014/main" id="{89CE6E61-0A93-E460-00DF-8CBDCB0BDFC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2311971" y="6895662"/>
            <a:ext cx="2092904" cy="2009604"/>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12855</TotalTime>
  <Words>1385</Words>
  <Application>Microsoft Office PowerPoint</Application>
  <PresentationFormat>ユーザー設定</PresentationFormat>
  <Paragraphs>147</Paragraphs>
  <Slides>2</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HG丸ｺﾞｼｯｸM-PRO</vt:lpstr>
      <vt:lpstr>ＭＳ Ｐゴシック</vt:lpstr>
      <vt:lpstr>ＭＳ Ｐゴシック</vt:lpstr>
      <vt:lpstr>メイリオ</vt:lpstr>
      <vt:lpstr>游ゴシック</vt:lpstr>
      <vt:lpstr>游ゴシック Light</vt:lpstr>
      <vt:lpstr>Arial</vt:lpstr>
      <vt:lpstr>Arial Black</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飯村</cp:lastModifiedBy>
  <cp:revision>390</cp:revision>
  <cp:lastPrinted>2024-04-18T05:38:28Z</cp:lastPrinted>
  <dcterms:created xsi:type="dcterms:W3CDTF">2006-11-30T02:47:34Z</dcterms:created>
  <dcterms:modified xsi:type="dcterms:W3CDTF">2024-07-23T02:21:08Z</dcterms:modified>
</cp:coreProperties>
</file>