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B55A5"/>
    <a:srgbClr val="EDE5A9"/>
    <a:srgbClr val="D5B451"/>
    <a:srgbClr val="EE8F27"/>
    <a:srgbClr val="35AB6D"/>
    <a:srgbClr val="FAF8C6"/>
    <a:srgbClr val="1BB9DD"/>
    <a:srgbClr val="DEE59B"/>
    <a:srgbClr val="6FCFE7"/>
    <a:srgbClr val="925B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98"/>
    <p:restoredTop sz="94451" autoAdjust="0"/>
  </p:normalViewPr>
  <p:slideViewPr>
    <p:cSldViewPr snapToGrid="0">
      <p:cViewPr>
        <p:scale>
          <a:sx n="120" d="100"/>
          <a:sy n="120" d="100"/>
        </p:scale>
        <p:origin x="144" y="-1824"/>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2024/6/24</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jp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jpe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図 28" descr="建物, テーブル, ウィンドウ が含まれている画像&#10;&#10;自動的に生成された説明">
            <a:extLst>
              <a:ext uri="{FF2B5EF4-FFF2-40B4-BE49-F238E27FC236}">
                <a16:creationId xmlns:a16="http://schemas.microsoft.com/office/drawing/2014/main" id="{AB3621D4-E411-31C9-CC10-4BF4B55DFF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9978" y="2551818"/>
            <a:ext cx="1762528" cy="1743159"/>
          </a:xfrm>
          <a:prstGeom prst="rect">
            <a:avLst/>
          </a:prstGeom>
        </p:spPr>
      </p:pic>
      <p:sp>
        <p:nvSpPr>
          <p:cNvPr id="2715" name="円/楕円 2714">
            <a:extLst>
              <a:ext uri="{FF2B5EF4-FFF2-40B4-BE49-F238E27FC236}">
                <a16:creationId xmlns:a16="http://schemas.microsoft.com/office/drawing/2014/main" id="{5AB5F347-2064-FB2E-7358-D1B9F3D5B563}"/>
              </a:ext>
            </a:extLst>
          </p:cNvPr>
          <p:cNvSpPr/>
          <p:nvPr/>
        </p:nvSpPr>
        <p:spPr>
          <a:xfrm>
            <a:off x="6264855" y="6719320"/>
            <a:ext cx="722862" cy="671453"/>
          </a:xfrm>
          <a:prstGeom prst="ellipse">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6" name="円/楕円 2715">
            <a:extLst>
              <a:ext uri="{FF2B5EF4-FFF2-40B4-BE49-F238E27FC236}">
                <a16:creationId xmlns:a16="http://schemas.microsoft.com/office/drawing/2014/main" id="{551A15F5-BFE6-DF7E-BD5E-16CD05A80DCD}"/>
              </a:ext>
            </a:extLst>
          </p:cNvPr>
          <p:cNvSpPr/>
          <p:nvPr/>
        </p:nvSpPr>
        <p:spPr>
          <a:xfrm>
            <a:off x="6237483" y="7744556"/>
            <a:ext cx="722862" cy="671453"/>
          </a:xfrm>
          <a:prstGeom prst="ellipse">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1" name="円/楕円 2710">
            <a:extLst>
              <a:ext uri="{FF2B5EF4-FFF2-40B4-BE49-F238E27FC236}">
                <a16:creationId xmlns:a16="http://schemas.microsoft.com/office/drawing/2014/main" id="{C19ED524-4834-EDB8-BE59-55D87967830F}"/>
              </a:ext>
            </a:extLst>
          </p:cNvPr>
          <p:cNvSpPr/>
          <p:nvPr/>
        </p:nvSpPr>
        <p:spPr>
          <a:xfrm>
            <a:off x="6289112" y="5695038"/>
            <a:ext cx="722862" cy="671453"/>
          </a:xfrm>
          <a:prstGeom prst="ellipse">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2" name="正方形/長方形 2711">
            <a:extLst>
              <a:ext uri="{FF2B5EF4-FFF2-40B4-BE49-F238E27FC236}">
                <a16:creationId xmlns:a16="http://schemas.microsoft.com/office/drawing/2014/main" id="{699D9CDE-C5F3-C385-C6EC-4FC56EB627D0}"/>
              </a:ext>
            </a:extLst>
          </p:cNvPr>
          <p:cNvSpPr/>
          <p:nvPr/>
        </p:nvSpPr>
        <p:spPr>
          <a:xfrm>
            <a:off x="3830973" y="5540495"/>
            <a:ext cx="3202169" cy="954001"/>
          </a:xfrm>
          <a:prstGeom prst="rect">
            <a:avLst/>
          </a:prstGeom>
          <a:noFill/>
          <a:ln>
            <a:solidFill>
              <a:srgbClr val="D5B4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3" name="正方形/長方形 2712">
            <a:extLst>
              <a:ext uri="{FF2B5EF4-FFF2-40B4-BE49-F238E27FC236}">
                <a16:creationId xmlns:a16="http://schemas.microsoft.com/office/drawing/2014/main" id="{F009733B-A6A5-91F1-D6A9-5DDDE8CECD07}"/>
              </a:ext>
            </a:extLst>
          </p:cNvPr>
          <p:cNvSpPr/>
          <p:nvPr/>
        </p:nvSpPr>
        <p:spPr>
          <a:xfrm>
            <a:off x="3834704" y="6565433"/>
            <a:ext cx="3202169" cy="954001"/>
          </a:xfrm>
          <a:prstGeom prst="rect">
            <a:avLst/>
          </a:prstGeom>
          <a:noFill/>
          <a:ln>
            <a:solidFill>
              <a:srgbClr val="D5B4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4" name="正方形/長方形 2713">
            <a:extLst>
              <a:ext uri="{FF2B5EF4-FFF2-40B4-BE49-F238E27FC236}">
                <a16:creationId xmlns:a16="http://schemas.microsoft.com/office/drawing/2014/main" id="{C1363F7D-DB51-FC8A-8C6D-1C988BE97DCB}"/>
              </a:ext>
            </a:extLst>
          </p:cNvPr>
          <p:cNvSpPr/>
          <p:nvPr/>
        </p:nvSpPr>
        <p:spPr>
          <a:xfrm>
            <a:off x="3834703" y="7596731"/>
            <a:ext cx="3202169" cy="954001"/>
          </a:xfrm>
          <a:prstGeom prst="rect">
            <a:avLst/>
          </a:prstGeom>
          <a:noFill/>
          <a:ln>
            <a:solidFill>
              <a:srgbClr val="D5B4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06" name="円/楕円 2705">
            <a:extLst>
              <a:ext uri="{FF2B5EF4-FFF2-40B4-BE49-F238E27FC236}">
                <a16:creationId xmlns:a16="http://schemas.microsoft.com/office/drawing/2014/main" id="{11CF0B5E-DDC0-59BB-F534-AA623053E780}"/>
              </a:ext>
            </a:extLst>
          </p:cNvPr>
          <p:cNvSpPr/>
          <p:nvPr/>
        </p:nvSpPr>
        <p:spPr>
          <a:xfrm>
            <a:off x="2903015" y="9409636"/>
            <a:ext cx="722862" cy="671453"/>
          </a:xfrm>
          <a:prstGeom prst="ellipse">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04" name="円/楕円 2703">
            <a:extLst>
              <a:ext uri="{FF2B5EF4-FFF2-40B4-BE49-F238E27FC236}">
                <a16:creationId xmlns:a16="http://schemas.microsoft.com/office/drawing/2014/main" id="{CED6EDE2-B961-E5EC-3A81-6DE184E80DB9}"/>
              </a:ext>
            </a:extLst>
          </p:cNvPr>
          <p:cNvSpPr/>
          <p:nvPr/>
        </p:nvSpPr>
        <p:spPr>
          <a:xfrm>
            <a:off x="2925524" y="8372568"/>
            <a:ext cx="722862" cy="671453"/>
          </a:xfrm>
          <a:prstGeom prst="ellipse">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0" name="円/楕円 2709">
            <a:extLst>
              <a:ext uri="{FF2B5EF4-FFF2-40B4-BE49-F238E27FC236}">
                <a16:creationId xmlns:a16="http://schemas.microsoft.com/office/drawing/2014/main" id="{6E7B536C-F47A-2FDE-A745-A13201A54C8E}"/>
              </a:ext>
            </a:extLst>
          </p:cNvPr>
          <p:cNvSpPr/>
          <p:nvPr/>
        </p:nvSpPr>
        <p:spPr>
          <a:xfrm>
            <a:off x="2932854" y="7368399"/>
            <a:ext cx="722862" cy="671453"/>
          </a:xfrm>
          <a:prstGeom prst="ellipse">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a:extLst>
              <a:ext uri="{FF2B5EF4-FFF2-40B4-BE49-F238E27FC236}">
                <a16:creationId xmlns:a16="http://schemas.microsoft.com/office/drawing/2014/main" id="{4CAF80BF-F7BC-BE18-C37B-709B84692A01}"/>
              </a:ext>
            </a:extLst>
          </p:cNvPr>
          <p:cNvSpPr/>
          <p:nvPr/>
        </p:nvSpPr>
        <p:spPr>
          <a:xfrm>
            <a:off x="2966489" y="6317550"/>
            <a:ext cx="722862" cy="671453"/>
          </a:xfrm>
          <a:prstGeom prst="ellipse">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0691CCCC-E3D0-8D1C-94E7-6FFACCFC50DF}"/>
              </a:ext>
            </a:extLst>
          </p:cNvPr>
          <p:cNvSpPr/>
          <p:nvPr/>
        </p:nvSpPr>
        <p:spPr>
          <a:xfrm>
            <a:off x="11585414" y="7162183"/>
            <a:ext cx="1641418" cy="183433"/>
          </a:xfrm>
          <a:prstGeom prst="rect">
            <a:avLst/>
          </a:prstGeom>
          <a:solidFill>
            <a:srgbClr val="D5B4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1" name="図 40" descr="アイコン&#10;&#10;自動的に生成された説明">
            <a:extLst>
              <a:ext uri="{FF2B5EF4-FFF2-40B4-BE49-F238E27FC236}">
                <a16:creationId xmlns:a16="http://schemas.microsoft.com/office/drawing/2014/main" id="{DD210A1F-AEE4-6BAF-0925-BDED9FB50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22" name="図 21" descr="テキスト が含まれている画像&#10;&#10;自動的に生成された説明">
            <a:extLst>
              <a:ext uri="{FF2B5EF4-FFF2-40B4-BE49-F238E27FC236}">
                <a16:creationId xmlns:a16="http://schemas.microsoft.com/office/drawing/2014/main" id="{59978F4D-1234-4845-2A78-A1DA5C706A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3499" y="538554"/>
            <a:ext cx="6926401" cy="13320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843085" y="4862908"/>
            <a:ext cx="4580741"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～おうちエコしていますか？～</a:t>
            </a:r>
            <a:endParaRPr lang="ja-JP" altLang="en-US" sz="1500" b="1" dirty="0">
              <a:latin typeface="ＭＳ Ｐゴシック" panose="020B0600070205080204" pitchFamily="50" charset="-128"/>
              <a:ea typeface="ＭＳ Ｐゴシック" panose="020B0600070205080204" pitchFamily="50" charset="-128"/>
            </a:endParaRPr>
          </a:p>
        </p:txBody>
      </p:sp>
      <p:pic>
        <p:nvPicPr>
          <p:cNvPr id="9" name="図 9">
            <a:extLst>
              <a:ext uri="{FF2B5EF4-FFF2-40B4-BE49-F238E27FC236}">
                <a16:creationId xmlns:a16="http://schemas.microsoft.com/office/drawing/2014/main" id="{A67C5D83-05CD-485F-AB0F-F3D020620861}"/>
              </a:ext>
            </a:extLst>
          </p:cNvPr>
          <p:cNvPicPr>
            <a:picLocks noChangeAspect="1"/>
          </p:cNvPicPr>
          <p:nvPr/>
        </p:nvPicPr>
        <p:blipFill>
          <a:blip r:embed="rId5"/>
          <a:stretch>
            <a:fillRect/>
          </a:stretch>
        </p:blipFill>
        <p:spPr>
          <a:xfrm>
            <a:off x="434073" y="596384"/>
            <a:ext cx="2743092" cy="1880817"/>
          </a:xfrm>
          <a:prstGeom prst="rect">
            <a:avLst/>
          </a:prstGeom>
        </p:spPr>
      </p:pic>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747211" y="3168991"/>
            <a:ext cx="2230437" cy="1368424"/>
            <a:chOff x="1051958" y="8379171"/>
            <a:chExt cx="1796289"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51958" y="8772705"/>
              <a:ext cx="1796289"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000">
                  <a:solidFill>
                    <a:srgbClr val="000000"/>
                  </a:solidFill>
                  <a:latin typeface="HG丸ｺﾞｼｯｸM-PRO" panose="020F0600000000000000" pitchFamily="34" charset="-128"/>
                </a:rPr>
                <a:t>〒</a:t>
              </a:r>
              <a:r>
                <a:rPr lang="en-US" altLang="ja-JP" sz="1000">
                  <a:solidFill>
                    <a:srgbClr val="000000"/>
                  </a:solidFill>
                  <a:latin typeface="HG丸ｺﾞｼｯｸM-PRO" panose="020F0600000000000000" pitchFamily="34" charset="-128"/>
                </a:rPr>
                <a:t>102-0083</a:t>
              </a:r>
              <a:r>
                <a:rPr lang="ja-JP" altLang="en-US" sz="1000">
                  <a:solidFill>
                    <a:srgbClr val="000000"/>
                  </a:solidFill>
                  <a:latin typeface="HG丸ｺﾞｼｯｸM-PRO" panose="020F0600000000000000" pitchFamily="34" charset="-128"/>
                </a:rPr>
                <a:t>　</a:t>
              </a:r>
              <a:endParaRPr lang="en-US" altLang="ja-JP" sz="1000">
                <a:solidFill>
                  <a:srgbClr val="000000"/>
                </a:solidFill>
                <a:latin typeface="HG丸ｺﾞｼｯｸM-PRO" panose="020F0600000000000000" pitchFamily="34" charset="-128"/>
              </a:endParaRPr>
            </a:p>
            <a:p>
              <a:pPr eaLnBrk="1" hangingPunct="1">
                <a:spcBef>
                  <a:spcPct val="0"/>
                </a:spcBef>
                <a:buFontTx/>
                <a:buNone/>
              </a:pPr>
              <a:r>
                <a:rPr lang="ja-JP" altLang="en-US" sz="1000">
                  <a:solidFill>
                    <a:srgbClr val="000000"/>
                  </a:solidFill>
                  <a:latin typeface="HG丸ｺﾞｼｯｸM-PRO" panose="020F0600000000000000" pitchFamily="34" charset="-128"/>
                </a:rPr>
                <a:t>東京都千代田区麹町</a:t>
              </a:r>
              <a:r>
                <a:rPr lang="en-US" altLang="ja-JP" sz="1000">
                  <a:solidFill>
                    <a:srgbClr val="000000"/>
                  </a:solidFill>
                  <a:latin typeface="HG丸ｺﾞｼｯｸM-PRO" panose="020F0600000000000000" pitchFamily="34" charset="-128"/>
                </a:rPr>
                <a:t>3-5-2</a:t>
              </a:r>
            </a:p>
            <a:p>
              <a:pPr eaLnBrk="1" hangingPunct="1">
                <a:spcBef>
                  <a:spcPct val="0"/>
                </a:spcBef>
                <a:buFontTx/>
                <a:buNone/>
              </a:pPr>
              <a:r>
                <a:rPr lang="ja-JP" altLang="en-US" sz="1000">
                  <a:solidFill>
                    <a:srgbClr val="000000"/>
                  </a:solidFill>
                  <a:latin typeface="HG丸ｺﾞｼｯｸM-PRO" panose="020F0600000000000000" pitchFamily="34" charset="-128"/>
                </a:rPr>
                <a:t>ビュレックス麹町</a:t>
              </a:r>
              <a:r>
                <a:rPr lang="en-US" altLang="ja-JP" sz="1000">
                  <a:solidFill>
                    <a:srgbClr val="000000"/>
                  </a:solidFill>
                  <a:latin typeface="HG丸ｺﾞｼｯｸM-PRO" panose="020F0600000000000000" pitchFamily="34" charset="-128"/>
                </a:rPr>
                <a:t>601</a:t>
              </a:r>
              <a:endParaRPr lang="ja-JP" altLang="ja-JP" sz="2900"/>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51958"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b="1">
                  <a:solidFill>
                    <a:srgbClr val="000000"/>
                  </a:solidFill>
                  <a:latin typeface="Arial Black" panose="020B0604020202020204" pitchFamily="34" charset="0"/>
                </a:rPr>
                <a:t>株式会社フォーセンス</a:t>
              </a:r>
              <a:endParaRPr lang="ja-JP" altLang="ja-JP" sz="1600"/>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900">
                  <a:solidFill>
                    <a:srgbClr val="000000"/>
                  </a:solidFill>
                  <a:latin typeface="HG丸ｺﾞｼｯｸM-PRO" panose="020F0600000000000000" pitchFamily="34" charset="-128"/>
                </a:rPr>
                <a:t>TEL</a:t>
              </a:r>
              <a:r>
                <a:rPr lang="en-US" altLang="ja-JP" sz="900">
                  <a:solidFill>
                    <a:srgbClr val="000000"/>
                  </a:solidFill>
                  <a:latin typeface="HG丸ｺﾞｼｯｸM-PRO" panose="020F0600000000000000" pitchFamily="34" charset="-128"/>
                </a:rPr>
                <a:t>    03-6272-4230</a:t>
              </a:r>
              <a:endParaRPr lang="ja-JP" altLang="ja-JP" sz="900">
                <a:solidFill>
                  <a:srgbClr val="000000"/>
                </a:solidFill>
                <a:latin typeface="HG丸ｺﾞｼｯｸM-PRO" panose="020F0600000000000000" pitchFamily="34" charset="-128"/>
              </a:endParaRPr>
            </a:p>
            <a:p>
              <a:pPr eaLnBrk="1" hangingPunct="1">
                <a:spcBef>
                  <a:spcPct val="0"/>
                </a:spcBef>
                <a:buFontTx/>
                <a:buNone/>
              </a:pPr>
              <a:r>
                <a:rPr lang="ja-JP" altLang="ja-JP" sz="900">
                  <a:solidFill>
                    <a:srgbClr val="000000"/>
                  </a:solidFill>
                  <a:latin typeface="HG丸ｺﾞｼｯｸM-PRO" panose="020F0600000000000000" pitchFamily="34" charset="-128"/>
                </a:rPr>
                <a:t>FAX</a:t>
              </a:r>
              <a:r>
                <a:rPr lang="en-US" altLang="ja-JP" sz="900">
                  <a:solidFill>
                    <a:srgbClr val="000000"/>
                  </a:solidFill>
                  <a:latin typeface="HG丸ｺﾞｼｯｸM-PRO" panose="020F0600000000000000" pitchFamily="34" charset="-128"/>
                </a:rPr>
                <a:t>   03-6272-4231</a:t>
              </a: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474855" y="7126119"/>
            <a:ext cx="1877406"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D5B451"/>
                </a:solidFill>
                <a:latin typeface="ＭＳ Ｐゴシック" panose="020B0600070205080204" pitchFamily="50" charset="-128"/>
              </a:rPr>
              <a:t>9</a:t>
            </a:r>
            <a:r>
              <a:rPr lang="ja-JP" altLang="en-US" sz="1400" b="1">
                <a:solidFill>
                  <a:srgbClr val="D5B451"/>
                </a:solidFill>
                <a:latin typeface="ＭＳ Ｐゴシック" panose="020B0600070205080204" pitchFamily="50" charset="-128"/>
              </a:rPr>
              <a:t>月</a:t>
            </a:r>
            <a:r>
              <a:rPr lang="ja-JP" altLang="ja-JP" sz="1400" b="1">
                <a:solidFill>
                  <a:srgbClr val="D5B451"/>
                </a:solidFill>
                <a:latin typeface="ＭＳ Ｐゴシック" panose="020B0600070205080204" pitchFamily="50" charset="-128"/>
              </a:rPr>
              <a:t>【</a:t>
            </a:r>
            <a:r>
              <a:rPr lang="en-US" altLang="ja-JP" sz="1400" b="1" dirty="0">
                <a:solidFill>
                  <a:srgbClr val="D5B451"/>
                </a:solidFill>
                <a:latin typeface="ＭＳ Ｐゴシック" panose="020B0600070205080204" pitchFamily="50" charset="-128"/>
              </a:rPr>
              <a:t> </a:t>
            </a:r>
            <a:r>
              <a:rPr lang="ja-JP" altLang="en-US" sz="1400" b="1">
                <a:solidFill>
                  <a:srgbClr val="D5B451"/>
                </a:solidFill>
                <a:latin typeface="ＭＳ Ｐゴシック" panose="020B0600070205080204" pitchFamily="50" charset="-128"/>
              </a:rPr>
              <a:t>ひじきの日</a:t>
            </a:r>
            <a:r>
              <a:rPr lang="ja-JP" altLang="ja-JP" sz="1400" b="1">
                <a:solidFill>
                  <a:srgbClr val="D5B451"/>
                </a:solidFill>
                <a:latin typeface="ＭＳ Ｐゴシック" panose="020B0600070205080204" pitchFamily="50" charset="-128"/>
              </a:rPr>
              <a:t>】</a:t>
            </a:r>
            <a:endParaRPr lang="ja-JP" altLang="en-US" sz="1000" dirty="0">
              <a:solidFill>
                <a:srgbClr val="D5B451"/>
              </a:solidFill>
              <a:latin typeface="ＭＳ Ｐゴシック" panose="020B0600070205080204" pitchFamily="50" charset="-128"/>
            </a:endParaRPr>
          </a:p>
          <a:p>
            <a:pPr eaLnBrk="1" hangingPunct="1"/>
            <a:endParaRPr lang="ja-JP" altLang="en-US" sz="1000" dirty="0">
              <a:solidFill>
                <a:srgbClr val="35AB6D"/>
              </a:solidFill>
              <a:latin typeface="ＭＳ Ｐゴシック" panose="020B0600070205080204" pitchFamily="50" charset="-128"/>
            </a:endParaRPr>
          </a:p>
          <a:p>
            <a:pPr eaLnBrk="1" hangingPunct="1"/>
            <a:endParaRPr lang="ja-JP" altLang="ja-JP" sz="1000" b="1" dirty="0">
              <a:solidFill>
                <a:srgbClr val="000000"/>
              </a:solidFill>
              <a:latin typeface="ＭＳ Ｐゴシック" panose="020B0600070205080204" pitchFamily="50" charset="-128"/>
            </a:endParaRPr>
          </a:p>
          <a:p>
            <a:pPr eaLnBrk="1" hangingPunct="1"/>
            <a:endParaRPr lang="ja-JP" altLang="ja-JP" sz="1000" b="1" dirty="0">
              <a:solidFill>
                <a:srgbClr val="000000"/>
              </a:solidFill>
              <a:latin typeface="ＭＳ Ｐゴシック" panose="020B0600070205080204" pitchFamily="50" charset="-128"/>
            </a:endParaRPr>
          </a:p>
          <a:p>
            <a:pPr eaLnBrk="1" hangingPunct="1"/>
            <a:r>
              <a:rPr lang="ja-JP" altLang="ja-JP" sz="1000" b="1" dirty="0">
                <a:solidFill>
                  <a:srgbClr val="000000"/>
                </a:solidFill>
                <a:latin typeface="ＭＳ Ｐゴシック" panose="020B0600070205080204" pitchFamily="50" charset="-128"/>
              </a:rPr>
              <a:t>　</a:t>
            </a:r>
          </a:p>
          <a:p>
            <a:pPr eaLnBrk="1" hangingPunct="1"/>
            <a:r>
              <a:rPr lang="ja-JP" altLang="ja-JP" sz="1000" b="1" dirty="0">
                <a:solidFill>
                  <a:srgbClr val="000000"/>
                </a:solidFill>
                <a:latin typeface="ＭＳ Ｐゴシック" panose="020B0600070205080204" pitchFamily="50" charset="-128"/>
              </a:rPr>
              <a:t>　</a:t>
            </a:r>
          </a:p>
          <a:p>
            <a:pPr eaLnBrk="1" hangingPunct="1"/>
            <a:endParaRPr lang="ja-JP" altLang="ja-JP" sz="1000" b="1" dirty="0">
              <a:solidFill>
                <a:srgbClr val="000000"/>
              </a:solidFill>
              <a:latin typeface="ＭＳ Ｐゴシック" panose="020B0600070205080204" pitchFamily="50" charset="-128"/>
            </a:endParaRPr>
          </a:p>
          <a:p>
            <a:pPr eaLnBrk="1" hangingPunct="1"/>
            <a:endParaRPr lang="ja-JP" altLang="ja-JP" sz="1000" b="1" dirty="0">
              <a:solidFill>
                <a:srgbClr val="000000"/>
              </a:solidFill>
              <a:latin typeface="ＭＳ Ｐゴシック" panose="020B0600070205080204" pitchFamily="50" charset="-128"/>
            </a:endParaRPr>
          </a:p>
          <a:p>
            <a:pPr eaLnBrk="1" hangingPunct="1"/>
            <a:r>
              <a:rPr lang="ja-JP" altLang="ja-JP" sz="1000" b="1" dirty="0">
                <a:solidFill>
                  <a:srgbClr val="000000"/>
                </a:solidFill>
                <a:latin typeface="ＭＳ Ｐゴシック" panose="020B0600070205080204" pitchFamily="50" charset="-128"/>
              </a:rPr>
              <a:t>　</a:t>
            </a:r>
            <a:endParaRPr lang="ja-JP" altLang="ja-JP" dirty="0"/>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1B55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1B55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1B55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52240" y="1522742"/>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発行日</a:t>
            </a:r>
            <a:r>
              <a:rPr lang="en-US" altLang="ja-JP" sz="1000" dirty="0">
                <a:solidFill>
                  <a:schemeClr val="tx1">
                    <a:lumMod val="75000"/>
                    <a:lumOff val="25000"/>
                  </a:schemeClr>
                </a:solidFill>
                <a:latin typeface="ＭＳ Ｐゴシック"/>
                <a:ea typeface="ＭＳ Ｐゴシック"/>
              </a:rPr>
              <a:t>2024</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9</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19050" cap="flat" cmpd="sng" algn="ctr">
            <a:solidFill>
              <a:srgbClr val="1B55A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19050" cap="flat" cmpd="sng" algn="ctr">
            <a:solidFill>
              <a:srgbClr val="1B55A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1B55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1B55A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食の旬暦　</a:t>
            </a:r>
            <a:endParaRPr lang="ja-JP" altLang="en-US" sz="15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4829943" y="1049274"/>
            <a:ext cx="905126" cy="2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200" b="1">
                <a:solidFill>
                  <a:srgbClr val="1B55A5"/>
                </a:solidFill>
                <a:latin typeface="ＭＳ Ｐゴシック" panose="020B0600070205080204" pitchFamily="34" charset="-128"/>
              </a:rPr>
              <a:t>勾配天井</a:t>
            </a:r>
            <a:endParaRPr lang="ja-JP" altLang="ja-JP" sz="1200" b="1">
              <a:solidFill>
                <a:srgbClr val="1B55A5"/>
              </a:solidFill>
              <a:latin typeface="ＭＳ Ｐゴシック" panose="020B0600070205080204" pitchFamily="34" charset="-128"/>
            </a:endParaRPr>
          </a:p>
        </p:txBody>
      </p:sp>
      <p:sp>
        <p:nvSpPr>
          <p:cNvPr id="5" name="テキスト ボックス 50">
            <a:extLst>
              <a:ext uri="{FF2B5EF4-FFF2-40B4-BE49-F238E27FC236}">
                <a16:creationId xmlns:a16="http://schemas.microsoft.com/office/drawing/2014/main" id="{8ED2D903-EFF1-2315-E16A-A771FE29D8F8}"/>
              </a:ext>
            </a:extLst>
          </p:cNvPr>
          <p:cNvSpPr txBox="1">
            <a:spLocks noChangeArrowheads="1"/>
          </p:cNvSpPr>
          <p:nvPr/>
        </p:nvSpPr>
        <p:spPr bwMode="auto">
          <a:xfrm>
            <a:off x="11555316" y="7122778"/>
            <a:ext cx="3128985" cy="3057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ひじきとツナの混ぜご飯</a:t>
            </a:r>
          </a:p>
          <a:p>
            <a:pPr eaLnBrk="1" hangingPunct="1">
              <a:spcBef>
                <a:spcPts val="100"/>
              </a:spcBef>
              <a:spcAft>
                <a:spcPts val="100"/>
              </a:spcAft>
            </a:pPr>
            <a:endParaRPr lang="en-US" altLang="ja-JP" sz="1100" dirty="0">
              <a:latin typeface="HG丸ｺﾞｼｯｸM-PRO" panose="020F0600000000000000" pitchFamily="34" charset="-128"/>
              <a:ea typeface="HG丸ｺﾞｼｯｸM-PRO" panose="020F0600000000000000" pitchFamily="34" charset="-128"/>
            </a:endParaRPr>
          </a:p>
          <a:p>
            <a:pPr eaLnBrk="1" hangingPunct="1">
              <a:spcBef>
                <a:spcPts val="100"/>
              </a:spcBef>
              <a:spcAft>
                <a:spcPts val="100"/>
              </a:spcAft>
            </a:pPr>
            <a:r>
              <a:rPr lang="en-US" altLang="ja-JP" sz="1100" dirty="0">
                <a:latin typeface="HG丸ｺﾞｼｯｸM-PRO" panose="020F0600000000000000" pitchFamily="34" charset="-128"/>
                <a:ea typeface="HG丸ｺﾞｼｯｸM-PRO" panose="020F0600000000000000" pitchFamily="34" charset="-128"/>
              </a:rPr>
              <a:t>〈</a:t>
            </a:r>
            <a:r>
              <a:rPr lang="ja-JP" altLang="en-US" sz="1100">
                <a:latin typeface="HG丸ｺﾞｼｯｸM-PRO" panose="020F0600000000000000" pitchFamily="34" charset="-128"/>
                <a:ea typeface="HG丸ｺﾞｼｯｸM-PRO" panose="020F0600000000000000" pitchFamily="34" charset="-128"/>
              </a:rPr>
              <a:t>２人分材料</a:t>
            </a:r>
            <a:r>
              <a:rPr lang="en-US" altLang="ja-JP" sz="1100" dirty="0">
                <a:latin typeface="HG丸ｺﾞｼｯｸM-PRO" panose="020F0600000000000000" pitchFamily="34" charset="-128"/>
                <a:ea typeface="HG丸ｺﾞｼｯｸM-PRO" panose="020F0600000000000000" pitchFamily="34" charset="-128"/>
              </a:rPr>
              <a:t>〉</a:t>
            </a:r>
            <a:r>
              <a:rPr lang="ja-JP" altLang="en-US" sz="1100">
                <a:latin typeface="HG丸ｺﾞｼｯｸM-PRO" panose="020F0600000000000000" pitchFamily="34" charset="-128"/>
                <a:ea typeface="HG丸ｺﾞｼｯｸM-PRO" panose="020F0600000000000000" pitchFamily="34" charset="-128"/>
              </a:rPr>
              <a:t>　</a:t>
            </a:r>
          </a:p>
          <a:p>
            <a:pPr eaLnBrk="1" hangingPunct="1">
              <a:spcBef>
                <a:spcPts val="100"/>
              </a:spcBef>
              <a:spcAft>
                <a:spcPts val="100"/>
              </a:spcAft>
            </a:pPr>
            <a:r>
              <a:rPr lang="ja-JP" altLang="en-US" sz="1000">
                <a:latin typeface="HG丸ｺﾞｼｯｸM-PRO" panose="020F0600000000000000" pitchFamily="34" charset="-128"/>
                <a:ea typeface="HG丸ｺﾞｼｯｸM-PRO" panose="020F0600000000000000" pitchFamily="34" charset="-128"/>
              </a:rPr>
              <a:t>ひじき（乾燥）</a:t>
            </a:r>
            <a:r>
              <a:rPr lang="en-US" altLang="ja-JP" sz="1000" dirty="0">
                <a:latin typeface="HG丸ｺﾞｼｯｸM-PRO" panose="020F0600000000000000" pitchFamily="34" charset="-128"/>
                <a:ea typeface="HG丸ｺﾞｼｯｸM-PRO" panose="020F0600000000000000" pitchFamily="34" charset="-128"/>
              </a:rPr>
              <a:t>…</a:t>
            </a:r>
            <a:r>
              <a:rPr lang="ja-JP" altLang="en-US" sz="1000">
                <a:latin typeface="HG丸ｺﾞｼｯｸM-PRO" panose="020F0600000000000000" pitchFamily="34" charset="-128"/>
                <a:ea typeface="HG丸ｺﾞｼｯｸM-PRO" panose="020F0600000000000000" pitchFamily="34" charset="-128"/>
              </a:rPr>
              <a:t>２０ｇ　ツナ缶（小）</a:t>
            </a:r>
            <a:r>
              <a:rPr lang="en-US" altLang="ja-JP" sz="1000" dirty="0">
                <a:latin typeface="HG丸ｺﾞｼｯｸM-PRO" panose="020F0600000000000000" pitchFamily="34" charset="-128"/>
                <a:ea typeface="HG丸ｺﾞｼｯｸM-PRO" panose="020F0600000000000000" pitchFamily="34" charset="-128"/>
              </a:rPr>
              <a:t>…</a:t>
            </a:r>
            <a:r>
              <a:rPr lang="ja-JP" altLang="en-US" sz="1000">
                <a:latin typeface="HG丸ｺﾞｼｯｸM-PRO" panose="020F0600000000000000" pitchFamily="34" charset="-128"/>
                <a:ea typeface="HG丸ｺﾞｼｯｸM-PRO" panose="020F0600000000000000" pitchFamily="34" charset="-128"/>
              </a:rPr>
              <a:t>１缶</a:t>
            </a:r>
          </a:p>
          <a:p>
            <a:pPr eaLnBrk="1" hangingPunct="1">
              <a:spcBef>
                <a:spcPts val="100"/>
              </a:spcBef>
              <a:spcAft>
                <a:spcPts val="100"/>
              </a:spcAft>
            </a:pPr>
            <a:r>
              <a:rPr lang="ja-JP" altLang="en-US" sz="1000">
                <a:latin typeface="HG丸ｺﾞｼｯｸM-PRO" panose="020F0600000000000000" pitchFamily="34" charset="-128"/>
                <a:ea typeface="HG丸ｺﾞｼｯｸM-PRO" panose="020F0600000000000000" pitchFamily="34" charset="-128"/>
              </a:rPr>
              <a:t>にんじん</a:t>
            </a:r>
            <a:r>
              <a:rPr lang="en-US" altLang="ja-JP" sz="1000" dirty="0">
                <a:latin typeface="HG丸ｺﾞｼｯｸM-PRO" panose="020F0600000000000000" pitchFamily="34" charset="-128"/>
                <a:ea typeface="HG丸ｺﾞｼｯｸM-PRO" panose="020F0600000000000000" pitchFamily="34" charset="-128"/>
              </a:rPr>
              <a:t>…</a:t>
            </a:r>
            <a:r>
              <a:rPr lang="ja-JP" altLang="en-US" sz="1000">
                <a:latin typeface="HG丸ｺﾞｼｯｸM-PRO" panose="020F0600000000000000" pitchFamily="34" charset="-128"/>
                <a:ea typeface="HG丸ｺﾞｼｯｸM-PRO" panose="020F0600000000000000" pitchFamily="34" charset="-128"/>
              </a:rPr>
              <a:t>２０ｇ　三つ葉</a:t>
            </a:r>
            <a:r>
              <a:rPr lang="en-US" altLang="ja-JP" sz="1000" dirty="0">
                <a:latin typeface="HG丸ｺﾞｼｯｸM-PRO" panose="020F0600000000000000" pitchFamily="34" charset="-128"/>
                <a:ea typeface="HG丸ｺﾞｼｯｸM-PRO" panose="020F0600000000000000" pitchFamily="34" charset="-128"/>
              </a:rPr>
              <a:t>…</a:t>
            </a:r>
            <a:r>
              <a:rPr lang="ja-JP" altLang="en-US" sz="1000">
                <a:latin typeface="HG丸ｺﾞｼｯｸM-PRO" panose="020F0600000000000000" pitchFamily="34" charset="-128"/>
                <a:ea typeface="HG丸ｺﾞｼｯｸM-PRO" panose="020F0600000000000000" pitchFamily="34" charset="-128"/>
              </a:rPr>
              <a:t>少々　ご飯</a:t>
            </a:r>
            <a:r>
              <a:rPr lang="en-US" altLang="ja-JP" sz="1000" dirty="0">
                <a:latin typeface="HG丸ｺﾞｼｯｸM-PRO" panose="020F0600000000000000" pitchFamily="34" charset="-128"/>
                <a:ea typeface="HG丸ｺﾞｼｯｸM-PRO" panose="020F0600000000000000" pitchFamily="34" charset="-128"/>
              </a:rPr>
              <a:t>…</a:t>
            </a:r>
            <a:r>
              <a:rPr lang="ja-JP" altLang="en-US" sz="1000">
                <a:latin typeface="HG丸ｺﾞｼｯｸM-PRO" panose="020F0600000000000000" pitchFamily="34" charset="-128"/>
                <a:ea typeface="HG丸ｺﾞｼｯｸM-PRO" panose="020F0600000000000000" pitchFamily="34" charset="-128"/>
              </a:rPr>
              <a:t>４００ｇ　醤油</a:t>
            </a:r>
            <a:r>
              <a:rPr lang="en-US" altLang="ja-JP" sz="1000" dirty="0">
                <a:latin typeface="HG丸ｺﾞｼｯｸM-PRO" panose="020F0600000000000000" pitchFamily="34" charset="-128"/>
                <a:ea typeface="HG丸ｺﾞｼｯｸM-PRO" panose="020F0600000000000000" pitchFamily="34" charset="-128"/>
              </a:rPr>
              <a:t>…</a:t>
            </a:r>
            <a:r>
              <a:rPr lang="ja-JP" altLang="en-US" sz="1000">
                <a:latin typeface="HG丸ｺﾞｼｯｸM-PRO" panose="020F0600000000000000" pitchFamily="34" charset="-128"/>
                <a:ea typeface="HG丸ｺﾞｼｯｸM-PRO" panose="020F0600000000000000" pitchFamily="34" charset="-128"/>
              </a:rPr>
              <a:t>大匙１．５　酒</a:t>
            </a:r>
            <a:r>
              <a:rPr lang="en-US" altLang="ja-JP" sz="1000" dirty="0">
                <a:latin typeface="HG丸ｺﾞｼｯｸM-PRO" panose="020F0600000000000000" pitchFamily="34" charset="-128"/>
                <a:ea typeface="HG丸ｺﾞｼｯｸM-PRO" panose="020F0600000000000000" pitchFamily="34" charset="-128"/>
              </a:rPr>
              <a:t>…</a:t>
            </a:r>
            <a:r>
              <a:rPr lang="ja-JP" altLang="en-US" sz="1000">
                <a:latin typeface="HG丸ｺﾞｼｯｸM-PRO" panose="020F0600000000000000" pitchFamily="34" charset="-128"/>
                <a:ea typeface="HG丸ｺﾞｼｯｸM-PRO" panose="020F0600000000000000" pitchFamily="34" charset="-128"/>
              </a:rPr>
              <a:t>大匙１　みりん大匙０．５　水</a:t>
            </a:r>
            <a:r>
              <a:rPr lang="en-US" altLang="ja-JP" sz="1000" dirty="0">
                <a:latin typeface="HG丸ｺﾞｼｯｸM-PRO" panose="020F0600000000000000" pitchFamily="34" charset="-128"/>
                <a:ea typeface="HG丸ｺﾞｼｯｸM-PRO" panose="020F0600000000000000" pitchFamily="34" charset="-128"/>
              </a:rPr>
              <a:t>…</a:t>
            </a:r>
            <a:r>
              <a:rPr lang="ja-JP" altLang="en-US" sz="1000">
                <a:latin typeface="HG丸ｺﾞｼｯｸM-PRO" panose="020F0600000000000000" pitchFamily="34" charset="-128"/>
                <a:ea typeface="HG丸ｺﾞｼｯｸM-PRO" panose="020F0600000000000000" pitchFamily="34" charset="-128"/>
              </a:rPr>
              <a:t>１／２カップ</a:t>
            </a:r>
          </a:p>
          <a:p>
            <a:pPr eaLnBrk="1" hangingPunct="1">
              <a:spcBef>
                <a:spcPts val="100"/>
              </a:spcBef>
              <a:spcAft>
                <a:spcPts val="100"/>
              </a:spcAft>
            </a:pPr>
            <a:r>
              <a:rPr lang="ja-JP" altLang="en-US" sz="1000">
                <a:latin typeface="HG丸ｺﾞｼｯｸM-PRO" panose="020F0600000000000000" pitchFamily="34" charset="-128"/>
                <a:ea typeface="HG丸ｺﾞｼｯｸM-PRO" panose="020F0600000000000000" pitchFamily="34" charset="-128"/>
              </a:rPr>
              <a:t> </a:t>
            </a: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①ひじきは水で柔らかくもどし、２～３ｃｍの</a:t>
            </a: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　長さに切る。</a:t>
            </a: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②ツナ缶は汁をきり、粗くほぐす</a:t>
            </a: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③にんじんは３ｃｍの長さの千切りにする</a:t>
            </a: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④小鍋に調味料と①～③を入れ、中火で汁けが</a:t>
            </a: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　なくなるまで炒める</a:t>
            </a: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⑤温かいご飯に④を加えて混ぜ、三つ葉を加え</a:t>
            </a: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　て出来上がり</a:t>
            </a:r>
          </a:p>
        </p:txBody>
      </p:sp>
      <p:sp>
        <p:nvSpPr>
          <p:cNvPr id="6" name="テキスト ボックス 50">
            <a:extLst>
              <a:ext uri="{FF2B5EF4-FFF2-40B4-BE49-F238E27FC236}">
                <a16:creationId xmlns:a16="http://schemas.microsoft.com/office/drawing/2014/main" id="{299F248C-56A4-A341-1A04-9D31D373FDE6}"/>
              </a:ext>
            </a:extLst>
          </p:cNvPr>
          <p:cNvSpPr txBox="1">
            <a:spLocks noChangeArrowheads="1"/>
          </p:cNvSpPr>
          <p:nvPr/>
        </p:nvSpPr>
        <p:spPr bwMode="auto">
          <a:xfrm>
            <a:off x="8207621" y="7574817"/>
            <a:ext cx="3306488" cy="2500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latin typeface="HG丸ｺﾞｼｯｸM-PRO" panose="020F0600000000000000" pitchFamily="34" charset="-128"/>
                <a:ea typeface="HG丸ｺﾞｼｯｸM-PRO" panose="020F0600000000000000" pitchFamily="34" charset="-128"/>
              </a:rPr>
              <a:t>昔から「ひじき」は栄養豊富で健康食、長寿食として親しまれてきました。そこで、お年寄りの方に「ひじきをもっと食べて健康に長生きして下さい」という願いを込め、ひじき共同組合が、１９８４年に敬老の日である９月１５日を「ひじきの日」としたそうです。</a:t>
            </a:r>
            <a:endParaRPr lang="en-US" altLang="ja-JP" sz="1100" dirty="0">
              <a:latin typeface="HG丸ｺﾞｼｯｸM-PRO" panose="020F0600000000000000" pitchFamily="34" charset="-128"/>
              <a:ea typeface="HG丸ｺﾞｼｯｸM-PRO" panose="020F0600000000000000" pitchFamily="34" charset="-128"/>
            </a:endParaRPr>
          </a:p>
          <a:p>
            <a:pPr eaLnBrk="1" hangingPunct="1"/>
            <a:endParaRPr lang="ja-JP" altLang="en-US" sz="1100">
              <a:latin typeface="HG丸ｺﾞｼｯｸM-PRO" panose="020F0600000000000000" pitchFamily="34" charset="-128"/>
              <a:ea typeface="HG丸ｺﾞｼｯｸM-PRO" panose="020F0600000000000000" pitchFamily="34" charset="-128"/>
            </a:endParaRP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三重県伊勢市では、この「ひじきの日」に「ひじき祭り」を開催し、ひじきの無料配布やレシピコンテストなどのイベントなどが行われるそうです。</a:t>
            </a:r>
          </a:p>
          <a:p>
            <a:pPr eaLnBrk="1" hangingPunct="1">
              <a:spcBef>
                <a:spcPts val="100"/>
              </a:spcBef>
              <a:spcAft>
                <a:spcPts val="100"/>
              </a:spcAft>
            </a:pPr>
            <a:r>
              <a:rPr lang="ja-JP" altLang="en-US" sz="1100">
                <a:latin typeface="HG丸ｺﾞｼｯｸM-PRO" panose="020F0600000000000000" pitchFamily="34" charset="-128"/>
                <a:ea typeface="HG丸ｺﾞｼｯｸM-PRO" panose="020F0600000000000000" pitchFamily="34" charset="-128"/>
              </a:rPr>
              <a:t>　現在は、敬老の日が９月の第３月曜日になっているので日は違いますが、長寿の願いをこめて、ひじき料理を作って一緒に食べてみてはいかがでしょうか。</a:t>
            </a:r>
          </a:p>
        </p:txBody>
      </p:sp>
      <p:sp>
        <p:nvSpPr>
          <p:cNvPr id="17" name="Text Box 71">
            <a:extLst>
              <a:ext uri="{FF2B5EF4-FFF2-40B4-BE49-F238E27FC236}">
                <a16:creationId xmlns:a16="http://schemas.microsoft.com/office/drawing/2014/main" id="{4AE0875B-CAE5-527A-C71F-DF617D8E1582}"/>
              </a:ext>
            </a:extLst>
          </p:cNvPr>
          <p:cNvSpPr txBox="1">
            <a:spLocks noChangeArrowheads="1"/>
          </p:cNvSpPr>
          <p:nvPr/>
        </p:nvSpPr>
        <p:spPr bwMode="auto">
          <a:xfrm>
            <a:off x="3560723" y="1492572"/>
            <a:ext cx="3359643" cy="803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屋根の形状などにより、やむを得ず室内に出る天井の傾きのことです。</a:t>
            </a:r>
            <a:endParaRPr lang="en-US" altLang="ja-JP" sz="1100" dirty="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p:txBody>
      </p:sp>
      <p:sp>
        <p:nvSpPr>
          <p:cNvPr id="23" name="Text Box 78">
            <a:extLst>
              <a:ext uri="{FF2B5EF4-FFF2-40B4-BE49-F238E27FC236}">
                <a16:creationId xmlns:a16="http://schemas.microsoft.com/office/drawing/2014/main" id="{D6BBA425-AE17-6E8A-5A6A-755E5272B775}"/>
              </a:ext>
            </a:extLst>
          </p:cNvPr>
          <p:cNvSpPr txBox="1">
            <a:spLocks noChangeArrowheads="1"/>
          </p:cNvSpPr>
          <p:nvPr/>
        </p:nvSpPr>
        <p:spPr bwMode="auto">
          <a:xfrm>
            <a:off x="1268718" y="6426531"/>
            <a:ext cx="1504615" cy="233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HG丸ｺﾞｼｯｸM-PRO" panose="020F0600000000000000" pitchFamily="34" charset="-128"/>
              </a:rPr>
              <a:t>毎朝のシャワータイムを</a:t>
            </a:r>
            <a:r>
              <a:rPr lang="en-US" altLang="ja-JP" sz="1100" dirty="0">
                <a:solidFill>
                  <a:srgbClr val="000000"/>
                </a:solidFill>
                <a:latin typeface="HG丸ｺﾞｼｯｸM-PRO" panose="020F0600000000000000" pitchFamily="34" charset="-128"/>
              </a:rPr>
              <a:t>1</a:t>
            </a:r>
            <a:r>
              <a:rPr lang="ja-JP" altLang="ja-JP" sz="1100">
                <a:solidFill>
                  <a:srgbClr val="000000"/>
                </a:solidFill>
                <a:latin typeface="HG丸ｺﾞｼｯｸM-PRO" panose="020F0600000000000000" pitchFamily="34" charset="-128"/>
              </a:rPr>
              <a:t>分短くする</a:t>
            </a:r>
          </a:p>
        </p:txBody>
      </p:sp>
      <p:sp>
        <p:nvSpPr>
          <p:cNvPr id="24" name="Text Box 79">
            <a:extLst>
              <a:ext uri="{FF2B5EF4-FFF2-40B4-BE49-F238E27FC236}">
                <a16:creationId xmlns:a16="http://schemas.microsoft.com/office/drawing/2014/main" id="{294EC632-0459-3CAE-0A25-4BBB191E6B1F}"/>
              </a:ext>
            </a:extLst>
          </p:cNvPr>
          <p:cNvSpPr txBox="1">
            <a:spLocks noChangeArrowheads="1"/>
          </p:cNvSpPr>
          <p:nvPr/>
        </p:nvSpPr>
        <p:spPr bwMode="auto">
          <a:xfrm>
            <a:off x="3932576" y="8717333"/>
            <a:ext cx="1581533" cy="1407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国民１人あたりが排出するＣＯ２の量は１日平均で約６㎏ということです。毎日の小さな積み重ねが</a:t>
            </a:r>
          </a:p>
          <a:p>
            <a:pPr eaLnBrk="1" hangingPunct="1"/>
            <a:r>
              <a:rPr lang="ja-JP" altLang="ja-JP" sz="1100">
                <a:solidFill>
                  <a:srgbClr val="000000"/>
                </a:solidFill>
                <a:latin typeface="ＭＳ Ｐゴシック" panose="020B0600070205080204" pitchFamily="34" charset="-128"/>
              </a:rPr>
              <a:t>ＣＯ２の削減につながります。みんなで温暖化をストップしましょう！</a:t>
            </a:r>
            <a:endParaRPr lang="ja-JP" altLang="ja-JP"/>
          </a:p>
        </p:txBody>
      </p:sp>
      <p:sp>
        <p:nvSpPr>
          <p:cNvPr id="55" name="テキスト ボックス 54">
            <a:extLst>
              <a:ext uri="{FF2B5EF4-FFF2-40B4-BE49-F238E27FC236}">
                <a16:creationId xmlns:a16="http://schemas.microsoft.com/office/drawing/2014/main" id="{D99D64E4-0691-0F28-0FE7-BD9F08C93D97}"/>
              </a:ext>
            </a:extLst>
          </p:cNvPr>
          <p:cNvSpPr txBox="1"/>
          <p:nvPr/>
        </p:nvSpPr>
        <p:spPr>
          <a:xfrm>
            <a:off x="3071821" y="6379551"/>
            <a:ext cx="638698" cy="307777"/>
          </a:xfrm>
          <a:prstGeom prst="rect">
            <a:avLst/>
          </a:prstGeom>
          <a:noFill/>
        </p:spPr>
        <p:txBody>
          <a:bodyPr wrap="square" rtlCol="0">
            <a:spAutoFit/>
          </a:bodyPr>
          <a:lstStyle/>
          <a:p>
            <a:r>
              <a:rPr kumimoji="1" lang="en-US" altLang="ja-JP" sz="1400" dirty="0">
                <a:latin typeface="MS PGothic" panose="020B0600070205080204" pitchFamily="34" charset="-128"/>
                <a:ea typeface="MS PGothic" panose="020B0600070205080204" pitchFamily="34" charset="-128"/>
              </a:rPr>
              <a:t>CO2</a:t>
            </a:r>
            <a:endParaRPr kumimoji="1" lang="ja-JP" altLang="en-US" sz="1400">
              <a:latin typeface="MS PGothic" panose="020B0600070205080204" pitchFamily="34" charset="-128"/>
              <a:ea typeface="MS PGothic" panose="020B0600070205080204" pitchFamily="34" charset="-128"/>
            </a:endParaRPr>
          </a:p>
        </p:txBody>
      </p:sp>
      <p:sp>
        <p:nvSpPr>
          <p:cNvPr id="56" name="テキスト ボックス 55">
            <a:extLst>
              <a:ext uri="{FF2B5EF4-FFF2-40B4-BE49-F238E27FC236}">
                <a16:creationId xmlns:a16="http://schemas.microsoft.com/office/drawing/2014/main" id="{829064D0-E5F4-D4FA-D7DA-A63A447CA8F6}"/>
              </a:ext>
            </a:extLst>
          </p:cNvPr>
          <p:cNvSpPr txBox="1"/>
          <p:nvPr/>
        </p:nvSpPr>
        <p:spPr>
          <a:xfrm>
            <a:off x="2936462" y="6577415"/>
            <a:ext cx="935284" cy="307777"/>
          </a:xfrm>
          <a:prstGeom prst="rect">
            <a:avLst/>
          </a:prstGeom>
          <a:noFill/>
        </p:spPr>
        <p:txBody>
          <a:bodyPr wrap="square" rtlCol="0">
            <a:spAutoFit/>
          </a:bodyPr>
          <a:lstStyle/>
          <a:p>
            <a:r>
              <a:rPr lang="en-US" altLang="ja-JP" sz="1400" dirty="0">
                <a:latin typeface="MS PGothic" panose="020B0600070205080204" pitchFamily="34" charset="-128"/>
                <a:ea typeface="MS PGothic" panose="020B0600070205080204" pitchFamily="34" charset="-128"/>
              </a:rPr>
              <a:t>-74g/</a:t>
            </a:r>
            <a:r>
              <a:rPr lang="ja-JP" altLang="en-US" sz="1400">
                <a:latin typeface="MS PGothic" panose="020B0600070205080204" pitchFamily="34" charset="-128"/>
                <a:ea typeface="MS PGothic" panose="020B0600070205080204" pitchFamily="34" charset="-128"/>
              </a:rPr>
              <a:t>日</a:t>
            </a:r>
            <a:endParaRPr kumimoji="1" lang="ja-JP" altLang="en-US" sz="1400">
              <a:latin typeface="MS PGothic" panose="020B0600070205080204" pitchFamily="34" charset="-128"/>
              <a:ea typeface="MS PGothic" panose="020B0600070205080204" pitchFamily="34" charset="-128"/>
            </a:endParaRPr>
          </a:p>
        </p:txBody>
      </p:sp>
      <p:sp>
        <p:nvSpPr>
          <p:cNvPr id="58" name="テキスト ボックス 57">
            <a:extLst>
              <a:ext uri="{FF2B5EF4-FFF2-40B4-BE49-F238E27FC236}">
                <a16:creationId xmlns:a16="http://schemas.microsoft.com/office/drawing/2014/main" id="{100CAE46-B796-276E-7D8C-272C786CA013}"/>
              </a:ext>
            </a:extLst>
          </p:cNvPr>
          <p:cNvSpPr txBox="1"/>
          <p:nvPr/>
        </p:nvSpPr>
        <p:spPr>
          <a:xfrm>
            <a:off x="3047153" y="7377080"/>
            <a:ext cx="638698" cy="307777"/>
          </a:xfrm>
          <a:prstGeom prst="rect">
            <a:avLst/>
          </a:prstGeom>
          <a:noFill/>
        </p:spPr>
        <p:txBody>
          <a:bodyPr wrap="square" rtlCol="0">
            <a:spAutoFit/>
          </a:bodyPr>
          <a:lstStyle/>
          <a:p>
            <a:r>
              <a:rPr kumimoji="1" lang="en-US" altLang="ja-JP" sz="1400" dirty="0">
                <a:latin typeface="MS PGothic" panose="020B0600070205080204" pitchFamily="34" charset="-128"/>
                <a:ea typeface="MS PGothic" panose="020B0600070205080204" pitchFamily="34" charset="-128"/>
              </a:rPr>
              <a:t>CO2</a:t>
            </a:r>
            <a:endParaRPr kumimoji="1" lang="ja-JP" altLang="en-US" sz="1400">
              <a:latin typeface="MS PGothic" panose="020B0600070205080204" pitchFamily="34" charset="-128"/>
              <a:ea typeface="MS PGothic" panose="020B0600070205080204" pitchFamily="34" charset="-128"/>
            </a:endParaRPr>
          </a:p>
        </p:txBody>
      </p:sp>
      <p:sp>
        <p:nvSpPr>
          <p:cNvPr id="59" name="テキスト ボックス 58">
            <a:extLst>
              <a:ext uri="{FF2B5EF4-FFF2-40B4-BE49-F238E27FC236}">
                <a16:creationId xmlns:a16="http://schemas.microsoft.com/office/drawing/2014/main" id="{FA5CC49E-6421-D107-3892-4AC2DC1F4D1E}"/>
              </a:ext>
            </a:extLst>
          </p:cNvPr>
          <p:cNvSpPr txBox="1"/>
          <p:nvPr/>
        </p:nvSpPr>
        <p:spPr>
          <a:xfrm>
            <a:off x="2913024" y="7590668"/>
            <a:ext cx="935284" cy="307777"/>
          </a:xfrm>
          <a:prstGeom prst="rect">
            <a:avLst/>
          </a:prstGeom>
          <a:noFill/>
        </p:spPr>
        <p:txBody>
          <a:bodyPr wrap="square" rtlCol="0">
            <a:spAutoFit/>
          </a:bodyPr>
          <a:lstStyle/>
          <a:p>
            <a:r>
              <a:rPr lang="en-US" altLang="ja-JP" sz="1400" dirty="0">
                <a:latin typeface="MS PGothic" panose="020B0600070205080204" pitchFamily="34" charset="-128"/>
                <a:ea typeface="MS PGothic" panose="020B0600070205080204" pitchFamily="34" charset="-128"/>
              </a:rPr>
              <a:t>-19g/</a:t>
            </a:r>
            <a:r>
              <a:rPr lang="ja-JP" altLang="en-US" sz="1400">
                <a:latin typeface="MS PGothic" panose="020B0600070205080204" pitchFamily="34" charset="-128"/>
                <a:ea typeface="MS PGothic" panose="020B0600070205080204" pitchFamily="34" charset="-128"/>
              </a:rPr>
              <a:t>日</a:t>
            </a:r>
            <a:endParaRPr kumimoji="1" lang="ja-JP" altLang="en-US" sz="1400">
              <a:latin typeface="MS PGothic" panose="020B0600070205080204" pitchFamily="34" charset="-128"/>
              <a:ea typeface="MS PGothic" panose="020B0600070205080204" pitchFamily="34" charset="-128"/>
            </a:endParaRPr>
          </a:p>
        </p:txBody>
      </p:sp>
      <p:sp>
        <p:nvSpPr>
          <p:cNvPr id="61" name="テキスト ボックス 60">
            <a:extLst>
              <a:ext uri="{FF2B5EF4-FFF2-40B4-BE49-F238E27FC236}">
                <a16:creationId xmlns:a16="http://schemas.microsoft.com/office/drawing/2014/main" id="{4AF018E8-00CF-7688-1CC6-01D6DF975030}"/>
              </a:ext>
            </a:extLst>
          </p:cNvPr>
          <p:cNvSpPr txBox="1"/>
          <p:nvPr/>
        </p:nvSpPr>
        <p:spPr>
          <a:xfrm>
            <a:off x="3030291" y="8421466"/>
            <a:ext cx="638698" cy="307777"/>
          </a:xfrm>
          <a:prstGeom prst="rect">
            <a:avLst/>
          </a:prstGeom>
          <a:noFill/>
        </p:spPr>
        <p:txBody>
          <a:bodyPr wrap="square" rtlCol="0">
            <a:spAutoFit/>
          </a:bodyPr>
          <a:lstStyle/>
          <a:p>
            <a:r>
              <a:rPr kumimoji="1" lang="en-US" altLang="ja-JP" sz="1400" dirty="0">
                <a:latin typeface="MS PGothic" panose="020B0600070205080204" pitchFamily="34" charset="-128"/>
                <a:ea typeface="MS PGothic" panose="020B0600070205080204" pitchFamily="34" charset="-128"/>
              </a:rPr>
              <a:t>CO2</a:t>
            </a:r>
            <a:endParaRPr kumimoji="1" lang="ja-JP" altLang="en-US" sz="1400">
              <a:latin typeface="MS PGothic" panose="020B0600070205080204" pitchFamily="34" charset="-128"/>
              <a:ea typeface="MS PGothic" panose="020B0600070205080204" pitchFamily="34" charset="-128"/>
            </a:endParaRPr>
          </a:p>
        </p:txBody>
      </p:sp>
      <p:sp>
        <p:nvSpPr>
          <p:cNvPr id="62" name="テキスト ボックス 61">
            <a:extLst>
              <a:ext uri="{FF2B5EF4-FFF2-40B4-BE49-F238E27FC236}">
                <a16:creationId xmlns:a16="http://schemas.microsoft.com/office/drawing/2014/main" id="{86884EF4-E7C4-E212-DF61-20AA81C5D9E4}"/>
              </a:ext>
            </a:extLst>
          </p:cNvPr>
          <p:cNvSpPr txBox="1"/>
          <p:nvPr/>
        </p:nvSpPr>
        <p:spPr>
          <a:xfrm>
            <a:off x="2896162" y="8635054"/>
            <a:ext cx="935284" cy="307777"/>
          </a:xfrm>
          <a:prstGeom prst="rect">
            <a:avLst/>
          </a:prstGeom>
          <a:noFill/>
        </p:spPr>
        <p:txBody>
          <a:bodyPr wrap="square" rtlCol="0">
            <a:spAutoFit/>
          </a:bodyPr>
          <a:lstStyle/>
          <a:p>
            <a:r>
              <a:rPr lang="en-US" altLang="ja-JP" sz="1400" dirty="0">
                <a:latin typeface="MS PGothic" panose="020B0600070205080204" pitchFamily="34" charset="-128"/>
                <a:ea typeface="MS PGothic" panose="020B0600070205080204" pitchFamily="34" charset="-128"/>
              </a:rPr>
              <a:t>-65g/</a:t>
            </a:r>
            <a:r>
              <a:rPr lang="ja-JP" altLang="en-US" sz="1400">
                <a:latin typeface="MS PGothic" panose="020B0600070205080204" pitchFamily="34" charset="-128"/>
                <a:ea typeface="MS PGothic" panose="020B0600070205080204" pitchFamily="34" charset="-128"/>
              </a:rPr>
              <a:t>日</a:t>
            </a:r>
            <a:endParaRPr kumimoji="1" lang="ja-JP" altLang="en-US" sz="1400">
              <a:latin typeface="MS PGothic" panose="020B0600070205080204" pitchFamily="34" charset="-128"/>
              <a:ea typeface="MS PGothic" panose="020B0600070205080204" pitchFamily="34" charset="-128"/>
            </a:endParaRPr>
          </a:p>
        </p:txBody>
      </p:sp>
      <p:sp>
        <p:nvSpPr>
          <p:cNvPr id="2688" name="テキスト ボックス 2687">
            <a:extLst>
              <a:ext uri="{FF2B5EF4-FFF2-40B4-BE49-F238E27FC236}">
                <a16:creationId xmlns:a16="http://schemas.microsoft.com/office/drawing/2014/main" id="{5E554132-BACC-A86F-0EE6-BBDDBF24AA42}"/>
              </a:ext>
            </a:extLst>
          </p:cNvPr>
          <p:cNvSpPr txBox="1"/>
          <p:nvPr/>
        </p:nvSpPr>
        <p:spPr>
          <a:xfrm>
            <a:off x="3009688" y="9432739"/>
            <a:ext cx="638698" cy="307777"/>
          </a:xfrm>
          <a:prstGeom prst="rect">
            <a:avLst/>
          </a:prstGeom>
          <a:noFill/>
        </p:spPr>
        <p:txBody>
          <a:bodyPr wrap="square" rtlCol="0">
            <a:spAutoFit/>
          </a:bodyPr>
          <a:lstStyle/>
          <a:p>
            <a:r>
              <a:rPr kumimoji="1" lang="en-US" altLang="ja-JP" sz="1400" dirty="0">
                <a:latin typeface="MS PGothic" panose="020B0600070205080204" pitchFamily="34" charset="-128"/>
                <a:ea typeface="MS PGothic" panose="020B0600070205080204" pitchFamily="34" charset="-128"/>
              </a:rPr>
              <a:t>CO2</a:t>
            </a:r>
            <a:endParaRPr kumimoji="1" lang="ja-JP" altLang="en-US" sz="1400">
              <a:latin typeface="MS PGothic" panose="020B0600070205080204" pitchFamily="34" charset="-128"/>
              <a:ea typeface="MS PGothic" panose="020B0600070205080204" pitchFamily="34" charset="-128"/>
            </a:endParaRPr>
          </a:p>
        </p:txBody>
      </p:sp>
      <p:sp>
        <p:nvSpPr>
          <p:cNvPr id="2689" name="テキスト ボックス 2688">
            <a:extLst>
              <a:ext uri="{FF2B5EF4-FFF2-40B4-BE49-F238E27FC236}">
                <a16:creationId xmlns:a16="http://schemas.microsoft.com/office/drawing/2014/main" id="{56A69A5C-4713-3FB1-39E5-9597D9698764}"/>
              </a:ext>
            </a:extLst>
          </p:cNvPr>
          <p:cNvSpPr txBox="1"/>
          <p:nvPr/>
        </p:nvSpPr>
        <p:spPr>
          <a:xfrm>
            <a:off x="2875559" y="9646327"/>
            <a:ext cx="935284" cy="307777"/>
          </a:xfrm>
          <a:prstGeom prst="rect">
            <a:avLst/>
          </a:prstGeom>
          <a:noFill/>
        </p:spPr>
        <p:txBody>
          <a:bodyPr wrap="square" rtlCol="0">
            <a:spAutoFit/>
          </a:bodyPr>
          <a:lstStyle/>
          <a:p>
            <a:r>
              <a:rPr lang="en-US" altLang="ja-JP" sz="1400" dirty="0">
                <a:latin typeface="MS PGothic" panose="020B0600070205080204" pitchFamily="34" charset="-128"/>
                <a:ea typeface="MS PGothic" panose="020B0600070205080204" pitchFamily="34" charset="-128"/>
              </a:rPr>
              <a:t>-83g/</a:t>
            </a:r>
            <a:r>
              <a:rPr lang="ja-JP" altLang="en-US" sz="1400">
                <a:latin typeface="MS PGothic" panose="020B0600070205080204" pitchFamily="34" charset="-128"/>
                <a:ea typeface="MS PGothic" panose="020B0600070205080204" pitchFamily="34" charset="-128"/>
              </a:rPr>
              <a:t>日</a:t>
            </a:r>
            <a:endParaRPr kumimoji="1" lang="ja-JP" altLang="en-US" sz="1400">
              <a:latin typeface="MS PGothic" panose="020B0600070205080204" pitchFamily="34" charset="-128"/>
              <a:ea typeface="MS PGothic" panose="020B0600070205080204" pitchFamily="34" charset="-128"/>
            </a:endParaRPr>
          </a:p>
        </p:txBody>
      </p:sp>
      <p:sp>
        <p:nvSpPr>
          <p:cNvPr id="2690" name="Text Box 78">
            <a:extLst>
              <a:ext uri="{FF2B5EF4-FFF2-40B4-BE49-F238E27FC236}">
                <a16:creationId xmlns:a16="http://schemas.microsoft.com/office/drawing/2014/main" id="{8A798C32-F188-2774-9912-DA17935A414B}"/>
              </a:ext>
            </a:extLst>
          </p:cNvPr>
          <p:cNvSpPr txBox="1">
            <a:spLocks noChangeArrowheads="1"/>
          </p:cNvSpPr>
          <p:nvPr/>
        </p:nvSpPr>
        <p:spPr bwMode="auto">
          <a:xfrm>
            <a:off x="517516" y="5394524"/>
            <a:ext cx="3237288" cy="909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　　年々深刻化する地球温暖化問題。温暖化防止で大切なのは、一人ひとりができることから実践すること。</a:t>
            </a:r>
          </a:p>
          <a:p>
            <a:pPr eaLnBrk="1" hangingPunct="1"/>
            <a:r>
              <a:rPr lang="ja-JP" altLang="ja-JP" sz="1100">
                <a:solidFill>
                  <a:srgbClr val="000000"/>
                </a:solidFill>
                <a:latin typeface="ＭＳ Ｐゴシック" panose="020B0600070205080204" pitchFamily="34" charset="-128"/>
              </a:rPr>
              <a:t>家の中でも、こんなちょっとした工夫で</a:t>
            </a:r>
            <a:r>
              <a:rPr lang="en-US" altLang="ja-JP" sz="1100" dirty="0">
                <a:solidFill>
                  <a:srgbClr val="000000"/>
                </a:solidFill>
                <a:latin typeface="ＭＳ Ｐゴシック" panose="020B0600070205080204" pitchFamily="34" charset="-128"/>
              </a:rPr>
              <a:t>CO2</a:t>
            </a:r>
            <a:r>
              <a:rPr lang="ja-JP" altLang="ja-JP" sz="1100">
                <a:solidFill>
                  <a:srgbClr val="000000"/>
                </a:solidFill>
                <a:latin typeface="ＭＳ Ｐゴシック" panose="020B0600070205080204" pitchFamily="34" charset="-128"/>
              </a:rPr>
              <a:t>の削減は出来ますよ</a:t>
            </a:r>
            <a:r>
              <a:rPr lang="ja-JP" altLang="en-US" sz="1100">
                <a:solidFill>
                  <a:srgbClr val="000000"/>
                </a:solidFill>
                <a:latin typeface="ＭＳ Ｐゴシック" panose="020B0600070205080204" pitchFamily="34" charset="-128"/>
              </a:rPr>
              <a:t>。</a:t>
            </a:r>
            <a:endParaRPr lang="ja-JP" altLang="ja-JP" sz="1100">
              <a:solidFill>
                <a:srgbClr val="000000"/>
              </a:solidFill>
              <a:latin typeface="ＭＳ Ｐゴシック" panose="020B0600070205080204" pitchFamily="34" charset="-128"/>
            </a:endParaRPr>
          </a:p>
        </p:txBody>
      </p:sp>
      <p:sp>
        <p:nvSpPr>
          <p:cNvPr id="2691" name="Text Box 78">
            <a:extLst>
              <a:ext uri="{FF2B5EF4-FFF2-40B4-BE49-F238E27FC236}">
                <a16:creationId xmlns:a16="http://schemas.microsoft.com/office/drawing/2014/main" id="{094C69DC-BA97-9AAF-36F1-8DAC76C111E3}"/>
              </a:ext>
            </a:extLst>
          </p:cNvPr>
          <p:cNvSpPr txBox="1">
            <a:spLocks noChangeArrowheads="1"/>
          </p:cNvSpPr>
          <p:nvPr/>
        </p:nvSpPr>
        <p:spPr bwMode="auto">
          <a:xfrm>
            <a:off x="1293313" y="7469668"/>
            <a:ext cx="1433166" cy="288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HG丸ｺﾞｼｯｸM-PRO" panose="020F0600000000000000" pitchFamily="34" charset="-128"/>
              </a:rPr>
              <a:t>冷蔵庫は、きちんと壁から離す</a:t>
            </a:r>
          </a:p>
        </p:txBody>
      </p:sp>
      <p:sp>
        <p:nvSpPr>
          <p:cNvPr id="2692" name="Text Box 78">
            <a:extLst>
              <a:ext uri="{FF2B5EF4-FFF2-40B4-BE49-F238E27FC236}">
                <a16:creationId xmlns:a16="http://schemas.microsoft.com/office/drawing/2014/main" id="{93B5C147-B3FB-D352-84B7-F5BF362F99BB}"/>
              </a:ext>
            </a:extLst>
          </p:cNvPr>
          <p:cNvSpPr txBox="1">
            <a:spLocks noChangeArrowheads="1"/>
          </p:cNvSpPr>
          <p:nvPr/>
        </p:nvSpPr>
        <p:spPr bwMode="auto">
          <a:xfrm>
            <a:off x="1245173" y="8401878"/>
            <a:ext cx="1549462" cy="584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HG丸ｺﾞｼｯｸM-PRO" panose="020F0600000000000000" pitchFamily="34" charset="-128"/>
              </a:rPr>
              <a:t>出かける時は、電気機器の主電源をこまめに切って、待機電力を節約する</a:t>
            </a:r>
          </a:p>
          <a:p>
            <a:pPr eaLnBrk="1" hangingPunct="1"/>
            <a:endParaRPr lang="ja-JP" altLang="ja-JP" sz="1100" u="sng">
              <a:solidFill>
                <a:srgbClr val="000000"/>
              </a:solidFill>
              <a:latin typeface="ＭＳ Ｐゴシック" panose="020B0600070205080204" pitchFamily="34" charset="-128"/>
            </a:endParaRPr>
          </a:p>
          <a:p>
            <a:pPr eaLnBrk="1" hangingPunct="1"/>
            <a:endParaRPr lang="ja-JP" altLang="ja-JP"/>
          </a:p>
        </p:txBody>
      </p:sp>
      <p:sp>
        <p:nvSpPr>
          <p:cNvPr id="2693" name="Text Box 78">
            <a:extLst>
              <a:ext uri="{FF2B5EF4-FFF2-40B4-BE49-F238E27FC236}">
                <a16:creationId xmlns:a16="http://schemas.microsoft.com/office/drawing/2014/main" id="{19D65307-C6B2-B9BB-4401-7BE9CA2527BB}"/>
              </a:ext>
            </a:extLst>
          </p:cNvPr>
          <p:cNvSpPr txBox="1">
            <a:spLocks noChangeArrowheads="1"/>
          </p:cNvSpPr>
          <p:nvPr/>
        </p:nvSpPr>
        <p:spPr bwMode="auto">
          <a:xfrm>
            <a:off x="1273824" y="9511481"/>
            <a:ext cx="1579130" cy="50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MS PGothic" panose="020B0600070205080204" pitchFamily="34" charset="-128"/>
                <a:ea typeface="MS PGothic" panose="020B0600070205080204" pitchFamily="34" charset="-128"/>
              </a:rPr>
              <a:t>冷房の設定温度は</a:t>
            </a:r>
            <a:r>
              <a:rPr lang="en-US" altLang="ja-JP" sz="1100" dirty="0">
                <a:solidFill>
                  <a:srgbClr val="000000"/>
                </a:solidFill>
                <a:latin typeface="MS PGothic" panose="020B0600070205080204" pitchFamily="34" charset="-128"/>
                <a:ea typeface="MS PGothic" panose="020B0600070205080204" pitchFamily="34" charset="-128"/>
              </a:rPr>
              <a:t>26</a:t>
            </a:r>
            <a:r>
              <a:rPr lang="ja-JP" altLang="ja-JP" sz="1100">
                <a:solidFill>
                  <a:srgbClr val="000000"/>
                </a:solidFill>
                <a:latin typeface="MS PGothic" panose="020B0600070205080204" pitchFamily="34" charset="-128"/>
                <a:ea typeface="MS PGothic" panose="020B0600070205080204" pitchFamily="34" charset="-128"/>
              </a:rPr>
              <a:t>℃から</a:t>
            </a:r>
            <a:r>
              <a:rPr lang="en-US" altLang="ja-JP" sz="1100" dirty="0">
                <a:solidFill>
                  <a:srgbClr val="000000"/>
                </a:solidFill>
                <a:latin typeface="MS PGothic" panose="020B0600070205080204" pitchFamily="34" charset="-128"/>
                <a:ea typeface="MS PGothic" panose="020B0600070205080204" pitchFamily="34" charset="-128"/>
              </a:rPr>
              <a:t>28</a:t>
            </a:r>
            <a:r>
              <a:rPr lang="ja-JP" altLang="ja-JP" sz="1100">
                <a:solidFill>
                  <a:srgbClr val="000000"/>
                </a:solidFill>
                <a:latin typeface="MS PGothic" panose="020B0600070205080204" pitchFamily="34" charset="-128"/>
                <a:ea typeface="MS PGothic" panose="020B0600070205080204" pitchFamily="34" charset="-128"/>
              </a:rPr>
              <a:t>℃に</a:t>
            </a:r>
            <a:r>
              <a:rPr lang="en-US" altLang="ja-JP" sz="1100" dirty="0">
                <a:solidFill>
                  <a:srgbClr val="000000"/>
                </a:solidFill>
                <a:latin typeface="MS PGothic" panose="020B0600070205080204" pitchFamily="34" charset="-128"/>
                <a:ea typeface="MS PGothic" panose="020B0600070205080204" pitchFamily="34" charset="-128"/>
              </a:rPr>
              <a:t>2</a:t>
            </a:r>
            <a:r>
              <a:rPr lang="ja-JP" altLang="ja-JP" sz="1100">
                <a:solidFill>
                  <a:srgbClr val="000000"/>
                </a:solidFill>
                <a:latin typeface="MS PGothic" panose="020B0600070205080204" pitchFamily="34" charset="-128"/>
                <a:ea typeface="MS PGothic" panose="020B0600070205080204" pitchFamily="34" charset="-128"/>
              </a:rPr>
              <a:t>℃高くする</a:t>
            </a:r>
          </a:p>
          <a:p>
            <a:pPr eaLnBrk="1" hangingPunct="1"/>
            <a:endParaRPr lang="ja-JP" altLang="ja-JP" sz="1100" u="sng">
              <a:solidFill>
                <a:srgbClr val="000000"/>
              </a:solidFill>
              <a:latin typeface="ＭＳ Ｐゴシック" panose="020B0600070205080204" pitchFamily="34" charset="-128"/>
            </a:endParaRPr>
          </a:p>
          <a:p>
            <a:pPr eaLnBrk="1" hangingPunct="1"/>
            <a:endParaRPr lang="ja-JP" altLang="ja-JP"/>
          </a:p>
        </p:txBody>
      </p:sp>
      <p:sp>
        <p:nvSpPr>
          <p:cNvPr id="2695" name="テキスト ボックス 2694">
            <a:extLst>
              <a:ext uri="{FF2B5EF4-FFF2-40B4-BE49-F238E27FC236}">
                <a16:creationId xmlns:a16="http://schemas.microsoft.com/office/drawing/2014/main" id="{307D7946-FA8C-5A0D-7B3A-B61A1327F06B}"/>
              </a:ext>
            </a:extLst>
          </p:cNvPr>
          <p:cNvSpPr txBox="1"/>
          <p:nvPr/>
        </p:nvSpPr>
        <p:spPr>
          <a:xfrm>
            <a:off x="6384798" y="5735504"/>
            <a:ext cx="638698" cy="307777"/>
          </a:xfrm>
          <a:prstGeom prst="rect">
            <a:avLst/>
          </a:prstGeom>
          <a:noFill/>
        </p:spPr>
        <p:txBody>
          <a:bodyPr wrap="square" rtlCol="0">
            <a:spAutoFit/>
          </a:bodyPr>
          <a:lstStyle/>
          <a:p>
            <a:r>
              <a:rPr kumimoji="1" lang="en-US" altLang="ja-JP" sz="1400" dirty="0">
                <a:latin typeface="MS PGothic" panose="020B0600070205080204" pitchFamily="34" charset="-128"/>
                <a:ea typeface="MS PGothic" panose="020B0600070205080204" pitchFamily="34" charset="-128"/>
              </a:rPr>
              <a:t>CO2</a:t>
            </a:r>
            <a:endParaRPr kumimoji="1" lang="ja-JP" altLang="en-US" sz="1400">
              <a:latin typeface="MS PGothic" panose="020B0600070205080204" pitchFamily="34" charset="-128"/>
              <a:ea typeface="MS PGothic" panose="020B0600070205080204" pitchFamily="34" charset="-128"/>
            </a:endParaRPr>
          </a:p>
        </p:txBody>
      </p:sp>
      <p:sp>
        <p:nvSpPr>
          <p:cNvPr id="2696" name="テキスト ボックス 2695">
            <a:extLst>
              <a:ext uri="{FF2B5EF4-FFF2-40B4-BE49-F238E27FC236}">
                <a16:creationId xmlns:a16="http://schemas.microsoft.com/office/drawing/2014/main" id="{7D8F9CC2-296C-7A06-D1EC-6FB67C81818A}"/>
              </a:ext>
            </a:extLst>
          </p:cNvPr>
          <p:cNvSpPr txBox="1"/>
          <p:nvPr/>
        </p:nvSpPr>
        <p:spPr>
          <a:xfrm>
            <a:off x="6250669" y="5949092"/>
            <a:ext cx="935284" cy="307777"/>
          </a:xfrm>
          <a:prstGeom prst="rect">
            <a:avLst/>
          </a:prstGeom>
          <a:noFill/>
        </p:spPr>
        <p:txBody>
          <a:bodyPr wrap="square" rtlCol="0">
            <a:spAutoFit/>
          </a:bodyPr>
          <a:lstStyle/>
          <a:p>
            <a:r>
              <a:rPr lang="en-US" altLang="ja-JP" sz="1400" dirty="0">
                <a:latin typeface="MS PGothic" panose="020B0600070205080204" pitchFamily="34" charset="-128"/>
                <a:ea typeface="MS PGothic" panose="020B0600070205080204" pitchFamily="34" charset="-128"/>
              </a:rPr>
              <a:t>-62g/</a:t>
            </a:r>
            <a:r>
              <a:rPr lang="ja-JP" altLang="en-US" sz="1400">
                <a:latin typeface="MS PGothic" panose="020B0600070205080204" pitchFamily="34" charset="-128"/>
                <a:ea typeface="MS PGothic" panose="020B0600070205080204" pitchFamily="34" charset="-128"/>
              </a:rPr>
              <a:t>日</a:t>
            </a:r>
            <a:endParaRPr kumimoji="1" lang="ja-JP" altLang="en-US" sz="1400">
              <a:latin typeface="MS PGothic" panose="020B0600070205080204" pitchFamily="34" charset="-128"/>
              <a:ea typeface="MS PGothic" panose="020B0600070205080204" pitchFamily="34" charset="-128"/>
            </a:endParaRPr>
          </a:p>
        </p:txBody>
      </p:sp>
      <p:sp>
        <p:nvSpPr>
          <p:cNvPr id="2698" name="テキスト ボックス 2697">
            <a:extLst>
              <a:ext uri="{FF2B5EF4-FFF2-40B4-BE49-F238E27FC236}">
                <a16:creationId xmlns:a16="http://schemas.microsoft.com/office/drawing/2014/main" id="{F405ADE5-EE33-D0B3-75DA-9BEFB25733A5}"/>
              </a:ext>
            </a:extLst>
          </p:cNvPr>
          <p:cNvSpPr txBox="1"/>
          <p:nvPr/>
        </p:nvSpPr>
        <p:spPr>
          <a:xfrm>
            <a:off x="6352212" y="6763159"/>
            <a:ext cx="638698" cy="307777"/>
          </a:xfrm>
          <a:prstGeom prst="rect">
            <a:avLst/>
          </a:prstGeom>
          <a:noFill/>
        </p:spPr>
        <p:txBody>
          <a:bodyPr wrap="square" rtlCol="0">
            <a:spAutoFit/>
          </a:bodyPr>
          <a:lstStyle/>
          <a:p>
            <a:r>
              <a:rPr kumimoji="1" lang="en-US" altLang="ja-JP" sz="1400" dirty="0">
                <a:latin typeface="MS PGothic" panose="020B0600070205080204" pitchFamily="34" charset="-128"/>
                <a:ea typeface="MS PGothic" panose="020B0600070205080204" pitchFamily="34" charset="-128"/>
              </a:rPr>
              <a:t>CO2</a:t>
            </a:r>
            <a:endParaRPr kumimoji="1" lang="ja-JP" altLang="en-US" sz="1400">
              <a:latin typeface="MS PGothic" panose="020B0600070205080204" pitchFamily="34" charset="-128"/>
              <a:ea typeface="MS PGothic" panose="020B0600070205080204" pitchFamily="34" charset="-128"/>
            </a:endParaRPr>
          </a:p>
        </p:txBody>
      </p:sp>
      <p:sp>
        <p:nvSpPr>
          <p:cNvPr id="2699" name="テキスト ボックス 2698">
            <a:extLst>
              <a:ext uri="{FF2B5EF4-FFF2-40B4-BE49-F238E27FC236}">
                <a16:creationId xmlns:a16="http://schemas.microsoft.com/office/drawing/2014/main" id="{CE81FDF6-0C3E-4AA4-9736-2DFFCBC50EA8}"/>
              </a:ext>
            </a:extLst>
          </p:cNvPr>
          <p:cNvSpPr txBox="1"/>
          <p:nvPr/>
        </p:nvSpPr>
        <p:spPr>
          <a:xfrm>
            <a:off x="6218083" y="6976747"/>
            <a:ext cx="935284" cy="307777"/>
          </a:xfrm>
          <a:prstGeom prst="rect">
            <a:avLst/>
          </a:prstGeom>
          <a:noFill/>
        </p:spPr>
        <p:txBody>
          <a:bodyPr wrap="square" rtlCol="0">
            <a:spAutoFit/>
          </a:bodyPr>
          <a:lstStyle/>
          <a:p>
            <a:r>
              <a:rPr lang="en-US" altLang="ja-JP" sz="1400" dirty="0">
                <a:latin typeface="MS PGothic" panose="020B0600070205080204" pitchFamily="34" charset="-128"/>
                <a:ea typeface="MS PGothic" panose="020B0600070205080204" pitchFamily="34" charset="-128"/>
              </a:rPr>
              <a:t>-37g/</a:t>
            </a:r>
            <a:r>
              <a:rPr lang="ja-JP" altLang="en-US" sz="1400">
                <a:latin typeface="MS PGothic" panose="020B0600070205080204" pitchFamily="34" charset="-128"/>
                <a:ea typeface="MS PGothic" panose="020B0600070205080204" pitchFamily="34" charset="-128"/>
              </a:rPr>
              <a:t>日</a:t>
            </a:r>
            <a:endParaRPr kumimoji="1" lang="ja-JP" altLang="en-US" sz="1400">
              <a:latin typeface="MS PGothic" panose="020B0600070205080204" pitchFamily="34" charset="-128"/>
              <a:ea typeface="MS PGothic" panose="020B0600070205080204" pitchFamily="34" charset="-128"/>
            </a:endParaRPr>
          </a:p>
        </p:txBody>
      </p:sp>
      <p:sp>
        <p:nvSpPr>
          <p:cNvPr id="2701" name="テキスト ボックス 2700">
            <a:extLst>
              <a:ext uri="{FF2B5EF4-FFF2-40B4-BE49-F238E27FC236}">
                <a16:creationId xmlns:a16="http://schemas.microsoft.com/office/drawing/2014/main" id="{78895256-5BAA-2527-1ADF-3D39DA73113B}"/>
              </a:ext>
            </a:extLst>
          </p:cNvPr>
          <p:cNvSpPr txBox="1"/>
          <p:nvPr/>
        </p:nvSpPr>
        <p:spPr>
          <a:xfrm>
            <a:off x="6328311" y="7810121"/>
            <a:ext cx="638698" cy="307777"/>
          </a:xfrm>
          <a:prstGeom prst="rect">
            <a:avLst/>
          </a:prstGeom>
          <a:noFill/>
        </p:spPr>
        <p:txBody>
          <a:bodyPr wrap="square" rtlCol="0">
            <a:spAutoFit/>
          </a:bodyPr>
          <a:lstStyle/>
          <a:p>
            <a:r>
              <a:rPr kumimoji="1" lang="en-US" altLang="ja-JP" sz="1400" dirty="0">
                <a:latin typeface="MS PGothic" panose="020B0600070205080204" pitchFamily="34" charset="-128"/>
                <a:ea typeface="MS PGothic" panose="020B0600070205080204" pitchFamily="34" charset="-128"/>
              </a:rPr>
              <a:t>CO2</a:t>
            </a:r>
            <a:endParaRPr kumimoji="1" lang="ja-JP" altLang="en-US" sz="1400">
              <a:latin typeface="MS PGothic" panose="020B0600070205080204" pitchFamily="34" charset="-128"/>
              <a:ea typeface="MS PGothic" panose="020B0600070205080204" pitchFamily="34" charset="-128"/>
            </a:endParaRPr>
          </a:p>
        </p:txBody>
      </p:sp>
      <p:sp>
        <p:nvSpPr>
          <p:cNvPr id="2703" name="テキスト ボックス 2702">
            <a:extLst>
              <a:ext uri="{FF2B5EF4-FFF2-40B4-BE49-F238E27FC236}">
                <a16:creationId xmlns:a16="http://schemas.microsoft.com/office/drawing/2014/main" id="{7D6B5ED5-C4B4-BAA7-6DD7-DC78AE3D6B38}"/>
              </a:ext>
            </a:extLst>
          </p:cNvPr>
          <p:cNvSpPr txBox="1"/>
          <p:nvPr/>
        </p:nvSpPr>
        <p:spPr>
          <a:xfrm>
            <a:off x="6194182" y="8023709"/>
            <a:ext cx="935284" cy="307777"/>
          </a:xfrm>
          <a:prstGeom prst="rect">
            <a:avLst/>
          </a:prstGeom>
          <a:noFill/>
        </p:spPr>
        <p:txBody>
          <a:bodyPr wrap="square" rtlCol="0">
            <a:spAutoFit/>
          </a:bodyPr>
          <a:lstStyle/>
          <a:p>
            <a:r>
              <a:rPr lang="en-US" altLang="ja-JP" sz="1400" dirty="0">
                <a:latin typeface="MS PGothic" panose="020B0600070205080204" pitchFamily="34" charset="-128"/>
                <a:ea typeface="MS PGothic" panose="020B0600070205080204" pitchFamily="34" charset="-128"/>
              </a:rPr>
              <a:t>-52g/</a:t>
            </a:r>
            <a:r>
              <a:rPr lang="ja-JP" altLang="en-US" sz="1400">
                <a:latin typeface="MS PGothic" panose="020B0600070205080204" pitchFamily="34" charset="-128"/>
                <a:ea typeface="MS PGothic" panose="020B0600070205080204" pitchFamily="34" charset="-128"/>
              </a:rPr>
              <a:t>日</a:t>
            </a:r>
            <a:endParaRPr kumimoji="1" lang="ja-JP" altLang="en-US" sz="1400">
              <a:latin typeface="MS PGothic" panose="020B0600070205080204" pitchFamily="34" charset="-128"/>
              <a:ea typeface="MS PGothic" panose="020B0600070205080204" pitchFamily="34" charset="-128"/>
            </a:endParaRPr>
          </a:p>
        </p:txBody>
      </p:sp>
      <p:sp>
        <p:nvSpPr>
          <p:cNvPr id="2707" name="Text Box 79">
            <a:extLst>
              <a:ext uri="{FF2B5EF4-FFF2-40B4-BE49-F238E27FC236}">
                <a16:creationId xmlns:a16="http://schemas.microsoft.com/office/drawing/2014/main" id="{3989FF30-ECE3-ADC4-6C8C-C55B1565F6A3}"/>
              </a:ext>
            </a:extLst>
          </p:cNvPr>
          <p:cNvSpPr txBox="1">
            <a:spLocks noChangeArrowheads="1"/>
          </p:cNvSpPr>
          <p:nvPr/>
        </p:nvSpPr>
        <p:spPr bwMode="auto">
          <a:xfrm>
            <a:off x="4715300" y="6890600"/>
            <a:ext cx="1356616" cy="32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HG丸ｺﾞｼｯｸM-PRO" panose="020F0600000000000000" pitchFamily="34" charset="-128"/>
              </a:rPr>
              <a:t>残ったご飯をジャーで保温しない</a:t>
            </a:r>
          </a:p>
        </p:txBody>
      </p:sp>
      <p:sp>
        <p:nvSpPr>
          <p:cNvPr id="2708" name="Text Box 79">
            <a:extLst>
              <a:ext uri="{FF2B5EF4-FFF2-40B4-BE49-F238E27FC236}">
                <a16:creationId xmlns:a16="http://schemas.microsoft.com/office/drawing/2014/main" id="{FFBCFB21-241B-31D3-9D2C-C343D5DBFD24}"/>
              </a:ext>
            </a:extLst>
          </p:cNvPr>
          <p:cNvSpPr txBox="1">
            <a:spLocks noChangeArrowheads="1"/>
          </p:cNvSpPr>
          <p:nvPr/>
        </p:nvSpPr>
        <p:spPr bwMode="auto">
          <a:xfrm>
            <a:off x="4684064" y="5658838"/>
            <a:ext cx="1364242" cy="544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HG丸ｺﾞｼｯｸM-PRO" panose="020F0600000000000000" pitchFamily="34" charset="-128"/>
              </a:rPr>
              <a:t>お気に入りのマイバッグでお買物。</a:t>
            </a:r>
          </a:p>
          <a:p>
            <a:pPr eaLnBrk="1" hangingPunct="1"/>
            <a:r>
              <a:rPr lang="ja-JP" altLang="ja-JP" sz="1100">
                <a:solidFill>
                  <a:srgbClr val="000000"/>
                </a:solidFill>
                <a:latin typeface="HG丸ｺﾞｼｯｸM-PRO" panose="020F0600000000000000" pitchFamily="34" charset="-128"/>
              </a:rPr>
              <a:t>お店では包装の少ない品物を選ぶ。</a:t>
            </a:r>
          </a:p>
        </p:txBody>
      </p:sp>
      <p:sp>
        <p:nvSpPr>
          <p:cNvPr id="2709" name="Text Box 79">
            <a:extLst>
              <a:ext uri="{FF2B5EF4-FFF2-40B4-BE49-F238E27FC236}">
                <a16:creationId xmlns:a16="http://schemas.microsoft.com/office/drawing/2014/main" id="{3C82F2BD-7D7A-FFB4-4F8E-602BA56C57F5}"/>
              </a:ext>
            </a:extLst>
          </p:cNvPr>
          <p:cNvSpPr txBox="1">
            <a:spLocks noChangeArrowheads="1"/>
          </p:cNvSpPr>
          <p:nvPr/>
        </p:nvSpPr>
        <p:spPr bwMode="auto">
          <a:xfrm>
            <a:off x="4708654" y="7804934"/>
            <a:ext cx="1485528" cy="453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HG丸ｺﾞｼｯｸM-PRO" panose="020F0600000000000000" pitchFamily="34" charset="-128"/>
              </a:rPr>
              <a:t>ごみの分別を徹底して廃プラスチックをリサイクルする</a:t>
            </a:r>
          </a:p>
        </p:txBody>
      </p:sp>
      <p:sp>
        <p:nvSpPr>
          <p:cNvPr id="30" name="正方形/長方形 29">
            <a:extLst>
              <a:ext uri="{FF2B5EF4-FFF2-40B4-BE49-F238E27FC236}">
                <a16:creationId xmlns:a16="http://schemas.microsoft.com/office/drawing/2014/main" id="{1E9F1826-9275-1B76-5991-7143925C2D5D}"/>
              </a:ext>
            </a:extLst>
          </p:cNvPr>
          <p:cNvSpPr/>
          <p:nvPr/>
        </p:nvSpPr>
        <p:spPr>
          <a:xfrm>
            <a:off x="508350" y="6163007"/>
            <a:ext cx="3202169" cy="954001"/>
          </a:xfrm>
          <a:prstGeom prst="rect">
            <a:avLst/>
          </a:prstGeom>
          <a:noFill/>
          <a:ln>
            <a:solidFill>
              <a:srgbClr val="D5B4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789A944C-3DA9-BA97-9F48-586A3E120DA3}"/>
              </a:ext>
            </a:extLst>
          </p:cNvPr>
          <p:cNvSpPr/>
          <p:nvPr/>
        </p:nvSpPr>
        <p:spPr>
          <a:xfrm>
            <a:off x="508349" y="7188481"/>
            <a:ext cx="3202169" cy="954001"/>
          </a:xfrm>
          <a:prstGeom prst="rect">
            <a:avLst/>
          </a:prstGeom>
          <a:noFill/>
          <a:ln>
            <a:solidFill>
              <a:srgbClr val="D5B4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09C11D0F-5B2B-453D-DEB6-D6A56A0CDC25}"/>
              </a:ext>
            </a:extLst>
          </p:cNvPr>
          <p:cNvSpPr/>
          <p:nvPr/>
        </p:nvSpPr>
        <p:spPr>
          <a:xfrm>
            <a:off x="508348" y="8219779"/>
            <a:ext cx="3202169" cy="954001"/>
          </a:xfrm>
          <a:prstGeom prst="rect">
            <a:avLst/>
          </a:prstGeom>
          <a:noFill/>
          <a:ln>
            <a:solidFill>
              <a:srgbClr val="D5B4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FD87A9C8-AD08-4514-8BD2-44AB4CDD2ADD}"/>
              </a:ext>
            </a:extLst>
          </p:cNvPr>
          <p:cNvSpPr/>
          <p:nvPr/>
        </p:nvSpPr>
        <p:spPr>
          <a:xfrm>
            <a:off x="508348" y="9249653"/>
            <a:ext cx="3202169" cy="954001"/>
          </a:xfrm>
          <a:prstGeom prst="rect">
            <a:avLst/>
          </a:prstGeom>
          <a:noFill/>
          <a:ln>
            <a:solidFill>
              <a:srgbClr val="D5B4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descr="食品, テーブル, ケーキ, コーヒー が含まれている画像&#10;&#10;自動的に生成された説明">
            <a:extLst>
              <a:ext uri="{FF2B5EF4-FFF2-40B4-BE49-F238E27FC236}">
                <a16:creationId xmlns:a16="http://schemas.microsoft.com/office/drawing/2014/main" id="{4A46FF0B-8340-7B4C-2FE2-DBEDDE4ED3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60100" y="7005822"/>
            <a:ext cx="1008407" cy="608245"/>
          </a:xfrm>
          <a:prstGeom prst="rect">
            <a:avLst/>
          </a:prstGeom>
        </p:spPr>
      </p:pic>
      <p:pic>
        <p:nvPicPr>
          <p:cNvPr id="21" name="図 20" descr="アイコン&#10;&#10;自動的に生成された説明">
            <a:extLst>
              <a:ext uri="{FF2B5EF4-FFF2-40B4-BE49-F238E27FC236}">
                <a16:creationId xmlns:a16="http://schemas.microsoft.com/office/drawing/2014/main" id="{4754D899-DE77-F910-C86F-60657522AC9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1273" y="8350741"/>
            <a:ext cx="723900" cy="685800"/>
          </a:xfrm>
          <a:prstGeom prst="rect">
            <a:avLst/>
          </a:prstGeom>
        </p:spPr>
      </p:pic>
      <p:pic>
        <p:nvPicPr>
          <p:cNvPr id="27" name="図 26" descr="アイコン&#10;&#10;自動的に生成された説明">
            <a:extLst>
              <a:ext uri="{FF2B5EF4-FFF2-40B4-BE49-F238E27FC236}">
                <a16:creationId xmlns:a16="http://schemas.microsoft.com/office/drawing/2014/main" id="{FDC27478-21BD-85D4-6539-633FD192108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12916" y="7785048"/>
            <a:ext cx="622300" cy="622300"/>
          </a:xfrm>
          <a:prstGeom prst="rect">
            <a:avLst/>
          </a:prstGeom>
        </p:spPr>
      </p:pic>
      <p:pic>
        <p:nvPicPr>
          <p:cNvPr id="32" name="図 31" descr="アイコン が含まれている画像&#10;&#10;自動的に生成された説明">
            <a:extLst>
              <a:ext uri="{FF2B5EF4-FFF2-40B4-BE49-F238E27FC236}">
                <a16:creationId xmlns:a16="http://schemas.microsoft.com/office/drawing/2014/main" id="{2EF2FBA7-6671-BAA0-9B9F-7C5D7631FC7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64184" y="5649195"/>
            <a:ext cx="723900" cy="736600"/>
          </a:xfrm>
          <a:prstGeom prst="rect">
            <a:avLst/>
          </a:prstGeom>
        </p:spPr>
      </p:pic>
      <p:pic>
        <p:nvPicPr>
          <p:cNvPr id="43" name="図 42" descr="アイコン が含まれている画像&#10;&#10;自動的に生成された説明">
            <a:extLst>
              <a:ext uri="{FF2B5EF4-FFF2-40B4-BE49-F238E27FC236}">
                <a16:creationId xmlns:a16="http://schemas.microsoft.com/office/drawing/2014/main" id="{FC15B1D6-0497-C12A-CDDC-63239BCEC91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70305" y="6660036"/>
            <a:ext cx="825500" cy="800100"/>
          </a:xfrm>
          <a:prstGeom prst="rect">
            <a:avLst/>
          </a:prstGeom>
        </p:spPr>
      </p:pic>
      <p:pic>
        <p:nvPicPr>
          <p:cNvPr id="51" name="図 50" descr="アイコン&#10;&#10;自動的に生成された説明">
            <a:extLst>
              <a:ext uri="{FF2B5EF4-FFF2-40B4-BE49-F238E27FC236}">
                <a16:creationId xmlns:a16="http://schemas.microsoft.com/office/drawing/2014/main" id="{AA25376B-4944-4A65-ED63-85F5B27FEC8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3095" y="7236322"/>
            <a:ext cx="685800" cy="812800"/>
          </a:xfrm>
          <a:prstGeom prst="rect">
            <a:avLst/>
          </a:prstGeom>
        </p:spPr>
      </p:pic>
      <p:pic>
        <p:nvPicPr>
          <p:cNvPr id="53" name="図 52">
            <a:extLst>
              <a:ext uri="{FF2B5EF4-FFF2-40B4-BE49-F238E27FC236}">
                <a16:creationId xmlns:a16="http://schemas.microsoft.com/office/drawing/2014/main" id="{09C9E078-E04D-33BE-E804-634E0C41596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7754" y="6328272"/>
            <a:ext cx="741178" cy="617648"/>
          </a:xfrm>
          <a:prstGeom prst="rect">
            <a:avLst/>
          </a:prstGeom>
        </p:spPr>
      </p:pic>
      <p:pic>
        <p:nvPicPr>
          <p:cNvPr id="57" name="図 56" descr="電話 が含まれている画像&#10;&#10;自動的に生成された説明">
            <a:extLst>
              <a:ext uri="{FF2B5EF4-FFF2-40B4-BE49-F238E27FC236}">
                <a16:creationId xmlns:a16="http://schemas.microsoft.com/office/drawing/2014/main" id="{960C86ED-B5F4-20C9-3A9E-00E5046CBB8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7754" y="9370557"/>
            <a:ext cx="884441" cy="770320"/>
          </a:xfrm>
          <a:prstGeom prst="rect">
            <a:avLst/>
          </a:prstGeom>
        </p:spPr>
      </p:pic>
      <p:pic>
        <p:nvPicPr>
          <p:cNvPr id="63" name="図 62">
            <a:extLst>
              <a:ext uri="{FF2B5EF4-FFF2-40B4-BE49-F238E27FC236}">
                <a16:creationId xmlns:a16="http://schemas.microsoft.com/office/drawing/2014/main" id="{B3D590EE-8966-75A9-FFF9-816C23B8B36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560641" y="8630394"/>
            <a:ext cx="1235311" cy="1539908"/>
          </a:xfrm>
          <a:prstGeom prst="rect">
            <a:avLst/>
          </a:prstGeom>
        </p:spPr>
      </p:pic>
      <p:sp>
        <p:nvSpPr>
          <p:cNvPr id="26" name="Text Box 71">
            <a:extLst>
              <a:ext uri="{FF2B5EF4-FFF2-40B4-BE49-F238E27FC236}">
                <a16:creationId xmlns:a16="http://schemas.microsoft.com/office/drawing/2014/main" id="{02C9387D-6896-EB57-8798-23B643A460A7}"/>
              </a:ext>
            </a:extLst>
          </p:cNvPr>
          <p:cNvSpPr txBox="1">
            <a:spLocks noChangeArrowheads="1"/>
          </p:cNvSpPr>
          <p:nvPr/>
        </p:nvSpPr>
        <p:spPr bwMode="auto">
          <a:xfrm>
            <a:off x="3556162" y="1982219"/>
            <a:ext cx="3430067" cy="75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最近は斜線制限が厳しいため、部屋の片側は普通に天井高がとれますが、反対側は同じ天井高がとれないため、勾配天井になるケースも多くあります。</a:t>
            </a:r>
            <a:endParaRPr lang="en-US" altLang="ja-JP" sz="1100" dirty="0">
              <a:solidFill>
                <a:srgbClr val="000000"/>
              </a:solidFill>
              <a:latin typeface="ＭＳ Ｐゴシック" panose="020B0600070205080204" pitchFamily="34" charset="-128"/>
            </a:endParaRPr>
          </a:p>
        </p:txBody>
      </p:sp>
      <p:sp>
        <p:nvSpPr>
          <p:cNvPr id="25" name="Text Box 71">
            <a:extLst>
              <a:ext uri="{FF2B5EF4-FFF2-40B4-BE49-F238E27FC236}">
                <a16:creationId xmlns:a16="http://schemas.microsoft.com/office/drawing/2014/main" id="{CFF93B9A-17EA-E410-A0DC-80C0D283E3D9}"/>
              </a:ext>
            </a:extLst>
          </p:cNvPr>
          <p:cNvSpPr txBox="1">
            <a:spLocks noChangeArrowheads="1"/>
          </p:cNvSpPr>
          <p:nvPr/>
        </p:nvSpPr>
        <p:spPr bwMode="auto">
          <a:xfrm>
            <a:off x="5462298" y="2727894"/>
            <a:ext cx="1458337" cy="79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空間の圧迫感を軽減する効果があり、ロフトなどを組み合わせるとさらに解放感がアップします。</a:t>
            </a:r>
            <a:endParaRPr lang="ja-JP" altLang="ja-JP"/>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図 27">
            <a:extLst>
              <a:ext uri="{FF2B5EF4-FFF2-40B4-BE49-F238E27FC236}">
                <a16:creationId xmlns:a16="http://schemas.microsoft.com/office/drawing/2014/main" id="{EBF62533-66DF-8F7D-DC23-CD9A2B76CE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8215" y="9210412"/>
            <a:ext cx="2202721" cy="1117478"/>
          </a:xfrm>
          <a:prstGeom prst="rect">
            <a:avLst/>
          </a:prstGeom>
        </p:spPr>
      </p:pic>
      <p:pic>
        <p:nvPicPr>
          <p:cNvPr id="13" name="図 12" descr="カレンダー&#10;&#10;自動的に生成された説明">
            <a:extLst>
              <a:ext uri="{FF2B5EF4-FFF2-40B4-BE49-F238E27FC236}">
                <a16:creationId xmlns:a16="http://schemas.microsoft.com/office/drawing/2014/main" id="{EB512B42-BA35-B42A-35B0-37AC9ECD05BB}"/>
              </a:ext>
            </a:extLst>
          </p:cNvPr>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7662462" y="348494"/>
            <a:ext cx="7055039" cy="5101200"/>
          </a:xfrm>
          <a:prstGeom prst="rect">
            <a:avLst/>
          </a:prstGeom>
        </p:spPr>
      </p:pic>
      <p:sp>
        <p:nvSpPr>
          <p:cNvPr id="23" name="正方形/長方形 22">
            <a:extLst>
              <a:ext uri="{FF2B5EF4-FFF2-40B4-BE49-F238E27FC236}">
                <a16:creationId xmlns:a16="http://schemas.microsoft.com/office/drawing/2014/main" id="{C0CD50F6-D650-9196-A896-81D8E324F3C5}"/>
              </a:ext>
            </a:extLst>
          </p:cNvPr>
          <p:cNvSpPr/>
          <p:nvPr/>
        </p:nvSpPr>
        <p:spPr>
          <a:xfrm>
            <a:off x="724604" y="2569764"/>
            <a:ext cx="1311805" cy="226734"/>
          </a:xfrm>
          <a:prstGeom prst="rect">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1B55A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1924359" y="7197144"/>
            <a:ext cx="4353154" cy="35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～日常の言葉をランクアップ～</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1B55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8997392" y="5508327"/>
            <a:ext cx="4864674"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～ウォールステッカーで模様替え～</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1B55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7125953"/>
            <a:ext cx="6671587" cy="412806"/>
          </a:xfrm>
          <a:prstGeom prst="rect">
            <a:avLst/>
          </a:prstGeom>
          <a:noFill/>
          <a:ln w="9525" cap="flat" cmpd="sng" algn="ctr">
            <a:solidFill>
              <a:srgbClr val="1B55A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7125953"/>
            <a:ext cx="234000"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1B55A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1879" y="5452231"/>
            <a:ext cx="234000"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7124354"/>
            <a:ext cx="234000"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1B55A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 name="Text Box 44">
            <a:extLst>
              <a:ext uri="{FF2B5EF4-FFF2-40B4-BE49-F238E27FC236}">
                <a16:creationId xmlns:a16="http://schemas.microsoft.com/office/drawing/2014/main" id="{09023113-9148-C0D7-3736-949D975B3736}"/>
              </a:ext>
            </a:extLst>
          </p:cNvPr>
          <p:cNvSpPr txBox="1">
            <a:spLocks noChangeArrowheads="1"/>
          </p:cNvSpPr>
          <p:nvPr/>
        </p:nvSpPr>
        <p:spPr bwMode="auto">
          <a:xfrm>
            <a:off x="682110" y="1055207"/>
            <a:ext cx="2963272" cy="735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400">
                <a:solidFill>
                  <a:srgbClr val="000000"/>
                </a:solidFill>
                <a:latin typeface="ＭＳ Ｐゴシック" panose="020B0600070205080204" pitchFamily="34" charset="-128"/>
              </a:rPr>
              <a:t>住宅設備の基礎知識〈キッチン編〉</a:t>
            </a: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spc="-100">
                <a:solidFill>
                  <a:srgbClr val="000000"/>
                </a:solidFill>
                <a:latin typeface="ＭＳ Ｐゴシック" panose="020B0600070205080204" pitchFamily="34" charset="-128"/>
              </a:rPr>
              <a:t>毎日使うキッチンは使いやすさが重要。ライフスタイルに合わせてプランを決めたいですね。</a:t>
            </a:r>
          </a:p>
          <a:p>
            <a:pPr eaLnBrk="1" hangingPunct="1"/>
            <a:r>
              <a:rPr lang="ja-JP" altLang="ja-JP" sz="1100" spc="-100">
                <a:solidFill>
                  <a:srgbClr val="000000"/>
                </a:solidFill>
                <a:latin typeface="ＭＳ Ｐゴシック" panose="020B0600070205080204" pitchFamily="34" charset="-128"/>
              </a:rPr>
              <a:t>今回は、キッチンのレイアウト例と特徴をご紹介します。</a:t>
            </a:r>
          </a:p>
        </p:txBody>
      </p:sp>
      <p:sp>
        <p:nvSpPr>
          <p:cNvPr id="9" name="Text Box 45">
            <a:extLst>
              <a:ext uri="{FF2B5EF4-FFF2-40B4-BE49-F238E27FC236}">
                <a16:creationId xmlns:a16="http://schemas.microsoft.com/office/drawing/2014/main" id="{8A91E5E5-2E30-FDCC-D3AC-ED5AEDC36545}"/>
              </a:ext>
            </a:extLst>
          </p:cNvPr>
          <p:cNvSpPr txBox="1">
            <a:spLocks noChangeArrowheads="1"/>
          </p:cNvSpPr>
          <p:nvPr/>
        </p:nvSpPr>
        <p:spPr bwMode="auto">
          <a:xfrm>
            <a:off x="3920242" y="4279019"/>
            <a:ext cx="2741076" cy="1363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シンクやコンロなど調理設備の一部を島（アイランド）のように独立させたキッチンです。</a:t>
            </a:r>
            <a:r>
              <a:rPr lang="en-US" altLang="ja-JP" sz="1100" dirty="0"/>
              <a:t>I</a:t>
            </a:r>
            <a:r>
              <a:rPr lang="ja-JP" altLang="en-US" sz="1100"/>
              <a:t>型や</a:t>
            </a:r>
            <a:r>
              <a:rPr lang="en-US" altLang="ja-JP" sz="1100" dirty="0"/>
              <a:t>L</a:t>
            </a:r>
            <a:r>
              <a:rPr lang="ja-JP" altLang="en-US" sz="1100"/>
              <a:t>型を壁に沿って配置し、必要な設備をキッチンの中央に配置します。キッチンやリビングなどに比較的広いスペースが必要になりますが、家族や友人と会話をしながら調理が出来ます。</a:t>
            </a:r>
          </a:p>
          <a:p>
            <a:pPr eaLnBrk="1" hangingPunct="1"/>
            <a:r>
              <a:rPr lang="ja-JP" altLang="en-US" sz="1100"/>
              <a:t> </a:t>
            </a:r>
          </a:p>
          <a:p>
            <a:pPr eaLnBrk="1" hangingPunct="1"/>
            <a:endParaRPr lang="ja-JP" altLang="en-US" sz="1100"/>
          </a:p>
        </p:txBody>
      </p:sp>
      <p:sp>
        <p:nvSpPr>
          <p:cNvPr id="16" name="AutoShape 50">
            <a:extLst>
              <a:ext uri="{FF2B5EF4-FFF2-40B4-BE49-F238E27FC236}">
                <a16:creationId xmlns:a16="http://schemas.microsoft.com/office/drawing/2014/main" id="{17098587-40E5-F752-49BF-4C20245DB115}"/>
              </a:ext>
            </a:extLst>
          </p:cNvPr>
          <p:cNvSpPr>
            <a:spLocks noChangeArrowheads="1"/>
          </p:cNvSpPr>
          <p:nvPr/>
        </p:nvSpPr>
        <p:spPr bwMode="auto">
          <a:xfrm>
            <a:off x="3893261" y="5651247"/>
            <a:ext cx="1753293" cy="1330440"/>
          </a:xfrm>
          <a:prstGeom prst="wedgeRoundRectCallout">
            <a:avLst>
              <a:gd name="adj1" fmla="val 36866"/>
              <a:gd name="adj2" fmla="val 68782"/>
              <a:gd name="adj3" fmla="val 16667"/>
            </a:avLst>
          </a:prstGeom>
          <a:noFill/>
          <a:ln w="9525" algn="in">
            <a:noFill/>
            <a:miter lim="800000"/>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000">
                <a:solidFill>
                  <a:srgbClr val="000000"/>
                </a:solidFill>
                <a:latin typeface="MS PGothic" panose="020B0600070205080204" pitchFamily="34" charset="-128"/>
                <a:ea typeface="MS PGothic" panose="020B0600070205080204" pitchFamily="34" charset="-128"/>
              </a:rPr>
              <a:t>キッチンで最も使用頻度の高い設備である冷蔵庫、シンク、コンロを結ぶラインを「ワークトライアングル」と言います。この</a:t>
            </a:r>
            <a:r>
              <a:rPr lang="en-US" altLang="ja-JP" sz="1000" dirty="0">
                <a:solidFill>
                  <a:srgbClr val="000000"/>
                </a:solidFill>
                <a:latin typeface="MS PGothic" panose="020B0600070205080204" pitchFamily="34" charset="-128"/>
                <a:ea typeface="MS PGothic" panose="020B0600070205080204" pitchFamily="34" charset="-128"/>
              </a:rPr>
              <a:t>3</a:t>
            </a:r>
            <a:r>
              <a:rPr lang="ja-JP" altLang="ja-JP" sz="1000">
                <a:solidFill>
                  <a:srgbClr val="000000"/>
                </a:solidFill>
                <a:latin typeface="MS PGothic" panose="020B0600070205080204" pitchFamily="34" charset="-128"/>
                <a:ea typeface="MS PGothic" panose="020B0600070205080204" pitchFamily="34" charset="-128"/>
              </a:rPr>
              <a:t>つの距離の合計が短いほど作業動線がスムーズになり効率よく作業が出来ます。</a:t>
            </a:r>
            <a:endParaRPr lang="ja-JP" altLang="ja-JP" sz="1000">
              <a:latin typeface="MS PGothic" panose="020B0600070205080204" pitchFamily="34" charset="-128"/>
              <a:ea typeface="MS PGothic" panose="020B0600070205080204" pitchFamily="34" charset="-128"/>
            </a:endParaRPr>
          </a:p>
        </p:txBody>
      </p:sp>
      <p:sp>
        <p:nvSpPr>
          <p:cNvPr id="18" name="Text Box 56">
            <a:extLst>
              <a:ext uri="{FF2B5EF4-FFF2-40B4-BE49-F238E27FC236}">
                <a16:creationId xmlns:a16="http://schemas.microsoft.com/office/drawing/2014/main" id="{E594A1E6-0D40-CF3B-A79F-6A99787FC3AA}"/>
              </a:ext>
            </a:extLst>
          </p:cNvPr>
          <p:cNvSpPr txBox="1">
            <a:spLocks noChangeArrowheads="1"/>
          </p:cNvSpPr>
          <p:nvPr/>
        </p:nvSpPr>
        <p:spPr bwMode="auto">
          <a:xfrm>
            <a:off x="655039" y="7658179"/>
            <a:ext cx="3095625" cy="203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日常何気なく使っている「言葉」づかい。ちょっとした言い換えでワンランクアップさせましょう！</a:t>
            </a:r>
            <a:endParaRPr lang="en-US" altLang="ja-JP" sz="1100" dirty="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人は出会って</a:t>
            </a:r>
            <a:r>
              <a:rPr lang="en-US" altLang="ja-JP" sz="1100" dirty="0">
                <a:solidFill>
                  <a:srgbClr val="000000"/>
                </a:solidFill>
                <a:latin typeface="ＭＳ Ｐゴシック" panose="020B0600070205080204" pitchFamily="34" charset="-128"/>
              </a:rPr>
              <a:t>6</a:t>
            </a:r>
            <a:r>
              <a:rPr lang="ja-JP" altLang="ja-JP" sz="1100">
                <a:solidFill>
                  <a:srgbClr val="000000"/>
                </a:solidFill>
                <a:latin typeface="ＭＳ Ｐゴシック" panose="020B0600070205080204" pitchFamily="34" charset="-128"/>
              </a:rPr>
              <a:t>秒の間に「良い・悪い」の印象を持つそうです。しかも</a:t>
            </a:r>
            <a:r>
              <a:rPr lang="en-US" altLang="ja-JP" sz="1100" dirty="0">
                <a:solidFill>
                  <a:srgbClr val="000000"/>
                </a:solidFill>
                <a:latin typeface="ＭＳ Ｐゴシック" panose="020B0600070205080204" pitchFamily="34" charset="-128"/>
              </a:rPr>
              <a:t>1</a:t>
            </a:r>
            <a:r>
              <a:rPr lang="ja-JP" altLang="ja-JP" sz="1100">
                <a:solidFill>
                  <a:srgbClr val="000000"/>
                </a:solidFill>
                <a:latin typeface="ＭＳ Ｐゴシック" panose="020B0600070205080204" pitchFamily="34" charset="-128"/>
              </a:rPr>
              <a:t>度ついた印象はなかなか消えません。つまりこの</a:t>
            </a:r>
            <a:r>
              <a:rPr lang="en-US" altLang="ja-JP" sz="1100" dirty="0">
                <a:solidFill>
                  <a:srgbClr val="000000"/>
                </a:solidFill>
                <a:latin typeface="ＭＳ Ｐゴシック" panose="020B0600070205080204" pitchFamily="34" charset="-128"/>
              </a:rPr>
              <a:t>6</a:t>
            </a:r>
            <a:r>
              <a:rPr lang="ja-JP" altLang="ja-JP" sz="1100">
                <a:solidFill>
                  <a:srgbClr val="000000"/>
                </a:solidFill>
                <a:latin typeface="ＭＳ Ｐゴシック" panose="020B0600070205080204" pitchFamily="34" charset="-128"/>
              </a:rPr>
              <a:t>秒間が勝負の分かれ道。</a:t>
            </a:r>
            <a:endParaRPr lang="en-US" altLang="ja-JP" sz="1100" dirty="0">
              <a:solidFill>
                <a:srgbClr val="000000"/>
              </a:solidFill>
              <a:latin typeface="ＭＳ Ｐゴシック" panose="020B0600070205080204" pitchFamily="34" charset="-128"/>
            </a:endParaRPr>
          </a:p>
          <a:p>
            <a:pPr eaLnBrk="1" hangingPunct="1"/>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第一印象を決定づけるポイントは「振る舞い・身だしなみ・話し方・話の内容」の</a:t>
            </a:r>
            <a:r>
              <a:rPr lang="en-US" altLang="ja-JP" sz="1100" dirty="0">
                <a:solidFill>
                  <a:srgbClr val="000000"/>
                </a:solidFill>
                <a:latin typeface="ＭＳ Ｐゴシック" panose="020B0600070205080204" pitchFamily="34" charset="-128"/>
              </a:rPr>
              <a:t>4</a:t>
            </a:r>
            <a:r>
              <a:rPr lang="ja-JP" altLang="ja-JP" sz="1100">
                <a:solidFill>
                  <a:srgbClr val="000000"/>
                </a:solidFill>
                <a:latin typeface="ＭＳ Ｐゴシック" panose="020B0600070205080204" pitchFamily="34" charset="-128"/>
              </a:rPr>
              <a:t>つです。</a:t>
            </a:r>
            <a:endParaRPr lang="en-US" altLang="ja-JP" sz="1100" dirty="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ちょっとした言い回しで</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印象</a:t>
            </a:r>
            <a:r>
              <a:rPr lang="en-US" altLang="ja-JP" sz="1100" dirty="0">
                <a:solidFill>
                  <a:srgbClr val="000000"/>
                </a:solidFill>
                <a:latin typeface="ＭＳ Ｐゴシック" panose="020B0600070205080204" pitchFamily="34" charset="-128"/>
              </a:rPr>
              <a:t>UP</a:t>
            </a:r>
            <a:r>
              <a:rPr lang="ja-JP" altLang="ja-JP" sz="1100">
                <a:solidFill>
                  <a:srgbClr val="000000"/>
                </a:solidFill>
                <a:latin typeface="ＭＳ Ｐゴシック" panose="020B0600070205080204" pitchFamily="34" charset="-128"/>
              </a:rPr>
              <a:t>したいですね。</a:t>
            </a:r>
            <a:endParaRPr lang="ja-JP" altLang="ja-JP"/>
          </a:p>
        </p:txBody>
      </p:sp>
      <p:graphicFrame>
        <p:nvGraphicFramePr>
          <p:cNvPr id="20" name="表 19">
            <a:extLst>
              <a:ext uri="{FF2B5EF4-FFF2-40B4-BE49-F238E27FC236}">
                <a16:creationId xmlns:a16="http://schemas.microsoft.com/office/drawing/2014/main" id="{E9D109AE-A18A-89B3-521F-6B06B6C07BB9}"/>
              </a:ext>
            </a:extLst>
          </p:cNvPr>
          <p:cNvGraphicFramePr>
            <a:graphicFrameLocks noGrp="1"/>
          </p:cNvGraphicFramePr>
          <p:nvPr>
            <p:extLst>
              <p:ext uri="{D42A27DB-BD31-4B8C-83A1-F6EECF244321}">
                <p14:modId xmlns:p14="http://schemas.microsoft.com/office/powerpoint/2010/main" val="1891447029"/>
              </p:ext>
            </p:extLst>
          </p:nvPr>
        </p:nvGraphicFramePr>
        <p:xfrm>
          <a:off x="4154088" y="7764116"/>
          <a:ext cx="2907358" cy="2349504"/>
        </p:xfrm>
        <a:graphic>
          <a:graphicData uri="http://schemas.openxmlformats.org/drawingml/2006/table">
            <a:tbl>
              <a:tblPr>
                <a:tableStyleId>{22838BEF-8BB2-4498-84A7-C5851F593DF1}</a:tableStyleId>
              </a:tblPr>
              <a:tblGrid>
                <a:gridCol w="1233317">
                  <a:extLst>
                    <a:ext uri="{9D8B030D-6E8A-4147-A177-3AD203B41FA5}">
                      <a16:colId xmlns:a16="http://schemas.microsoft.com/office/drawing/2014/main" val="20000"/>
                    </a:ext>
                  </a:extLst>
                </a:gridCol>
                <a:gridCol w="296880">
                  <a:extLst>
                    <a:ext uri="{9D8B030D-6E8A-4147-A177-3AD203B41FA5}">
                      <a16:colId xmlns:a16="http://schemas.microsoft.com/office/drawing/2014/main" val="20001"/>
                    </a:ext>
                  </a:extLst>
                </a:gridCol>
                <a:gridCol w="1377161">
                  <a:extLst>
                    <a:ext uri="{9D8B030D-6E8A-4147-A177-3AD203B41FA5}">
                      <a16:colId xmlns:a16="http://schemas.microsoft.com/office/drawing/2014/main" val="20002"/>
                    </a:ext>
                  </a:extLst>
                </a:gridCol>
              </a:tblGrid>
              <a:tr h="261056">
                <a:tc>
                  <a:txBody>
                    <a:bodyPr/>
                    <a:lstStyle/>
                    <a:p>
                      <a:pPr marR="0" indent="0" algn="l" rtl="0">
                        <a:spcBef>
                          <a:spcPts val="0"/>
                        </a:spcBef>
                        <a:spcAft>
                          <a:spcPts val="0"/>
                        </a:spcAft>
                      </a:pPr>
                      <a:r>
                        <a:rPr lang="ja-JP" altLang="en-US" sz="1000" kern="1400">
                          <a:solidFill>
                            <a:srgbClr val="000000"/>
                          </a:solidFill>
                        </a:rPr>
                        <a:t>行きます</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伺います</a:t>
                      </a:r>
                      <a:endParaRPr lang="ja-JP" altLang="en-US" sz="1000" kern="1400">
                        <a:solidFill>
                          <a:srgbClr val="000000"/>
                        </a:solidFill>
                        <a:latin typeface="Times New Roman"/>
                      </a:endParaRPr>
                    </a:p>
                  </a:txBody>
                  <a:tcPr marL="36578" marR="36578" marT="36584" marB="36584"/>
                </a:tc>
                <a:extLst>
                  <a:ext uri="{0D108BD9-81ED-4DB2-BD59-A6C34878D82A}">
                    <a16:rowId xmlns:a16="http://schemas.microsoft.com/office/drawing/2014/main" val="10000"/>
                  </a:ext>
                </a:extLst>
              </a:tr>
              <a:tr h="261056">
                <a:tc>
                  <a:txBody>
                    <a:bodyPr/>
                    <a:lstStyle/>
                    <a:p>
                      <a:pPr marR="0" indent="0" algn="l" rtl="0">
                        <a:spcBef>
                          <a:spcPts val="0"/>
                        </a:spcBef>
                        <a:spcAft>
                          <a:spcPts val="0"/>
                        </a:spcAft>
                      </a:pPr>
                      <a:r>
                        <a:rPr lang="ja-JP" altLang="en-US" sz="1000" kern="1400">
                          <a:solidFill>
                            <a:srgbClr val="000000"/>
                          </a:solidFill>
                        </a:rPr>
                        <a:t>ちょっとすみません</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恐れ入ります</a:t>
                      </a:r>
                      <a:endParaRPr lang="ja-JP" altLang="en-US" sz="1000" kern="1400">
                        <a:solidFill>
                          <a:srgbClr val="000000"/>
                        </a:solidFill>
                        <a:latin typeface="Times New Roman"/>
                      </a:endParaRPr>
                    </a:p>
                  </a:txBody>
                  <a:tcPr marL="36578" marR="36578" marT="36584" marB="36584"/>
                </a:tc>
                <a:extLst>
                  <a:ext uri="{0D108BD9-81ED-4DB2-BD59-A6C34878D82A}">
                    <a16:rowId xmlns:a16="http://schemas.microsoft.com/office/drawing/2014/main" val="10001"/>
                  </a:ext>
                </a:extLst>
              </a:tr>
              <a:tr h="261056">
                <a:tc>
                  <a:txBody>
                    <a:bodyPr/>
                    <a:lstStyle/>
                    <a:p>
                      <a:pPr marR="0" indent="0" algn="l" rtl="0">
                        <a:spcBef>
                          <a:spcPts val="0"/>
                        </a:spcBef>
                        <a:spcAft>
                          <a:spcPts val="0"/>
                        </a:spcAft>
                      </a:pPr>
                      <a:r>
                        <a:rPr lang="ja-JP" altLang="en-US" sz="1000" kern="1400">
                          <a:solidFill>
                            <a:srgbClr val="000000"/>
                          </a:solidFill>
                        </a:rPr>
                        <a:t>食べます</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頂戴いたいます</a:t>
                      </a:r>
                      <a:endParaRPr lang="ja-JP" altLang="en-US" sz="1000" kern="1400">
                        <a:solidFill>
                          <a:srgbClr val="000000"/>
                        </a:solidFill>
                        <a:latin typeface="Times New Roman"/>
                      </a:endParaRPr>
                    </a:p>
                  </a:txBody>
                  <a:tcPr marL="36578" marR="36578" marT="36584" marB="36584"/>
                </a:tc>
                <a:extLst>
                  <a:ext uri="{0D108BD9-81ED-4DB2-BD59-A6C34878D82A}">
                    <a16:rowId xmlns:a16="http://schemas.microsoft.com/office/drawing/2014/main" val="10002"/>
                  </a:ext>
                </a:extLst>
              </a:tr>
              <a:tr h="261056">
                <a:tc>
                  <a:txBody>
                    <a:bodyPr/>
                    <a:lstStyle/>
                    <a:p>
                      <a:pPr marR="0" indent="0" algn="l" rtl="0">
                        <a:spcBef>
                          <a:spcPts val="0"/>
                        </a:spcBef>
                        <a:spcAft>
                          <a:spcPts val="0"/>
                        </a:spcAft>
                      </a:pPr>
                      <a:r>
                        <a:rPr lang="ja-JP" altLang="en-US" sz="1000" kern="1400">
                          <a:solidFill>
                            <a:srgbClr val="000000"/>
                          </a:solidFill>
                        </a:rPr>
                        <a:t>がんばります</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全力を尽くします</a:t>
                      </a:r>
                      <a:endParaRPr lang="ja-JP" altLang="en-US" sz="1000" kern="1400">
                        <a:solidFill>
                          <a:srgbClr val="000000"/>
                        </a:solidFill>
                        <a:latin typeface="Times New Roman"/>
                      </a:endParaRPr>
                    </a:p>
                  </a:txBody>
                  <a:tcPr marL="36578" marR="36578" marT="36584" marB="36584"/>
                </a:tc>
                <a:extLst>
                  <a:ext uri="{0D108BD9-81ED-4DB2-BD59-A6C34878D82A}">
                    <a16:rowId xmlns:a16="http://schemas.microsoft.com/office/drawing/2014/main" val="10003"/>
                  </a:ext>
                </a:extLst>
              </a:tr>
              <a:tr h="261056">
                <a:tc>
                  <a:txBody>
                    <a:bodyPr/>
                    <a:lstStyle/>
                    <a:p>
                      <a:pPr marR="0" indent="0" algn="l" rtl="0">
                        <a:spcBef>
                          <a:spcPts val="0"/>
                        </a:spcBef>
                        <a:spcAft>
                          <a:spcPts val="0"/>
                        </a:spcAft>
                      </a:pPr>
                      <a:r>
                        <a:rPr lang="ja-JP" altLang="en-US" sz="1000" kern="1400">
                          <a:solidFill>
                            <a:srgbClr val="000000"/>
                          </a:solidFill>
                        </a:rPr>
                        <a:t>わかりました</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承知いたしました</a:t>
                      </a:r>
                      <a:endParaRPr lang="ja-JP" altLang="en-US" sz="1000" kern="1400">
                        <a:solidFill>
                          <a:srgbClr val="000000"/>
                        </a:solidFill>
                        <a:latin typeface="Times New Roman"/>
                      </a:endParaRPr>
                    </a:p>
                  </a:txBody>
                  <a:tcPr marL="36578" marR="36578" marT="36584" marB="36584"/>
                </a:tc>
                <a:extLst>
                  <a:ext uri="{0D108BD9-81ED-4DB2-BD59-A6C34878D82A}">
                    <a16:rowId xmlns:a16="http://schemas.microsoft.com/office/drawing/2014/main" val="10004"/>
                  </a:ext>
                </a:extLst>
              </a:tr>
              <a:tr h="261056">
                <a:tc>
                  <a:txBody>
                    <a:bodyPr/>
                    <a:lstStyle/>
                    <a:p>
                      <a:pPr marR="0" indent="0" algn="l" rtl="0">
                        <a:spcBef>
                          <a:spcPts val="0"/>
                        </a:spcBef>
                        <a:spcAft>
                          <a:spcPts val="0"/>
                        </a:spcAft>
                      </a:pPr>
                      <a:r>
                        <a:rPr lang="ja-JP" altLang="en-US" sz="1000" kern="1400">
                          <a:solidFill>
                            <a:srgbClr val="000000"/>
                          </a:solidFill>
                        </a:rPr>
                        <a:t>できません</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いたしかねます</a:t>
                      </a:r>
                      <a:endParaRPr lang="ja-JP" altLang="en-US" sz="1000" kern="1400">
                        <a:solidFill>
                          <a:srgbClr val="000000"/>
                        </a:solidFill>
                        <a:latin typeface="Times New Roman"/>
                      </a:endParaRPr>
                    </a:p>
                  </a:txBody>
                  <a:tcPr marL="36578" marR="36578" marT="36584" marB="36584"/>
                </a:tc>
                <a:extLst>
                  <a:ext uri="{0D108BD9-81ED-4DB2-BD59-A6C34878D82A}">
                    <a16:rowId xmlns:a16="http://schemas.microsoft.com/office/drawing/2014/main" val="10005"/>
                  </a:ext>
                </a:extLst>
              </a:tr>
              <a:tr h="261056">
                <a:tc>
                  <a:txBody>
                    <a:bodyPr/>
                    <a:lstStyle/>
                    <a:p>
                      <a:pPr marR="0" indent="0" algn="l" rtl="0">
                        <a:spcBef>
                          <a:spcPts val="0"/>
                        </a:spcBef>
                        <a:spcAft>
                          <a:spcPts val="0"/>
                        </a:spcAft>
                      </a:pPr>
                      <a:r>
                        <a:rPr lang="ja-JP" altLang="en-US" sz="1000" kern="1400">
                          <a:solidFill>
                            <a:srgbClr val="000000"/>
                          </a:solidFill>
                        </a:rPr>
                        <a:t>やめてください</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ご遠慮ください</a:t>
                      </a:r>
                      <a:endParaRPr lang="ja-JP" altLang="en-US" sz="1000" kern="1400">
                        <a:solidFill>
                          <a:srgbClr val="000000"/>
                        </a:solidFill>
                        <a:latin typeface="Times New Roman"/>
                      </a:endParaRPr>
                    </a:p>
                  </a:txBody>
                  <a:tcPr marL="36578" marR="36578" marT="36584" marB="36584"/>
                </a:tc>
                <a:extLst>
                  <a:ext uri="{0D108BD9-81ED-4DB2-BD59-A6C34878D82A}">
                    <a16:rowId xmlns:a16="http://schemas.microsoft.com/office/drawing/2014/main" val="10006"/>
                  </a:ext>
                </a:extLst>
              </a:tr>
              <a:tr h="261056">
                <a:tc>
                  <a:txBody>
                    <a:bodyPr/>
                    <a:lstStyle/>
                    <a:p>
                      <a:pPr marR="0" indent="0" algn="l" rtl="0">
                        <a:spcBef>
                          <a:spcPts val="0"/>
                        </a:spcBef>
                        <a:spcAft>
                          <a:spcPts val="0"/>
                        </a:spcAft>
                      </a:pPr>
                      <a:r>
                        <a:rPr lang="ja-JP" altLang="en-US" sz="1000" kern="1400">
                          <a:solidFill>
                            <a:srgbClr val="000000"/>
                          </a:solidFill>
                        </a:rPr>
                        <a:t>言います</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申し上げます</a:t>
                      </a:r>
                      <a:endParaRPr lang="ja-JP" altLang="en-US" sz="1000" kern="1400">
                        <a:solidFill>
                          <a:srgbClr val="000000"/>
                        </a:solidFill>
                        <a:latin typeface="Times New Roman"/>
                      </a:endParaRPr>
                    </a:p>
                  </a:txBody>
                  <a:tcPr marL="36578" marR="36578" marT="36584" marB="36584"/>
                </a:tc>
                <a:extLst>
                  <a:ext uri="{0D108BD9-81ED-4DB2-BD59-A6C34878D82A}">
                    <a16:rowId xmlns:a16="http://schemas.microsoft.com/office/drawing/2014/main" val="10007"/>
                  </a:ext>
                </a:extLst>
              </a:tr>
              <a:tr h="261056">
                <a:tc>
                  <a:txBody>
                    <a:bodyPr/>
                    <a:lstStyle/>
                    <a:p>
                      <a:pPr marR="0" indent="0" algn="l" rtl="0">
                        <a:spcBef>
                          <a:spcPts val="0"/>
                        </a:spcBef>
                        <a:spcAft>
                          <a:spcPts val="0"/>
                        </a:spcAft>
                      </a:pPr>
                      <a:r>
                        <a:rPr lang="ja-JP" altLang="en-US" sz="1000" kern="1400">
                          <a:solidFill>
                            <a:srgbClr val="000000"/>
                          </a:solidFill>
                        </a:rPr>
                        <a:t>ありません</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a:solidFill>
                            <a:srgbClr val="000000"/>
                          </a:solidFill>
                        </a:rPr>
                        <a:t>→</a:t>
                      </a:r>
                      <a:endParaRPr lang="ja-JP" altLang="en-US" sz="1000" kern="1400">
                        <a:solidFill>
                          <a:srgbClr val="000000"/>
                        </a:solidFill>
                        <a:latin typeface="Times New Roman"/>
                      </a:endParaRPr>
                    </a:p>
                  </a:txBody>
                  <a:tcPr marL="36578" marR="36578" marT="36584" marB="36584"/>
                </a:tc>
                <a:tc>
                  <a:txBody>
                    <a:bodyPr/>
                    <a:lstStyle/>
                    <a:p>
                      <a:pPr marR="0" indent="0" algn="l" rtl="0">
                        <a:spcBef>
                          <a:spcPts val="0"/>
                        </a:spcBef>
                        <a:spcAft>
                          <a:spcPts val="0"/>
                        </a:spcAft>
                      </a:pPr>
                      <a:r>
                        <a:rPr lang="ja-JP" altLang="en-US" sz="1000" kern="1400" dirty="0">
                          <a:solidFill>
                            <a:srgbClr val="000000"/>
                          </a:solidFill>
                        </a:rPr>
                        <a:t>ございません</a:t>
                      </a:r>
                      <a:endParaRPr lang="ja-JP" altLang="en-US" sz="1000" kern="1400" dirty="0">
                        <a:solidFill>
                          <a:srgbClr val="000000"/>
                        </a:solidFill>
                        <a:latin typeface="Times New Roman"/>
                      </a:endParaRPr>
                    </a:p>
                  </a:txBody>
                  <a:tcPr marL="36578" marR="36578" marT="36584" marB="36584"/>
                </a:tc>
                <a:extLst>
                  <a:ext uri="{0D108BD9-81ED-4DB2-BD59-A6C34878D82A}">
                    <a16:rowId xmlns:a16="http://schemas.microsoft.com/office/drawing/2014/main" val="10008"/>
                  </a:ext>
                </a:extLst>
              </a:tr>
            </a:tbl>
          </a:graphicData>
        </a:graphic>
      </p:graphicFrame>
      <p:sp>
        <p:nvSpPr>
          <p:cNvPr id="21" name="Text Box 62">
            <a:extLst>
              <a:ext uri="{FF2B5EF4-FFF2-40B4-BE49-F238E27FC236}">
                <a16:creationId xmlns:a16="http://schemas.microsoft.com/office/drawing/2014/main" id="{5BE91C3D-1725-F2E1-5DDD-BFA78F7EF326}"/>
              </a:ext>
            </a:extLst>
          </p:cNvPr>
          <p:cNvSpPr txBox="1">
            <a:spLocks noChangeArrowheads="1"/>
          </p:cNvSpPr>
          <p:nvPr/>
        </p:nvSpPr>
        <p:spPr bwMode="auto">
          <a:xfrm>
            <a:off x="7991394" y="5999957"/>
            <a:ext cx="3806793" cy="979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　「ウォールテッカー」というグッズをご存知ですか？</a:t>
            </a:r>
          </a:p>
          <a:p>
            <a:pPr eaLnBrk="1" hangingPunct="1"/>
            <a:r>
              <a:rPr lang="ja-JP" altLang="ja-JP" sz="1100">
                <a:solidFill>
                  <a:srgbClr val="000000"/>
                </a:solidFill>
                <a:latin typeface="ＭＳ Ｐゴシック" panose="020B0600070205080204" pitchFamily="34" charset="-128"/>
              </a:rPr>
              <a:t>これは、家の壁や家具などに簡単に張り付けることができ、手軽に模様替えを楽しむことができるステッカーです。インテリアアイテムとしてここ数年とても人気になっています。</a:t>
            </a:r>
          </a:p>
        </p:txBody>
      </p:sp>
      <p:sp>
        <p:nvSpPr>
          <p:cNvPr id="25" name="Text Box 63">
            <a:extLst>
              <a:ext uri="{FF2B5EF4-FFF2-40B4-BE49-F238E27FC236}">
                <a16:creationId xmlns:a16="http://schemas.microsoft.com/office/drawing/2014/main" id="{E067C65B-139F-2077-2C14-06C7D8A6B40D}"/>
              </a:ext>
            </a:extLst>
          </p:cNvPr>
          <p:cNvSpPr txBox="1">
            <a:spLocks noChangeArrowheads="1"/>
          </p:cNvSpPr>
          <p:nvPr/>
        </p:nvSpPr>
        <p:spPr bwMode="auto">
          <a:xfrm>
            <a:off x="11365995" y="8211042"/>
            <a:ext cx="3276599" cy="2028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　人気の柄は木や花といったナチュラルなものや猫や犬など。手に取った時は「大きすぎる」という印象があるかもしれませんが、特に壁などに張る場合は少し大きめの物の方が、アクセントとしての効果は大。貼った感じを見る時は間近で見るのではなく、少し離れて全体が見える場所で確認しましょう。</a:t>
            </a:r>
            <a:endParaRPr lang="en-US" altLang="ja-JP" sz="1100" dirty="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最近では</a:t>
            </a:r>
            <a:r>
              <a:rPr lang="en-US" altLang="ja-JP" sz="1100" dirty="0">
                <a:solidFill>
                  <a:srgbClr val="000000"/>
                </a:solidFill>
                <a:latin typeface="ＭＳ Ｐゴシック" panose="020B0600070205080204" pitchFamily="34" charset="-128"/>
              </a:rPr>
              <a:t>100</a:t>
            </a:r>
            <a:r>
              <a:rPr lang="ja-JP" altLang="ja-JP" sz="1100">
                <a:solidFill>
                  <a:srgbClr val="000000"/>
                </a:solidFill>
                <a:latin typeface="ＭＳ Ｐゴシック" panose="020B0600070205080204" pitchFamily="34" charset="-128"/>
              </a:rPr>
              <a:t>円ショップでも取り扱いがあり、また何度でも貼って剥がせるタイプのものもありますのでチャレンジしてみてはいかがでしょうか。</a:t>
            </a:r>
            <a:endParaRPr lang="ja-JP" altLang="ja-JP"/>
          </a:p>
        </p:txBody>
      </p:sp>
      <p:sp>
        <p:nvSpPr>
          <p:cNvPr id="7" name="Text Box 44">
            <a:extLst>
              <a:ext uri="{FF2B5EF4-FFF2-40B4-BE49-F238E27FC236}">
                <a16:creationId xmlns:a16="http://schemas.microsoft.com/office/drawing/2014/main" id="{D82E09E4-E82E-2A48-B286-4AA03E543B59}"/>
              </a:ext>
            </a:extLst>
          </p:cNvPr>
          <p:cNvSpPr txBox="1">
            <a:spLocks noChangeArrowheads="1"/>
          </p:cNvSpPr>
          <p:nvPr/>
        </p:nvSpPr>
        <p:spPr bwMode="auto">
          <a:xfrm>
            <a:off x="682110" y="5649571"/>
            <a:ext cx="2823870" cy="89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100" dirty="0">
                <a:solidFill>
                  <a:srgbClr val="000000"/>
                </a:solidFill>
                <a:latin typeface="ＭＳ Ｐゴシック" panose="020B0600070205080204" pitchFamily="34" charset="-128"/>
              </a:rPr>
              <a:t>I</a:t>
            </a:r>
            <a:r>
              <a:rPr lang="ja-JP" altLang="ja-JP" sz="1100">
                <a:solidFill>
                  <a:srgbClr val="000000"/>
                </a:solidFill>
                <a:latin typeface="ＭＳ Ｐゴシック" panose="020B0600070205080204" pitchFamily="34" charset="-128"/>
              </a:rPr>
              <a:t>型キッチンを</a:t>
            </a:r>
            <a:r>
              <a:rPr lang="en-US" altLang="ja-JP" sz="1100" dirty="0">
                <a:solidFill>
                  <a:srgbClr val="000000"/>
                </a:solidFill>
                <a:latin typeface="ＭＳ Ｐゴシック" panose="020B0600070205080204" pitchFamily="34" charset="-128"/>
              </a:rPr>
              <a:t>2</a:t>
            </a:r>
            <a:r>
              <a:rPr lang="ja-JP" altLang="ja-JP" sz="1100">
                <a:solidFill>
                  <a:srgbClr val="000000"/>
                </a:solidFill>
                <a:latin typeface="ＭＳ Ｐゴシック" panose="020B0600070205080204" pitchFamily="34" charset="-128"/>
              </a:rPr>
              <a:t>列に分けたタイプです。作業動線が短く効率的な移動が可能です。間口が狭く、奥行きのあるスペースに適しています。</a:t>
            </a:r>
          </a:p>
          <a:p>
            <a:pPr eaLnBrk="1" hangingPunct="1"/>
            <a:r>
              <a:rPr lang="en-US" altLang="ja-JP" sz="1100" dirty="0">
                <a:solidFill>
                  <a:srgbClr val="000000"/>
                </a:solidFill>
                <a:latin typeface="ＭＳ Ｐゴシック" panose="020B0600070205080204" pitchFamily="34" charset="-128"/>
              </a:rPr>
              <a:t>2</a:t>
            </a:r>
            <a:r>
              <a:rPr lang="ja-JP" altLang="ja-JP" sz="1100">
                <a:solidFill>
                  <a:srgbClr val="000000"/>
                </a:solidFill>
                <a:latin typeface="ＭＳ Ｐゴシック" panose="020B0600070205080204" pitchFamily="34" charset="-128"/>
              </a:rPr>
              <a:t>列の感覚は</a:t>
            </a:r>
            <a:r>
              <a:rPr lang="en-US" altLang="ja-JP" sz="1100" dirty="0">
                <a:solidFill>
                  <a:srgbClr val="000000"/>
                </a:solidFill>
                <a:latin typeface="ＭＳ Ｐゴシック" panose="020B0600070205080204" pitchFamily="34" charset="-128"/>
              </a:rPr>
              <a:t>1200mm</a:t>
            </a:r>
            <a:r>
              <a:rPr lang="ja-JP" altLang="ja-JP" sz="1100">
                <a:solidFill>
                  <a:srgbClr val="000000"/>
                </a:solidFill>
                <a:latin typeface="ＭＳ Ｐゴシック" panose="020B0600070205080204" pitchFamily="34" charset="-128"/>
              </a:rPr>
              <a:t>程度とるのが理想的です。</a:t>
            </a:r>
          </a:p>
          <a:p>
            <a:pPr eaLnBrk="1" hangingPunct="1"/>
            <a:endParaRPr lang="ja-JP" altLang="ja-JP" sz="1100">
              <a:solidFill>
                <a:srgbClr val="000000"/>
              </a:solidFill>
              <a:latin typeface="ＭＳ Ｐゴシック" panose="020B0600070205080204" pitchFamily="34" charset="-128"/>
            </a:endParaRPr>
          </a:p>
        </p:txBody>
      </p:sp>
      <p:sp>
        <p:nvSpPr>
          <p:cNvPr id="11" name="Text Box 44">
            <a:extLst>
              <a:ext uri="{FF2B5EF4-FFF2-40B4-BE49-F238E27FC236}">
                <a16:creationId xmlns:a16="http://schemas.microsoft.com/office/drawing/2014/main" id="{1608E377-A2BB-D86F-B4E9-DEBB511D55DA}"/>
              </a:ext>
            </a:extLst>
          </p:cNvPr>
          <p:cNvSpPr txBox="1">
            <a:spLocks noChangeArrowheads="1"/>
          </p:cNvSpPr>
          <p:nvPr/>
        </p:nvSpPr>
        <p:spPr bwMode="auto">
          <a:xfrm>
            <a:off x="730041" y="3221430"/>
            <a:ext cx="2888813" cy="122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シンクやコンロを一列に並べた最も一般的なタイプです。コンパクトに機能をまとめることが出来るので狭小スペースでも設置しやすいのがポイント。間口は</a:t>
            </a:r>
            <a:r>
              <a:rPr lang="en-US" altLang="ja-JP" sz="1100" dirty="0">
                <a:solidFill>
                  <a:srgbClr val="000000"/>
                </a:solidFill>
                <a:latin typeface="ＭＳ Ｐゴシック" panose="020B0600070205080204" pitchFamily="34" charset="-128"/>
              </a:rPr>
              <a:t>2400</a:t>
            </a:r>
            <a:r>
              <a:rPr lang="ja-JP" altLang="ja-JP" sz="1100">
                <a:solidFill>
                  <a:srgbClr val="000000"/>
                </a:solidFill>
                <a:latin typeface="ＭＳ Ｐゴシック" panose="020B0600070205080204" pitchFamily="34" charset="-128"/>
              </a:rPr>
              <a:t>～</a:t>
            </a:r>
            <a:r>
              <a:rPr lang="en-US" altLang="ja-JP" sz="1100" dirty="0">
                <a:solidFill>
                  <a:srgbClr val="000000"/>
                </a:solidFill>
                <a:latin typeface="ＭＳ Ｐゴシック" panose="020B0600070205080204" pitchFamily="34" charset="-128"/>
              </a:rPr>
              <a:t>2700mm</a:t>
            </a:r>
            <a:r>
              <a:rPr lang="ja-JP" altLang="ja-JP" sz="1100">
                <a:solidFill>
                  <a:srgbClr val="000000"/>
                </a:solidFill>
                <a:latin typeface="ＭＳ Ｐゴシック" panose="020B0600070205080204" pitchFamily="34" charset="-128"/>
              </a:rPr>
              <a:t>くらいの幅が一般的ですが、あまり長くなりすぎると移動スペースが多くなり、作業効率が悪くなります。</a:t>
            </a:r>
          </a:p>
        </p:txBody>
      </p:sp>
      <p:sp>
        <p:nvSpPr>
          <p:cNvPr id="17" name="Text Box 44">
            <a:extLst>
              <a:ext uri="{FF2B5EF4-FFF2-40B4-BE49-F238E27FC236}">
                <a16:creationId xmlns:a16="http://schemas.microsoft.com/office/drawing/2014/main" id="{35F34139-AA28-CBD9-1836-0736764A849B}"/>
              </a:ext>
            </a:extLst>
          </p:cNvPr>
          <p:cNvSpPr txBox="1">
            <a:spLocks noChangeArrowheads="1"/>
          </p:cNvSpPr>
          <p:nvPr/>
        </p:nvSpPr>
        <p:spPr bwMode="auto">
          <a:xfrm>
            <a:off x="3930708" y="2218252"/>
            <a:ext cx="2888813"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壁や部屋のコーナーを利用して</a:t>
            </a:r>
            <a:r>
              <a:rPr lang="en-US" altLang="ja-JP" sz="1100" dirty="0">
                <a:solidFill>
                  <a:srgbClr val="000000"/>
                </a:solidFill>
                <a:latin typeface="ＭＳ Ｐゴシック" panose="020B0600070205080204" pitchFamily="34" charset="-128"/>
              </a:rPr>
              <a:t>L</a:t>
            </a:r>
            <a:r>
              <a:rPr lang="ja-JP" altLang="ja-JP" sz="1100">
                <a:solidFill>
                  <a:srgbClr val="000000"/>
                </a:solidFill>
                <a:latin typeface="ＭＳ Ｐゴシック" panose="020B0600070205080204" pitchFamily="34" charset="-128"/>
              </a:rPr>
              <a:t>字型にレイアウトしたキッチンです。調理スペースを広く確保でき、作業動線も短くなるので効率よく作業できます。コーナー</a:t>
            </a:r>
            <a:r>
              <a:rPr lang="ja-JP" altLang="en-US" sz="1100"/>
              <a:t>部分に作業場や収納のデッドスペースを作らないようにすることがポイントです。</a:t>
            </a:r>
          </a:p>
          <a:p>
            <a:pPr eaLnBrk="1" hangingPunct="1"/>
            <a:endParaRPr lang="ja-JP" altLang="ja-JP"/>
          </a:p>
        </p:txBody>
      </p:sp>
      <p:sp>
        <p:nvSpPr>
          <p:cNvPr id="49" name="テキスト ボックス 48">
            <a:extLst>
              <a:ext uri="{FF2B5EF4-FFF2-40B4-BE49-F238E27FC236}">
                <a16:creationId xmlns:a16="http://schemas.microsoft.com/office/drawing/2014/main" id="{5DBB3802-D715-E7CC-7280-F4BE6EF426FF}"/>
              </a:ext>
            </a:extLst>
          </p:cNvPr>
          <p:cNvSpPr txBox="1"/>
          <p:nvPr/>
        </p:nvSpPr>
        <p:spPr>
          <a:xfrm>
            <a:off x="902685" y="2528233"/>
            <a:ext cx="939464" cy="276999"/>
          </a:xfrm>
          <a:prstGeom prst="rect">
            <a:avLst/>
          </a:prstGeom>
          <a:noFill/>
        </p:spPr>
        <p:txBody>
          <a:bodyPr wrap="square" rtlCol="0">
            <a:spAutoFit/>
          </a:bodyPr>
          <a:lstStyle/>
          <a:p>
            <a:r>
              <a:rPr lang="en-US" altLang="ja-JP" sz="1200" dirty="0">
                <a:solidFill>
                  <a:srgbClr val="000000"/>
                </a:solidFill>
                <a:latin typeface="MS PGothic" panose="020B0600070205080204" pitchFamily="34" charset="-128"/>
                <a:ea typeface="MS PGothic" panose="020B0600070205080204" pitchFamily="34" charset="-128"/>
              </a:rPr>
              <a:t>I</a:t>
            </a:r>
            <a:r>
              <a:rPr lang="ja-JP" altLang="ja-JP" sz="1200">
                <a:solidFill>
                  <a:srgbClr val="000000"/>
                </a:solidFill>
                <a:latin typeface="MS PGothic" panose="020B0600070205080204" pitchFamily="34" charset="-128"/>
                <a:ea typeface="MS PGothic" panose="020B0600070205080204" pitchFamily="34" charset="-128"/>
              </a:rPr>
              <a:t>型キッチン</a:t>
            </a:r>
          </a:p>
        </p:txBody>
      </p:sp>
      <p:sp>
        <p:nvSpPr>
          <p:cNvPr id="50" name="正方形/長方形 49">
            <a:extLst>
              <a:ext uri="{FF2B5EF4-FFF2-40B4-BE49-F238E27FC236}">
                <a16:creationId xmlns:a16="http://schemas.microsoft.com/office/drawing/2014/main" id="{0F92E9A0-024D-AE52-91FD-F1CF41928BBA}"/>
              </a:ext>
            </a:extLst>
          </p:cNvPr>
          <p:cNvSpPr/>
          <p:nvPr/>
        </p:nvSpPr>
        <p:spPr>
          <a:xfrm>
            <a:off x="3988490" y="3633973"/>
            <a:ext cx="1311805" cy="226734"/>
          </a:xfrm>
          <a:prstGeom prst="rect">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a:extLst>
              <a:ext uri="{FF2B5EF4-FFF2-40B4-BE49-F238E27FC236}">
                <a16:creationId xmlns:a16="http://schemas.microsoft.com/office/drawing/2014/main" id="{28BCCF74-C2BA-C0F6-7461-E0C8C7FB301A}"/>
              </a:ext>
            </a:extLst>
          </p:cNvPr>
          <p:cNvSpPr txBox="1"/>
          <p:nvPr/>
        </p:nvSpPr>
        <p:spPr>
          <a:xfrm>
            <a:off x="3951974" y="3598574"/>
            <a:ext cx="1520000" cy="276999"/>
          </a:xfrm>
          <a:prstGeom prst="rect">
            <a:avLst/>
          </a:prstGeom>
          <a:noFill/>
        </p:spPr>
        <p:txBody>
          <a:bodyPr wrap="square" rtlCol="0">
            <a:spAutoFit/>
          </a:bodyPr>
          <a:lstStyle/>
          <a:p>
            <a:r>
              <a:rPr lang="ja-JP" altLang="en-US" sz="1200" spc="-100">
                <a:solidFill>
                  <a:srgbClr val="000000"/>
                </a:solidFill>
                <a:latin typeface="MS PGothic" panose="020B0600070205080204" pitchFamily="34" charset="-128"/>
                <a:ea typeface="MS PGothic" panose="020B0600070205080204" pitchFamily="34" charset="-128"/>
              </a:rPr>
              <a:t>アイランド型</a:t>
            </a:r>
            <a:r>
              <a:rPr lang="ja-JP" altLang="ja-JP" sz="1200" spc="-100">
                <a:solidFill>
                  <a:srgbClr val="000000"/>
                </a:solidFill>
                <a:latin typeface="MS PGothic" panose="020B0600070205080204" pitchFamily="34" charset="-128"/>
                <a:ea typeface="MS PGothic" panose="020B0600070205080204" pitchFamily="34" charset="-128"/>
              </a:rPr>
              <a:t>キッチン</a:t>
            </a:r>
          </a:p>
        </p:txBody>
      </p:sp>
      <p:sp>
        <p:nvSpPr>
          <p:cNvPr id="52" name="正方形/長方形 51">
            <a:extLst>
              <a:ext uri="{FF2B5EF4-FFF2-40B4-BE49-F238E27FC236}">
                <a16:creationId xmlns:a16="http://schemas.microsoft.com/office/drawing/2014/main" id="{F3163969-733E-D63C-6E13-36422944F4A2}"/>
              </a:ext>
            </a:extLst>
          </p:cNvPr>
          <p:cNvSpPr/>
          <p:nvPr/>
        </p:nvSpPr>
        <p:spPr>
          <a:xfrm>
            <a:off x="3990991" y="1547491"/>
            <a:ext cx="1311805" cy="226734"/>
          </a:xfrm>
          <a:prstGeom prst="rect">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205E1114-93D9-9DE4-CD5B-CED558AC7765}"/>
              </a:ext>
            </a:extLst>
          </p:cNvPr>
          <p:cNvSpPr txBox="1"/>
          <p:nvPr/>
        </p:nvSpPr>
        <p:spPr>
          <a:xfrm>
            <a:off x="4169072" y="1505960"/>
            <a:ext cx="994034" cy="276999"/>
          </a:xfrm>
          <a:prstGeom prst="rect">
            <a:avLst/>
          </a:prstGeom>
          <a:noFill/>
        </p:spPr>
        <p:txBody>
          <a:bodyPr wrap="square" rtlCol="0">
            <a:spAutoFit/>
          </a:bodyPr>
          <a:lstStyle/>
          <a:p>
            <a:r>
              <a:rPr lang="en-US" altLang="ja-JP" sz="1200" dirty="0">
                <a:solidFill>
                  <a:srgbClr val="000000"/>
                </a:solidFill>
                <a:latin typeface="MS PGothic" panose="020B0600070205080204" pitchFamily="34" charset="-128"/>
                <a:ea typeface="MS PGothic" panose="020B0600070205080204" pitchFamily="34" charset="-128"/>
              </a:rPr>
              <a:t>L</a:t>
            </a:r>
            <a:r>
              <a:rPr lang="ja-JP" altLang="ja-JP" sz="1200">
                <a:solidFill>
                  <a:srgbClr val="000000"/>
                </a:solidFill>
                <a:latin typeface="MS PGothic" panose="020B0600070205080204" pitchFamily="34" charset="-128"/>
                <a:ea typeface="MS PGothic" panose="020B0600070205080204" pitchFamily="34" charset="-128"/>
              </a:rPr>
              <a:t>型キッチン</a:t>
            </a:r>
          </a:p>
        </p:txBody>
      </p:sp>
      <p:sp>
        <p:nvSpPr>
          <p:cNvPr id="54" name="正方形/長方形 53">
            <a:extLst>
              <a:ext uri="{FF2B5EF4-FFF2-40B4-BE49-F238E27FC236}">
                <a16:creationId xmlns:a16="http://schemas.microsoft.com/office/drawing/2014/main" id="{8411477C-3FE2-101A-46DB-A5A1216B5F37}"/>
              </a:ext>
            </a:extLst>
          </p:cNvPr>
          <p:cNvSpPr/>
          <p:nvPr/>
        </p:nvSpPr>
        <p:spPr>
          <a:xfrm>
            <a:off x="729388" y="4961052"/>
            <a:ext cx="1311805" cy="226734"/>
          </a:xfrm>
          <a:prstGeom prst="rect">
            <a:avLst/>
          </a:prstGeom>
          <a:solidFill>
            <a:srgbClr val="EDE5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a:extLst>
              <a:ext uri="{FF2B5EF4-FFF2-40B4-BE49-F238E27FC236}">
                <a16:creationId xmlns:a16="http://schemas.microsoft.com/office/drawing/2014/main" id="{FED84E3C-F9E1-8958-731B-6B368A0651CC}"/>
              </a:ext>
            </a:extLst>
          </p:cNvPr>
          <p:cNvSpPr txBox="1"/>
          <p:nvPr/>
        </p:nvSpPr>
        <p:spPr>
          <a:xfrm>
            <a:off x="800002" y="4919521"/>
            <a:ext cx="1205561" cy="276999"/>
          </a:xfrm>
          <a:prstGeom prst="rect">
            <a:avLst/>
          </a:prstGeom>
          <a:noFill/>
        </p:spPr>
        <p:txBody>
          <a:bodyPr wrap="square" rtlCol="0">
            <a:spAutoFit/>
          </a:bodyPr>
          <a:lstStyle/>
          <a:p>
            <a:r>
              <a:rPr lang="en-US" altLang="ja-JP" sz="1200" dirty="0">
                <a:solidFill>
                  <a:srgbClr val="000000"/>
                </a:solidFill>
                <a:latin typeface="MS PGothic" panose="020B0600070205080204" pitchFamily="34" charset="-128"/>
                <a:ea typeface="MS PGothic" panose="020B0600070205080204" pitchFamily="34" charset="-128"/>
              </a:rPr>
              <a:t>Ⅱ</a:t>
            </a:r>
            <a:r>
              <a:rPr lang="ja-JP" altLang="en-US" sz="1200">
                <a:solidFill>
                  <a:srgbClr val="000000"/>
                </a:solidFill>
                <a:latin typeface="MS PGothic" panose="020B0600070205080204" pitchFamily="34" charset="-128"/>
                <a:ea typeface="MS PGothic" panose="020B0600070205080204" pitchFamily="34" charset="-128"/>
              </a:rPr>
              <a:t>列型</a:t>
            </a:r>
            <a:r>
              <a:rPr lang="ja-JP" altLang="ja-JP" sz="1200">
                <a:solidFill>
                  <a:srgbClr val="000000"/>
                </a:solidFill>
                <a:latin typeface="MS PGothic" panose="020B0600070205080204" pitchFamily="34" charset="-128"/>
                <a:ea typeface="MS PGothic" panose="020B0600070205080204" pitchFamily="34" charset="-128"/>
              </a:rPr>
              <a:t>キッチン</a:t>
            </a:r>
          </a:p>
        </p:txBody>
      </p:sp>
      <p:sp>
        <p:nvSpPr>
          <p:cNvPr id="57" name="角丸四角形吹き出し 56">
            <a:extLst>
              <a:ext uri="{FF2B5EF4-FFF2-40B4-BE49-F238E27FC236}">
                <a16:creationId xmlns:a16="http://schemas.microsoft.com/office/drawing/2014/main" id="{03E4D9CA-E482-287C-53D6-F34AB7E5CB97}"/>
              </a:ext>
            </a:extLst>
          </p:cNvPr>
          <p:cNvSpPr/>
          <p:nvPr/>
        </p:nvSpPr>
        <p:spPr>
          <a:xfrm>
            <a:off x="3807368" y="5630224"/>
            <a:ext cx="1905977" cy="1296952"/>
          </a:xfrm>
          <a:prstGeom prst="wedgeRoundRectCallout">
            <a:avLst>
              <a:gd name="adj1" fmla="val 68079"/>
              <a:gd name="adj2" fmla="val -14036"/>
              <a:gd name="adj3" fmla="val 16667"/>
            </a:avLst>
          </a:prstGeom>
          <a:noFill/>
          <a:ln w="19050">
            <a:solidFill>
              <a:srgbClr val="1B55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3" name="図 62" descr="屋内, テーブル, 部屋, 寝室 が含まれている画像&#10;&#10;自動的に生成された説明">
            <a:extLst>
              <a:ext uri="{FF2B5EF4-FFF2-40B4-BE49-F238E27FC236}">
                <a16:creationId xmlns:a16="http://schemas.microsoft.com/office/drawing/2014/main" id="{2C6545AE-23BA-909F-295D-FAD70BAFA7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7652" y="8259117"/>
            <a:ext cx="1507806" cy="1507806"/>
          </a:xfrm>
          <a:prstGeom prst="rect">
            <a:avLst/>
          </a:prstGeom>
        </p:spPr>
      </p:pic>
      <p:pic>
        <p:nvPicPr>
          <p:cNvPr id="3779" name="図 3778" descr="屋内, 座る, テーブル, 部屋 が含まれている画像&#10;&#10;自動的に生成された説明">
            <a:extLst>
              <a:ext uri="{FF2B5EF4-FFF2-40B4-BE49-F238E27FC236}">
                <a16:creationId xmlns:a16="http://schemas.microsoft.com/office/drawing/2014/main" id="{75E0C5CC-79A8-4756-5E0F-67CBC136FA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87952" y="7016541"/>
            <a:ext cx="1626166" cy="2748450"/>
          </a:xfrm>
          <a:prstGeom prst="rect">
            <a:avLst/>
          </a:prstGeom>
        </p:spPr>
      </p:pic>
      <p:pic>
        <p:nvPicPr>
          <p:cNvPr id="12" name="図 11" descr="アイコン&#10;&#10;自動的に生成された説明">
            <a:extLst>
              <a:ext uri="{FF2B5EF4-FFF2-40B4-BE49-F238E27FC236}">
                <a16:creationId xmlns:a16="http://schemas.microsoft.com/office/drawing/2014/main" id="{9541831D-0294-F68E-2532-046ABCC177A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31897" y="2176976"/>
            <a:ext cx="1052373" cy="977963"/>
          </a:xfrm>
          <a:prstGeom prst="rect">
            <a:avLst/>
          </a:prstGeom>
        </p:spPr>
      </p:pic>
      <p:pic>
        <p:nvPicPr>
          <p:cNvPr id="14" name="図 13" descr="アイコン&#10;&#10;自動的に生成された説明">
            <a:extLst>
              <a:ext uri="{FF2B5EF4-FFF2-40B4-BE49-F238E27FC236}">
                <a16:creationId xmlns:a16="http://schemas.microsoft.com/office/drawing/2014/main" id="{48ED5066-CAA8-D7F1-A227-122DB05F948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6847" y="4580707"/>
            <a:ext cx="1052373" cy="977963"/>
          </a:xfrm>
          <a:prstGeom prst="rect">
            <a:avLst/>
          </a:prstGeom>
        </p:spPr>
      </p:pic>
      <p:pic>
        <p:nvPicPr>
          <p:cNvPr id="19" name="図 18" descr="アイコン&#10;&#10;自動的に生成された説明">
            <a:extLst>
              <a:ext uri="{FF2B5EF4-FFF2-40B4-BE49-F238E27FC236}">
                <a16:creationId xmlns:a16="http://schemas.microsoft.com/office/drawing/2014/main" id="{AC2F8830-7FF3-7E95-B6A9-803B6E79B21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08715" y="1128369"/>
            <a:ext cx="1052373" cy="977963"/>
          </a:xfrm>
          <a:prstGeom prst="rect">
            <a:avLst/>
          </a:prstGeom>
        </p:spPr>
      </p:pic>
      <p:pic>
        <p:nvPicPr>
          <p:cNvPr id="27" name="図 26" descr="アイコン&#10;&#10;自動的に生成された説明">
            <a:extLst>
              <a:ext uri="{FF2B5EF4-FFF2-40B4-BE49-F238E27FC236}">
                <a16:creationId xmlns:a16="http://schemas.microsoft.com/office/drawing/2014/main" id="{D04BA7B4-0609-82F5-D358-57429CAF846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512621" y="3243649"/>
            <a:ext cx="1052373" cy="977963"/>
          </a:xfrm>
          <a:prstGeom prst="rect">
            <a:avLst/>
          </a:prstGeom>
        </p:spPr>
      </p:pic>
      <p:pic>
        <p:nvPicPr>
          <p:cNvPr id="22" name="図 21" descr="ダイアグラム&#10;&#10;自動的に生成された説明">
            <a:extLst>
              <a:ext uri="{FF2B5EF4-FFF2-40B4-BE49-F238E27FC236}">
                <a16:creationId xmlns:a16="http://schemas.microsoft.com/office/drawing/2014/main" id="{536C2125-50A1-ADEF-DBBC-B84CACFAE27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862026" y="6013794"/>
            <a:ext cx="2079478" cy="2055217"/>
          </a:xfrm>
          <a:prstGeom prst="rect">
            <a:avLst/>
          </a:prstGeom>
        </p:spPr>
      </p:pic>
      <p:sp>
        <p:nvSpPr>
          <p:cNvPr id="24" name="Text Box 62">
            <a:extLst>
              <a:ext uri="{FF2B5EF4-FFF2-40B4-BE49-F238E27FC236}">
                <a16:creationId xmlns:a16="http://schemas.microsoft.com/office/drawing/2014/main" id="{8AE6C1F8-843C-66D5-275B-372884008B17}"/>
              </a:ext>
            </a:extLst>
          </p:cNvPr>
          <p:cNvSpPr txBox="1">
            <a:spLocks noChangeArrowheads="1"/>
          </p:cNvSpPr>
          <p:nvPr/>
        </p:nvSpPr>
        <p:spPr bwMode="auto">
          <a:xfrm>
            <a:off x="9760603" y="6938488"/>
            <a:ext cx="2037584" cy="1600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「インテリアシール」「ウォールステッカー」「ウォールシール」など呼び方は色々で、インターネットなどで検索すると実に様々な商品が出てきますよ。</a:t>
            </a:r>
          </a:p>
        </p:txBody>
      </p:sp>
      <p:pic>
        <p:nvPicPr>
          <p:cNvPr id="26" name="図 25" descr="シャツ が含まれている画像&#10;&#10;自動的に生成された説明">
            <a:extLst>
              <a:ext uri="{FF2B5EF4-FFF2-40B4-BE49-F238E27FC236}">
                <a16:creationId xmlns:a16="http://schemas.microsoft.com/office/drawing/2014/main" id="{CBA89E2F-BA69-4A4C-09C6-543BDCA273B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768301" y="5656837"/>
            <a:ext cx="1313105" cy="1409973"/>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12190</TotalTime>
  <Words>1335</Words>
  <Application>Microsoft Macintosh PowerPoint</Application>
  <PresentationFormat>ユーザー設定</PresentationFormat>
  <Paragraphs>150</Paragraphs>
  <Slides>2</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vt:i4>
      </vt:variant>
    </vt:vector>
  </HeadingPairs>
  <TitlesOfParts>
    <vt:vector size="12" baseType="lpstr">
      <vt:lpstr>HG丸ｺﾞｼｯｸM-PRO</vt:lpstr>
      <vt:lpstr>MS PGothic</vt:lpstr>
      <vt:lpstr>MS PGothic</vt:lpstr>
      <vt:lpstr>メイリオ</vt:lpstr>
      <vt:lpstr>游ゴシック</vt:lpstr>
      <vt:lpstr>游ゴシック Light</vt:lpstr>
      <vt:lpstr>Arial</vt:lpstr>
      <vt:lpstr>Arial Black</vt:lpstr>
      <vt:lpstr>Times New Roman</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368</cp:revision>
  <cp:lastPrinted>2024-04-18T05:38:28Z</cp:lastPrinted>
  <dcterms:created xsi:type="dcterms:W3CDTF">2006-11-30T02:47:34Z</dcterms:created>
  <dcterms:modified xsi:type="dcterms:W3CDTF">2024-06-24T05:52:58Z</dcterms:modified>
</cp:coreProperties>
</file>