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A57FAB"/>
    <a:srgbClr val="DCD1F4"/>
    <a:srgbClr val="DAC0F0"/>
    <a:srgbClr val="BFC7DD"/>
    <a:srgbClr val="81B765"/>
    <a:srgbClr val="BF9000"/>
    <a:srgbClr val="A4B79B"/>
    <a:srgbClr val="E490B3"/>
    <a:srgbClr val="EA88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0"/>
    <p:restoredTop sz="94365" autoAdjust="0"/>
  </p:normalViewPr>
  <p:slideViewPr>
    <p:cSldViewPr snapToGrid="0">
      <p:cViewPr varScale="1">
        <p:scale>
          <a:sx n="88" d="100"/>
          <a:sy n="88" d="100"/>
        </p:scale>
        <p:origin x="696" y="200"/>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2025/4/10</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1</a:t>
            </a:fld>
            <a:endParaRPr kumimoji="1" lang="ja-JP" altLang="en-US"/>
          </a:p>
        </p:txBody>
      </p:sp>
    </p:spTree>
    <p:extLst>
      <p:ext uri="{BB962C8B-B14F-4D97-AF65-F5344CB8AC3E}">
        <p14:creationId xmlns:p14="http://schemas.microsoft.com/office/powerpoint/2010/main" val="311799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a:extLst>
              <a:ext uri="{FF2B5EF4-FFF2-40B4-BE49-F238E27FC236}">
                <a16:creationId xmlns:a16="http://schemas.microsoft.com/office/drawing/2014/main" id="{7E6A0A6B-DDE2-1578-5F2E-30E3D6643D6B}"/>
              </a:ext>
            </a:extLst>
          </p:cNvPr>
          <p:cNvSpPr/>
          <p:nvPr/>
        </p:nvSpPr>
        <p:spPr>
          <a:xfrm>
            <a:off x="3875545" y="7665698"/>
            <a:ext cx="1077456" cy="210828"/>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C664B1F7-CC6D-B6A6-D954-BD02CD303CFA}"/>
              </a:ext>
            </a:extLst>
          </p:cNvPr>
          <p:cNvSpPr/>
          <p:nvPr/>
        </p:nvSpPr>
        <p:spPr>
          <a:xfrm>
            <a:off x="3875545" y="6652495"/>
            <a:ext cx="1306055" cy="210828"/>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1BCEA26D-F928-2D24-F1A3-A1A919C99E3A}"/>
              </a:ext>
            </a:extLst>
          </p:cNvPr>
          <p:cNvSpPr/>
          <p:nvPr/>
        </p:nvSpPr>
        <p:spPr>
          <a:xfrm>
            <a:off x="3875545" y="5645201"/>
            <a:ext cx="1774851" cy="210828"/>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E0C2D023-E05A-EC22-0440-C82CD8702DB9}"/>
              </a:ext>
            </a:extLst>
          </p:cNvPr>
          <p:cNvSpPr/>
          <p:nvPr/>
        </p:nvSpPr>
        <p:spPr>
          <a:xfrm>
            <a:off x="468312" y="8326246"/>
            <a:ext cx="1169988" cy="210828"/>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B96E12C-6A65-80B4-E7BA-CCA8D91F72B5}"/>
              </a:ext>
            </a:extLst>
          </p:cNvPr>
          <p:cNvSpPr/>
          <p:nvPr/>
        </p:nvSpPr>
        <p:spPr>
          <a:xfrm>
            <a:off x="468312" y="7313043"/>
            <a:ext cx="2278570" cy="210828"/>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9" name="図 28" descr="テキスト&#10;&#10;AI によって生成されたコンテンツは間違っている可能性があります。">
            <a:extLst>
              <a:ext uri="{FF2B5EF4-FFF2-40B4-BE49-F238E27FC236}">
                <a16:creationId xmlns:a16="http://schemas.microsoft.com/office/drawing/2014/main" id="{0D9C6046-AE6E-C3DE-85B8-3B301E9786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2140" y="555129"/>
            <a:ext cx="6926401" cy="13320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215134" y="4862908"/>
            <a:ext cx="5317427"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～本格的な梅雨の前にお家のお手入れを～</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8600819" y="7525647"/>
            <a:ext cx="693579"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A57FAB"/>
                </a:solidFill>
                <a:latin typeface="ＭＳ Ｐゴシック" panose="020B0600070205080204" pitchFamily="50" charset="-128"/>
              </a:rPr>
              <a:t>6</a:t>
            </a:r>
            <a:r>
              <a:rPr lang="ja-JP" altLang="en-US" sz="1400" b="1">
                <a:solidFill>
                  <a:srgbClr val="A57FAB"/>
                </a:solidFill>
                <a:latin typeface="ＭＳ Ｐゴシック" panose="020B0600070205080204" pitchFamily="50" charset="-128"/>
              </a:rPr>
              <a:t>月　梅</a:t>
            </a:r>
            <a:endParaRPr lang="ja-JP" altLang="ja-JP" dirty="0">
              <a:solidFill>
                <a:srgbClr val="A57FAB"/>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A57FA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A57FA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A57FA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6</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A57FA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A57FA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A57F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A57FA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a:t>
            </a:r>
            <a:r>
              <a:rPr lang="ja-JP" altLang="ja-JP" sz="1500" b="1">
                <a:solidFill>
                  <a:schemeClr val="bg1"/>
                </a:solidFill>
                <a:latin typeface="ＭＳ Ｐゴシック" panose="020B0600070205080204" pitchFamily="50" charset="-128"/>
              </a:rPr>
              <a:t>旬暦　</a:t>
            </a:r>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795753" y="1017642"/>
            <a:ext cx="1376561" cy="256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en-US" sz="1200" b="1">
                <a:solidFill>
                  <a:srgbClr val="A57FAB"/>
                </a:solidFill>
                <a:latin typeface="ＭＳ Ｐゴシック" panose="020B0600070205080204" pitchFamily="34" charset="-128"/>
              </a:rPr>
              <a:t>パントリー</a:t>
            </a:r>
            <a:endParaRPr lang="en-US" altLang="ja-JP" sz="1200" b="1" dirty="0">
              <a:solidFill>
                <a:srgbClr val="A57FAB"/>
              </a:solidFill>
              <a:latin typeface="ＭＳ Ｐゴシック" panose="020B0600070205080204" pitchFamily="34" charset="-128"/>
            </a:endParaRP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5"/>
          <a:stretch>
            <a:fillRect/>
          </a:stretch>
        </p:blipFill>
        <p:spPr>
          <a:xfrm>
            <a:off x="434073" y="596384"/>
            <a:ext cx="2743092" cy="1880817"/>
          </a:xfrm>
          <a:prstGeom prst="rect">
            <a:avLst/>
          </a:prstGeom>
        </p:spPr>
      </p:pic>
      <p:sp>
        <p:nvSpPr>
          <p:cNvPr id="21" name="角丸四角形 20">
            <a:extLst>
              <a:ext uri="{FF2B5EF4-FFF2-40B4-BE49-F238E27FC236}">
                <a16:creationId xmlns:a16="http://schemas.microsoft.com/office/drawing/2014/main" id="{5FBD6E88-858C-C79F-2DBC-8C06B54A6E5D}"/>
              </a:ext>
            </a:extLst>
          </p:cNvPr>
          <p:cNvSpPr/>
          <p:nvPr/>
        </p:nvSpPr>
        <p:spPr>
          <a:xfrm>
            <a:off x="11015663" y="7037075"/>
            <a:ext cx="3646486" cy="3129140"/>
          </a:xfrm>
          <a:prstGeom prst="roundRect">
            <a:avLst>
              <a:gd name="adj" fmla="val 2425"/>
            </a:avLst>
          </a:prstGeom>
          <a:noFill/>
          <a:ln>
            <a:solidFill>
              <a:srgbClr val="A57F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Text Box 74">
            <a:extLst>
              <a:ext uri="{FF2B5EF4-FFF2-40B4-BE49-F238E27FC236}">
                <a16:creationId xmlns:a16="http://schemas.microsoft.com/office/drawing/2014/main" id="{F92BEED1-1DF3-F27F-2E93-497F0F07E939}"/>
              </a:ext>
            </a:extLst>
          </p:cNvPr>
          <p:cNvSpPr txBox="1">
            <a:spLocks noChangeArrowheads="1"/>
          </p:cNvSpPr>
          <p:nvPr/>
        </p:nvSpPr>
        <p:spPr bwMode="auto">
          <a:xfrm>
            <a:off x="8351157" y="8070373"/>
            <a:ext cx="2511555" cy="1969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solidFill>
                  <a:srgbClr val="000000"/>
                </a:solidFill>
                <a:latin typeface="MS PGothic" panose="020B0600070205080204" pitchFamily="34" charset="-128"/>
                <a:ea typeface="MS PGothic" panose="020B0600070205080204" pitchFamily="34" charset="-128"/>
              </a:rPr>
              <a:t>　</a:t>
            </a:r>
            <a:r>
              <a:rPr lang="ja-JP" altLang="en-US" sz="1100">
                <a:latin typeface="MS PGothic" panose="020B0600070205080204" pitchFamily="34" charset="-128"/>
                <a:ea typeface="MS PGothic" panose="020B0600070205080204" pitchFamily="34" charset="-128"/>
              </a:rPr>
              <a:t>６月は青梅の季節です。旬でなくても手に入る食材が多い中、梅が出回るのは限られた期間だけ。旬を逃すと手に入れることができない果実です。</a:t>
            </a:r>
          </a:p>
          <a:p>
            <a:pPr>
              <a:defRPr/>
            </a:pPr>
            <a:r>
              <a:rPr lang="ja-JP" altLang="en-US" sz="1100">
                <a:latin typeface="MS PGothic" panose="020B0600070205080204" pitchFamily="34" charset="-128"/>
                <a:ea typeface="MS PGothic" panose="020B0600070205080204" pitchFamily="34" charset="-128"/>
              </a:rPr>
              <a:t>　梅には、クエン酸やリンゴ酸などの有機酸が含まれています。有機酸には、エネルギー代謝を活発にし、疲労物質の乳酸を取り除いてくれる働きがあります。今回は、とても簡単に作れて夏バテ予防にもぴったり、大人も子供も楽しめる梅ジュースをご紹介します。</a:t>
            </a:r>
            <a:endParaRPr lang="en-US" altLang="ja-JP" sz="1100" dirty="0">
              <a:latin typeface="MS PGothic" panose="020B0600070205080204" pitchFamily="34" charset="-128"/>
              <a:ea typeface="MS PGothic" panose="020B0600070205080204" pitchFamily="34" charset="-128"/>
            </a:endParaRPr>
          </a:p>
          <a:p>
            <a:pPr>
              <a:defRPr/>
            </a:pPr>
            <a:endParaRPr lang="en-US" altLang="ja-JP" sz="1100" dirty="0">
              <a:latin typeface="MS PGothic" panose="020B0600070205080204" pitchFamily="34" charset="-128"/>
              <a:ea typeface="MS PGothic" panose="020B0600070205080204" pitchFamily="34" charset="-128"/>
            </a:endParaRPr>
          </a:p>
        </p:txBody>
      </p:sp>
      <p:sp>
        <p:nvSpPr>
          <p:cNvPr id="22" name="Text Box 74">
            <a:extLst>
              <a:ext uri="{FF2B5EF4-FFF2-40B4-BE49-F238E27FC236}">
                <a16:creationId xmlns:a16="http://schemas.microsoft.com/office/drawing/2014/main" id="{7A653B81-4E80-AA7F-258A-B96EBF03956D}"/>
              </a:ext>
            </a:extLst>
          </p:cNvPr>
          <p:cNvSpPr txBox="1">
            <a:spLocks noChangeArrowheads="1"/>
          </p:cNvSpPr>
          <p:nvPr/>
        </p:nvSpPr>
        <p:spPr bwMode="auto">
          <a:xfrm>
            <a:off x="11176841" y="7451832"/>
            <a:ext cx="927958" cy="73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latin typeface="MS PGothic" panose="020B0600070205080204" pitchFamily="34" charset="-128"/>
                <a:ea typeface="MS PGothic" panose="020B0600070205080204" pitchFamily="34" charset="-128"/>
              </a:rPr>
              <a:t>材料</a:t>
            </a:r>
            <a:endParaRPr lang="en-US" altLang="ja-JP" sz="1100" dirty="0">
              <a:latin typeface="MS PGothic" panose="020B0600070205080204" pitchFamily="34" charset="-128"/>
              <a:ea typeface="MS PGothic" panose="020B0600070205080204" pitchFamily="34" charset="-128"/>
            </a:endParaRPr>
          </a:p>
          <a:p>
            <a:pPr>
              <a:defRPr/>
            </a:pPr>
            <a:r>
              <a:rPr lang="ja-JP" altLang="en-US" sz="1100">
                <a:latin typeface="MS PGothic" panose="020B0600070205080204" pitchFamily="34" charset="-128"/>
                <a:ea typeface="MS PGothic" panose="020B0600070205080204" pitchFamily="34" charset="-128"/>
              </a:rPr>
              <a:t>青梅１㎏</a:t>
            </a:r>
            <a:endParaRPr lang="en-US" altLang="ja-JP" sz="1100" dirty="0">
              <a:latin typeface="MS PGothic" panose="020B0600070205080204" pitchFamily="34" charset="-128"/>
              <a:ea typeface="MS PGothic" panose="020B0600070205080204" pitchFamily="34" charset="-128"/>
            </a:endParaRPr>
          </a:p>
          <a:p>
            <a:pPr>
              <a:defRPr/>
            </a:pPr>
            <a:r>
              <a:rPr lang="ja-JP" altLang="en-US" sz="1100">
                <a:latin typeface="MS PGothic" panose="020B0600070205080204" pitchFamily="34" charset="-128"/>
                <a:ea typeface="MS PGothic" panose="020B0600070205080204" pitchFamily="34" charset="-128"/>
              </a:rPr>
              <a:t>氷砂糖１㎏</a:t>
            </a:r>
            <a:endParaRPr lang="en-US" altLang="ja-JP" sz="1100" dirty="0">
              <a:latin typeface="MS PGothic" panose="020B0600070205080204" pitchFamily="34" charset="-128"/>
              <a:ea typeface="MS PGothic" panose="020B0600070205080204" pitchFamily="34" charset="-128"/>
            </a:endParaRPr>
          </a:p>
          <a:p>
            <a:pPr>
              <a:defRPr/>
            </a:pPr>
            <a:r>
              <a:rPr lang="ja-JP" altLang="en-US" sz="1100">
                <a:latin typeface="MS PGothic" panose="020B0600070205080204" pitchFamily="34" charset="-128"/>
                <a:ea typeface="MS PGothic" panose="020B0600070205080204" pitchFamily="34" charset="-128"/>
              </a:rPr>
              <a:t>お酢２００㏄</a:t>
            </a:r>
            <a:endParaRPr lang="en-US" altLang="ja-JP" sz="1100" dirty="0">
              <a:latin typeface="MS PGothic" panose="020B0600070205080204" pitchFamily="34" charset="-128"/>
              <a:ea typeface="MS PGothic" panose="020B0600070205080204" pitchFamily="34" charset="-128"/>
            </a:endParaRPr>
          </a:p>
          <a:p>
            <a:pPr>
              <a:defRPr/>
            </a:pPr>
            <a:endParaRPr lang="ja-JP" altLang="en-US" sz="1100">
              <a:latin typeface="MS PGothic" panose="020B0600070205080204" pitchFamily="34" charset="-128"/>
              <a:ea typeface="MS PGothic" panose="020B0600070205080204" pitchFamily="34" charset="-128"/>
            </a:endParaRPr>
          </a:p>
        </p:txBody>
      </p:sp>
      <p:sp>
        <p:nvSpPr>
          <p:cNvPr id="9" name="正方形/長方形 8">
            <a:extLst>
              <a:ext uri="{FF2B5EF4-FFF2-40B4-BE49-F238E27FC236}">
                <a16:creationId xmlns:a16="http://schemas.microsoft.com/office/drawing/2014/main" id="{BBD5B0DA-8794-31DC-8FA1-24C7A6CC47B1}"/>
              </a:ext>
            </a:extLst>
          </p:cNvPr>
          <p:cNvSpPr/>
          <p:nvPr/>
        </p:nvSpPr>
        <p:spPr>
          <a:xfrm>
            <a:off x="468312" y="6305749"/>
            <a:ext cx="987107" cy="210828"/>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Text Box 74">
            <a:extLst>
              <a:ext uri="{FF2B5EF4-FFF2-40B4-BE49-F238E27FC236}">
                <a16:creationId xmlns:a16="http://schemas.microsoft.com/office/drawing/2014/main" id="{257980CB-12BD-EB2F-A66D-65E99B85262B}"/>
              </a:ext>
            </a:extLst>
          </p:cNvPr>
          <p:cNvSpPr txBox="1">
            <a:spLocks noChangeArrowheads="1"/>
          </p:cNvSpPr>
          <p:nvPr/>
        </p:nvSpPr>
        <p:spPr bwMode="auto">
          <a:xfrm>
            <a:off x="11176841" y="8614692"/>
            <a:ext cx="3334993" cy="111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latin typeface="MS PGothic" panose="020B0600070205080204" pitchFamily="34" charset="-128"/>
                <a:ea typeface="MS PGothic" panose="020B0600070205080204" pitchFamily="34" charset="-128"/>
              </a:rPr>
              <a:t>２～３日すると、氷砂糖が溶けて水分が出てきますので、時々、容器を傾けて回し、梅が満遍なく液体に浸かるようにします。</a:t>
            </a:r>
          </a:p>
          <a:p>
            <a:pPr>
              <a:defRPr/>
            </a:pPr>
            <a:r>
              <a:rPr lang="ja-JP" altLang="en-US" sz="1100">
                <a:latin typeface="MS PGothic" panose="020B0600070205080204" pitchFamily="34" charset="-128"/>
                <a:ea typeface="MS PGothic" panose="020B0600070205080204" pitchFamily="34" charset="-128"/>
              </a:rPr>
              <a:t>　氷砂糖が完全に溶けたら完成！　冷水や炭酸水で割っていただきましょう。浸けた梅もおいしく食べられます。</a:t>
            </a:r>
          </a:p>
        </p:txBody>
      </p:sp>
      <p:sp>
        <p:nvSpPr>
          <p:cNvPr id="42" name="Text Box 77">
            <a:extLst>
              <a:ext uri="{FF2B5EF4-FFF2-40B4-BE49-F238E27FC236}">
                <a16:creationId xmlns:a16="http://schemas.microsoft.com/office/drawing/2014/main" id="{EF88C83E-0A55-D190-C38F-C83095692751}"/>
              </a:ext>
            </a:extLst>
          </p:cNvPr>
          <p:cNvSpPr txBox="1">
            <a:spLocks noChangeArrowheads="1"/>
          </p:cNvSpPr>
          <p:nvPr/>
        </p:nvSpPr>
        <p:spPr bwMode="auto">
          <a:xfrm>
            <a:off x="3751581" y="1366991"/>
            <a:ext cx="3072515" cy="1369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常温保存の食料品などを収納するための保管庫、または配膳室のことを言います。もともとはホテルなどで食料品を貯蔵するために設けた小部屋のことを指しましたが、　近年は、一般家庭のキッチン周辺に配置された食品の収納を</a:t>
            </a:r>
            <a:endParaRPr lang="en-US" altLang="ja-JP" sz="1100" dirty="0"/>
          </a:p>
          <a:p>
            <a:pPr eaLnBrk="1" hangingPunct="1"/>
            <a:r>
              <a:rPr lang="ja-JP" altLang="en-US" sz="1100"/>
              <a:t>パントリーと呼ぶようになりました。</a:t>
            </a:r>
          </a:p>
          <a:p>
            <a:pPr eaLnBrk="1" hangingPunct="1"/>
            <a:r>
              <a:rPr lang="ja-JP" altLang="en-US" sz="1100"/>
              <a:t>基本的にキッチン</a:t>
            </a:r>
            <a:endParaRPr lang="en-US" altLang="ja-JP" sz="1100" dirty="0"/>
          </a:p>
          <a:p>
            <a:pPr eaLnBrk="1" hangingPunct="1"/>
            <a:r>
              <a:rPr lang="ja-JP" altLang="en-US" sz="1100"/>
              <a:t>近くに設けられます。</a:t>
            </a:r>
            <a:endParaRPr lang="ja-JP" altLang="en-US"/>
          </a:p>
        </p:txBody>
      </p:sp>
      <p:sp>
        <p:nvSpPr>
          <p:cNvPr id="43" name="Text Box 82">
            <a:extLst>
              <a:ext uri="{FF2B5EF4-FFF2-40B4-BE49-F238E27FC236}">
                <a16:creationId xmlns:a16="http://schemas.microsoft.com/office/drawing/2014/main" id="{E9EEF2F6-425E-A796-36B4-4714F47D538E}"/>
              </a:ext>
            </a:extLst>
          </p:cNvPr>
          <p:cNvSpPr txBox="1">
            <a:spLocks noChangeArrowheads="1"/>
          </p:cNvSpPr>
          <p:nvPr/>
        </p:nvSpPr>
        <p:spPr bwMode="auto">
          <a:xfrm>
            <a:off x="576263" y="5634038"/>
            <a:ext cx="316865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そろそろ今年も梅雨の季節がやってきます。</a:t>
            </a:r>
          </a:p>
          <a:p>
            <a:pPr eaLnBrk="1" hangingPunct="1"/>
            <a:r>
              <a:rPr lang="ja-JP" altLang="en-US" sz="1100"/>
              <a:t>梅雨を快適に乗り切るために、本格的な梅雨が始まる前に済ませておきたい家事をいくつかご紹介します。</a:t>
            </a:r>
          </a:p>
          <a:p>
            <a:pPr eaLnBrk="1" hangingPunct="1"/>
            <a:endParaRPr lang="en-US" altLang="ja-JP" sz="1100" dirty="0"/>
          </a:p>
          <a:p>
            <a:pPr eaLnBrk="1" hangingPunct="1"/>
            <a:r>
              <a:rPr lang="ja-JP" altLang="en-US" sz="1100" b="1"/>
              <a:t>まずは換気</a:t>
            </a:r>
          </a:p>
          <a:p>
            <a:pPr eaLnBrk="1" hangingPunct="1"/>
            <a:r>
              <a:rPr lang="ja-JP" altLang="en-US" sz="1100"/>
              <a:t>カビ対策には、まずは換気です。よく晴れた日には窓を開け、押入れやクローゼットの扉も開け放し、風の流れをつくって、部屋を乾燥させておくようにしましょう。</a:t>
            </a:r>
          </a:p>
          <a:p>
            <a:pPr eaLnBrk="1" hangingPunct="1"/>
            <a:endParaRPr lang="en-US" altLang="ja-JP" sz="1100" dirty="0"/>
          </a:p>
          <a:p>
            <a:pPr eaLnBrk="1" hangingPunct="1"/>
            <a:r>
              <a:rPr lang="ja-JP" altLang="en-US" sz="1100" b="1"/>
              <a:t>部屋の隅にたまったホコリの掃除</a:t>
            </a:r>
          </a:p>
          <a:p>
            <a:pPr eaLnBrk="1" hangingPunct="1"/>
            <a:r>
              <a:rPr lang="ja-JP" altLang="en-US" sz="1100"/>
              <a:t>カビは有機物を栄養源とします。ホコリはカビの栄養源の宝庫です。今のうちに、ふだん怠りがちな隅や奥にたまったホコリ掃除を普段より念入りにしておきましょう。</a:t>
            </a:r>
          </a:p>
          <a:p>
            <a:pPr eaLnBrk="1" hangingPunct="1"/>
            <a:endParaRPr lang="en-US" altLang="ja-JP" sz="1100" dirty="0"/>
          </a:p>
          <a:p>
            <a:pPr eaLnBrk="1" hangingPunct="1"/>
            <a:r>
              <a:rPr lang="ja-JP" altLang="en-US" sz="1100" b="1"/>
              <a:t>洗濯槽の掃除</a:t>
            </a:r>
          </a:p>
          <a:p>
            <a:pPr eaLnBrk="1" hangingPunct="1"/>
            <a:r>
              <a:rPr lang="ja-JP" altLang="en-US" sz="1100"/>
              <a:t>洗濯槽の裏側にカビが生えていると、衣類を洗濯しても、においがすることがあります。梅雨に入り部屋干しすることが多くなると、余計にニオイが気になりますね。</a:t>
            </a:r>
          </a:p>
          <a:p>
            <a:pPr eaLnBrk="1" hangingPunct="1"/>
            <a:r>
              <a:rPr lang="ja-JP" altLang="en-US" sz="1100"/>
              <a:t>塩素系漂白剤か、市販の洗濯槽掃除用の洗剤で、梅雨前に一度洗濯機もきれいにしておきましょう。</a:t>
            </a:r>
          </a:p>
        </p:txBody>
      </p:sp>
      <p:sp>
        <p:nvSpPr>
          <p:cNvPr id="45" name="Text Box 83">
            <a:extLst>
              <a:ext uri="{FF2B5EF4-FFF2-40B4-BE49-F238E27FC236}">
                <a16:creationId xmlns:a16="http://schemas.microsoft.com/office/drawing/2014/main" id="{B339C2BC-71BB-6018-1A82-85A33A0FF975}"/>
              </a:ext>
            </a:extLst>
          </p:cNvPr>
          <p:cNvSpPr txBox="1">
            <a:spLocks noChangeArrowheads="1"/>
          </p:cNvSpPr>
          <p:nvPr/>
        </p:nvSpPr>
        <p:spPr bwMode="auto">
          <a:xfrm>
            <a:off x="3960813" y="5634038"/>
            <a:ext cx="3168650" cy="312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b="1"/>
              <a:t>エアコンフィルターの掃除</a:t>
            </a:r>
          </a:p>
          <a:p>
            <a:pPr eaLnBrk="1" hangingPunct="1"/>
            <a:r>
              <a:rPr lang="ja-JP" altLang="en-US" sz="1100"/>
              <a:t>運転後の温度差で内部が結露しカビが生えやすく、部屋に菌をまき散らす元凶にもなるエアコン。エアコンを本格始動させる前のこの時期に、今一度フィルターの掃除をしておきましょう。</a:t>
            </a:r>
            <a:endParaRPr lang="en-US" altLang="ja-JP" sz="1100" dirty="0"/>
          </a:p>
          <a:p>
            <a:pPr eaLnBrk="1" hangingPunct="1"/>
            <a:endParaRPr lang="ja-JP" altLang="en-US" sz="1100"/>
          </a:p>
          <a:p>
            <a:pPr eaLnBrk="1" hangingPunct="1"/>
            <a:r>
              <a:rPr lang="ja-JP" altLang="en-US" sz="1100" b="1"/>
              <a:t>乾物を使い切る</a:t>
            </a:r>
          </a:p>
          <a:p>
            <a:pPr eaLnBrk="1" hangingPunct="1"/>
            <a:r>
              <a:rPr lang="ja-JP" altLang="en-US" sz="1100"/>
              <a:t>乾物も梅雨に入るとカビが生えたり、虫がついたりしやすいもの。できれば梅雨前に使い切ってしまいたいものです。使い切れなかったものは、梅雨の間は冷蔵庫に保管しておくとよいでしょう。</a:t>
            </a:r>
            <a:endParaRPr lang="en-US" altLang="ja-JP" sz="1100" dirty="0"/>
          </a:p>
          <a:p>
            <a:pPr eaLnBrk="1" hangingPunct="1"/>
            <a:endParaRPr lang="ja-JP" altLang="en-US" sz="1100"/>
          </a:p>
          <a:p>
            <a:pPr eaLnBrk="1" hangingPunct="1"/>
            <a:r>
              <a:rPr lang="ja-JP" altLang="en-US" sz="1100" b="1"/>
              <a:t>防水スプレー</a:t>
            </a:r>
          </a:p>
          <a:p>
            <a:pPr eaLnBrk="1" hangingPunct="1"/>
            <a:r>
              <a:rPr lang="ja-JP" altLang="en-US" sz="1100"/>
              <a:t>ズボンや靴に、防水スプレーをかけておきましょう。雨が降りそうな日の前日など、湿度が高くなるとスプレー剤の乾きも遅くなります。お天気のよい今のうちに、屋外の通気のよい場所で</a:t>
            </a:r>
            <a:endParaRPr lang="en-US" altLang="ja-JP" sz="1100" dirty="0"/>
          </a:p>
          <a:p>
            <a:pPr eaLnBrk="1" hangingPunct="1"/>
            <a:r>
              <a:rPr lang="ja-JP" altLang="en-US" sz="1100"/>
              <a:t>準備しておきましょう。</a:t>
            </a:r>
          </a:p>
        </p:txBody>
      </p:sp>
      <p:sp>
        <p:nvSpPr>
          <p:cNvPr id="24" name="Text Box 74">
            <a:extLst>
              <a:ext uri="{FF2B5EF4-FFF2-40B4-BE49-F238E27FC236}">
                <a16:creationId xmlns:a16="http://schemas.microsoft.com/office/drawing/2014/main" id="{181CE038-D4C6-18D2-3505-41B0B6EA68A8}"/>
              </a:ext>
            </a:extLst>
          </p:cNvPr>
          <p:cNvSpPr txBox="1">
            <a:spLocks noChangeArrowheads="1"/>
          </p:cNvSpPr>
          <p:nvPr/>
        </p:nvSpPr>
        <p:spPr bwMode="auto">
          <a:xfrm>
            <a:off x="11176841" y="9471975"/>
            <a:ext cx="3211616" cy="5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en-US" altLang="ja-JP" sz="1100" dirty="0">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お酢は入れなくても作れますが、入れた方が腐敗や発酵を防げます。逆にお酢の量を増やせば、梅サワードリンクとして楽しめます。</a:t>
            </a:r>
            <a:endParaRPr lang="en-US" altLang="ja-JP" sz="1100" dirty="0">
              <a:latin typeface="MS PGothic" panose="020B0600070205080204" pitchFamily="34" charset="-128"/>
              <a:ea typeface="MS PGothic" panose="020B0600070205080204" pitchFamily="34" charset="-128"/>
            </a:endParaRPr>
          </a:p>
        </p:txBody>
      </p:sp>
      <p:sp>
        <p:nvSpPr>
          <p:cNvPr id="28" name="テキスト ボックス 27">
            <a:extLst>
              <a:ext uri="{FF2B5EF4-FFF2-40B4-BE49-F238E27FC236}">
                <a16:creationId xmlns:a16="http://schemas.microsoft.com/office/drawing/2014/main" id="{71538B6E-443E-BE68-AC12-BFE297D00C54}"/>
              </a:ext>
            </a:extLst>
          </p:cNvPr>
          <p:cNvSpPr txBox="1"/>
          <p:nvPr/>
        </p:nvSpPr>
        <p:spPr>
          <a:xfrm>
            <a:off x="11119880" y="7143815"/>
            <a:ext cx="843501" cy="261610"/>
          </a:xfrm>
          <a:prstGeom prst="rect">
            <a:avLst/>
          </a:prstGeom>
          <a:noFill/>
        </p:spPr>
        <p:txBody>
          <a:bodyPr wrap="none" rtlCol="0">
            <a:spAutoFit/>
          </a:bodyPr>
          <a:lstStyle/>
          <a:p>
            <a:r>
              <a:rPr kumimoji="1" lang="ja-JP" altLang="en-US" sz="1100" b="1">
                <a:solidFill>
                  <a:srgbClr val="A57FAB"/>
                </a:solidFill>
                <a:latin typeface="MS PGothic" panose="020B0600070205080204" pitchFamily="34" charset="-128"/>
                <a:ea typeface="MS PGothic" panose="020B0600070205080204" pitchFamily="34" charset="-128"/>
              </a:rPr>
              <a:t>梅ジュース</a:t>
            </a:r>
          </a:p>
        </p:txBody>
      </p:sp>
      <p:sp>
        <p:nvSpPr>
          <p:cNvPr id="30" name="Text Box 74">
            <a:extLst>
              <a:ext uri="{FF2B5EF4-FFF2-40B4-BE49-F238E27FC236}">
                <a16:creationId xmlns:a16="http://schemas.microsoft.com/office/drawing/2014/main" id="{A9ABC0E4-7F5C-62E0-916D-B0C47E7FB9F8}"/>
              </a:ext>
            </a:extLst>
          </p:cNvPr>
          <p:cNvSpPr txBox="1">
            <a:spLocks noChangeArrowheads="1"/>
          </p:cNvSpPr>
          <p:nvPr/>
        </p:nvSpPr>
        <p:spPr bwMode="auto">
          <a:xfrm>
            <a:off x="11963381" y="7434398"/>
            <a:ext cx="2765160" cy="1068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latin typeface="MS PGothic" panose="020B0600070205080204" pitchFamily="34" charset="-128"/>
                <a:ea typeface="MS PGothic" panose="020B0600070205080204" pitchFamily="34" charset="-128"/>
              </a:rPr>
              <a:t>作り方</a:t>
            </a:r>
          </a:p>
          <a:p>
            <a:pPr>
              <a:defRPr/>
            </a:pPr>
            <a:r>
              <a:rPr lang="ja-JP" altLang="en-US" sz="1100">
                <a:latin typeface="MS PGothic" panose="020B0600070205080204" pitchFamily="34" charset="-128"/>
                <a:ea typeface="MS PGothic" panose="020B0600070205080204" pitchFamily="34" charset="-128"/>
              </a:rPr>
              <a:t>①梅をきれいに洗って水気を拭き取ります。</a:t>
            </a:r>
          </a:p>
          <a:p>
            <a:pPr>
              <a:defRPr/>
            </a:pPr>
            <a:r>
              <a:rPr lang="ja-JP" altLang="en-US" sz="1100">
                <a:latin typeface="MS PGothic" panose="020B0600070205080204" pitchFamily="34" charset="-128"/>
                <a:ea typeface="MS PGothic" panose="020B0600070205080204" pitchFamily="34" charset="-128"/>
              </a:rPr>
              <a:t>②爪楊枝などで、黒いヘタを取ります。</a:t>
            </a:r>
          </a:p>
          <a:p>
            <a:pPr>
              <a:defRPr/>
            </a:pPr>
            <a:r>
              <a:rPr lang="ja-JP" altLang="en-US" sz="1100">
                <a:latin typeface="MS PGothic" panose="020B0600070205080204" pitchFamily="34" charset="-128"/>
                <a:ea typeface="MS PGothic" panose="020B0600070205080204" pitchFamily="34" charset="-128"/>
              </a:rPr>
              <a:t>③フォークで梅をつついて、穴を開けます。</a:t>
            </a:r>
          </a:p>
          <a:p>
            <a:pPr>
              <a:defRPr/>
            </a:pPr>
            <a:r>
              <a:rPr lang="ja-JP" altLang="en-US" sz="1100">
                <a:latin typeface="MS PGothic" panose="020B0600070205080204" pitchFamily="34" charset="-128"/>
                <a:ea typeface="MS PGothic" panose="020B0600070205080204" pitchFamily="34" charset="-128"/>
              </a:rPr>
              <a:t>④氷砂糖と梅を交互に容器に入れます。</a:t>
            </a:r>
          </a:p>
          <a:p>
            <a:pPr>
              <a:defRPr/>
            </a:pPr>
            <a:r>
              <a:rPr lang="ja-JP" altLang="en-US" sz="1100">
                <a:latin typeface="MS PGothic" panose="020B0600070205080204" pitchFamily="34" charset="-128"/>
                <a:ea typeface="MS PGothic" panose="020B0600070205080204" pitchFamily="34" charset="-128"/>
              </a:rPr>
              <a:t>⑤お酢を回し入れます。</a:t>
            </a:r>
            <a:endParaRPr lang="en-US" altLang="ja-JP" sz="1100" dirty="0">
              <a:latin typeface="MS PGothic" panose="020B0600070205080204" pitchFamily="34" charset="-128"/>
              <a:ea typeface="MS PGothic" panose="020B0600070205080204" pitchFamily="34" charset="-128"/>
            </a:endParaRPr>
          </a:p>
        </p:txBody>
      </p:sp>
      <p:pic>
        <p:nvPicPr>
          <p:cNvPr id="36" name="図 35" descr="ロゴ&#10;&#10;AI によって生成されたコンテンツは間違っている可能性があります。">
            <a:extLst>
              <a:ext uri="{FF2B5EF4-FFF2-40B4-BE49-F238E27FC236}">
                <a16:creationId xmlns:a16="http://schemas.microsoft.com/office/drawing/2014/main" id="{24CC3C66-C937-B992-8CA0-CC676DA4EE9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65999" y="7078906"/>
            <a:ext cx="1294788" cy="949511"/>
          </a:xfrm>
          <a:prstGeom prst="rect">
            <a:avLst/>
          </a:prstGeom>
        </p:spPr>
      </p:pic>
      <p:pic>
        <p:nvPicPr>
          <p:cNvPr id="27" name="図 26" descr="挿絵 が含まれている画像&#10;&#10;AI によって生成されたコンテンツは間違っている可能性があります。">
            <a:extLst>
              <a:ext uri="{FF2B5EF4-FFF2-40B4-BE49-F238E27FC236}">
                <a16:creationId xmlns:a16="http://schemas.microsoft.com/office/drawing/2014/main" id="{668CF0EB-BEA5-2B80-020A-794541F9F3B0}"/>
              </a:ext>
            </a:extLst>
          </p:cNvPr>
          <p:cNvPicPr>
            <a:picLocks noChangeAspect="1"/>
          </p:cNvPicPr>
          <p:nvPr/>
        </p:nvPicPr>
        <p:blipFill>
          <a:blip r:embed="rId7">
            <a:extLst>
              <a:ext uri="{28A0092B-C50C-407E-A947-70E740481C1C}">
                <a14:useLocalDpi xmlns:a14="http://schemas.microsoft.com/office/drawing/2010/main" val="0"/>
              </a:ext>
            </a:extLst>
          </a:blip>
          <a:srcRect b="7318"/>
          <a:stretch/>
        </p:blipFill>
        <p:spPr>
          <a:xfrm>
            <a:off x="5039407" y="8406295"/>
            <a:ext cx="1643372" cy="1703971"/>
          </a:xfrm>
          <a:prstGeom prst="rect">
            <a:avLst/>
          </a:prstGeom>
        </p:spPr>
      </p:pic>
      <p:pic>
        <p:nvPicPr>
          <p:cNvPr id="50" name="図 49" descr="ダイアグラム&#10;&#10;AI によって生成されたコンテンツは間違っている可能性があります。">
            <a:extLst>
              <a:ext uri="{FF2B5EF4-FFF2-40B4-BE49-F238E27FC236}">
                <a16:creationId xmlns:a16="http://schemas.microsoft.com/office/drawing/2014/main" id="{7E0263C2-BA39-2082-D240-CE06D47150D8}"/>
              </a:ext>
            </a:extLst>
          </p:cNvPr>
          <p:cNvPicPr>
            <a:picLocks noChangeAspect="1"/>
          </p:cNvPicPr>
          <p:nvPr/>
        </p:nvPicPr>
        <p:blipFill>
          <a:blip r:embed="rId8">
            <a:extLst>
              <a:ext uri="{28A0092B-C50C-407E-A947-70E740481C1C}">
                <a14:useLocalDpi xmlns:a14="http://schemas.microsoft.com/office/drawing/2010/main" val="0"/>
              </a:ext>
            </a:extLst>
          </a:blip>
          <a:srcRect l="19737" t="7712" r="8411" b="6775"/>
          <a:stretch/>
        </p:blipFill>
        <p:spPr>
          <a:xfrm>
            <a:off x="5161810" y="2709978"/>
            <a:ext cx="1584903" cy="172658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ダイアグラム&#10;&#10;AI によって生成されたコンテンツは間違っている可能性があります。">
            <a:extLst>
              <a:ext uri="{FF2B5EF4-FFF2-40B4-BE49-F238E27FC236}">
                <a16:creationId xmlns:a16="http://schemas.microsoft.com/office/drawing/2014/main" id="{DBF3E41D-AFFB-9916-1C6A-EEE6A8ECC519}"/>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83635" y="308826"/>
            <a:ext cx="7069976" cy="5112000"/>
          </a:xfrm>
          <a:prstGeom prst="rect">
            <a:avLst/>
          </a:prstGeom>
        </p:spPr>
      </p:pic>
      <p:sp>
        <p:nvSpPr>
          <p:cNvPr id="13" name="正方形/長方形 12">
            <a:extLst>
              <a:ext uri="{FF2B5EF4-FFF2-40B4-BE49-F238E27FC236}">
                <a16:creationId xmlns:a16="http://schemas.microsoft.com/office/drawing/2014/main" id="{A39585CD-ACEA-35AA-B00D-3C9390262801}"/>
              </a:ext>
            </a:extLst>
          </p:cNvPr>
          <p:cNvSpPr/>
          <p:nvPr/>
        </p:nvSpPr>
        <p:spPr>
          <a:xfrm>
            <a:off x="7856545" y="6093553"/>
            <a:ext cx="1405751" cy="192671"/>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6CEB45AF-A6EB-8877-7F21-027D6CE0B31B}"/>
              </a:ext>
            </a:extLst>
          </p:cNvPr>
          <p:cNvSpPr/>
          <p:nvPr/>
        </p:nvSpPr>
        <p:spPr>
          <a:xfrm>
            <a:off x="11058306" y="6097955"/>
            <a:ext cx="1405751" cy="192671"/>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A76593E7-D4BF-112D-80B7-2C236355B245}"/>
              </a:ext>
            </a:extLst>
          </p:cNvPr>
          <p:cNvSpPr/>
          <p:nvPr/>
        </p:nvSpPr>
        <p:spPr>
          <a:xfrm>
            <a:off x="4056297" y="1444847"/>
            <a:ext cx="1407758" cy="190433"/>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11C481B4-B270-927E-4868-72335670AD51}"/>
              </a:ext>
            </a:extLst>
          </p:cNvPr>
          <p:cNvSpPr/>
          <p:nvPr/>
        </p:nvSpPr>
        <p:spPr>
          <a:xfrm>
            <a:off x="758737" y="5035022"/>
            <a:ext cx="2557271" cy="192671"/>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E2DABD98-12AC-BAB2-2DB3-6CB8518A3078}"/>
              </a:ext>
            </a:extLst>
          </p:cNvPr>
          <p:cNvSpPr/>
          <p:nvPr/>
        </p:nvSpPr>
        <p:spPr>
          <a:xfrm>
            <a:off x="758738" y="3555286"/>
            <a:ext cx="2257047" cy="192671"/>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A57FA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07291" y="6950836"/>
            <a:ext cx="4356330"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～雨の日の心配り～</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A57FA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8144495" y="5494045"/>
            <a:ext cx="6265507"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家事がもっとラクになる！間取り・設備のアイデア～</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A57FA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6898271"/>
            <a:ext cx="6671587" cy="412806"/>
          </a:xfrm>
          <a:prstGeom prst="rect">
            <a:avLst/>
          </a:prstGeom>
          <a:noFill/>
          <a:ln w="9525" cap="flat" cmpd="sng" algn="ctr">
            <a:solidFill>
              <a:srgbClr val="A57FA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6898271"/>
            <a:ext cx="234000"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A57FA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6896672"/>
            <a:ext cx="234000"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A57FA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円/楕円 7">
            <a:extLst>
              <a:ext uri="{FF2B5EF4-FFF2-40B4-BE49-F238E27FC236}">
                <a16:creationId xmlns:a16="http://schemas.microsoft.com/office/drawing/2014/main" id="{974D2F98-4FF6-8E44-ED2F-883E96A4D99C}"/>
              </a:ext>
            </a:extLst>
          </p:cNvPr>
          <p:cNvSpPr/>
          <p:nvPr/>
        </p:nvSpPr>
        <p:spPr>
          <a:xfrm>
            <a:off x="807834" y="1087934"/>
            <a:ext cx="1933063" cy="518230"/>
          </a:xfrm>
          <a:prstGeom prst="ellipse">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612C64EA-1874-062A-2034-6ED59A59CD23}"/>
              </a:ext>
            </a:extLst>
          </p:cNvPr>
          <p:cNvSpPr txBox="1"/>
          <p:nvPr/>
        </p:nvSpPr>
        <p:spPr>
          <a:xfrm>
            <a:off x="966231" y="1152390"/>
            <a:ext cx="1645002" cy="338554"/>
          </a:xfrm>
          <a:prstGeom prst="rect">
            <a:avLst/>
          </a:prstGeom>
          <a:noFill/>
        </p:spPr>
        <p:txBody>
          <a:bodyPr wrap="none" rtlCol="0">
            <a:spAutoFit/>
          </a:bodyPr>
          <a:lstStyle/>
          <a:p>
            <a:r>
              <a:rPr kumimoji="1" lang="ja-JP" altLang="en-US" sz="1600">
                <a:latin typeface="MS PGothic" panose="020B0600070205080204" pitchFamily="34" charset="-128"/>
                <a:ea typeface="MS PGothic" panose="020B0600070205080204" pitchFamily="34" charset="-128"/>
              </a:rPr>
              <a:t>ロールスクリーン</a:t>
            </a:r>
          </a:p>
        </p:txBody>
      </p:sp>
      <p:sp>
        <p:nvSpPr>
          <p:cNvPr id="9" name="Text Box 60">
            <a:extLst>
              <a:ext uri="{FF2B5EF4-FFF2-40B4-BE49-F238E27FC236}">
                <a16:creationId xmlns:a16="http://schemas.microsoft.com/office/drawing/2014/main" id="{9F989F1A-61F6-46F8-CC47-EE3772281BE3}"/>
              </a:ext>
            </a:extLst>
          </p:cNvPr>
          <p:cNvSpPr txBox="1">
            <a:spLocks noChangeArrowheads="1"/>
          </p:cNvSpPr>
          <p:nvPr/>
        </p:nvSpPr>
        <p:spPr bwMode="auto">
          <a:xfrm>
            <a:off x="845790" y="1737223"/>
            <a:ext cx="2913063" cy="487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a:r>
              <a:rPr lang="ja-JP" altLang="en-US" sz="1100">
                <a:solidFill>
                  <a:srgbClr val="000000"/>
                </a:solidFill>
                <a:latin typeface="ＭＳ Ｐゴシック" panose="020B0600070205080204" pitchFamily="34" charset="-128"/>
              </a:rPr>
              <a:t>　布やレース、和紙や竹などの表面を加工したフラットな窓掛をスクリーンといい、代表的なのが「ロールスクリーン」です。ロールスクリーンは１枚の布をくるくると巻き上げたり下げたりするもので、好きな高さで止められるので、日光や外からの視線などを遮るのに便利です。最近では窓に設置するだけでなく、間仕切りや目隠しとしての活用法が増えています。例えば、キッチンや洗濯機置き場などに設置しておけば、急な来客時にもサッと隠すことが出来ます。</a:t>
            </a:r>
            <a:endParaRPr lang="ja-JP" altLang="en-US" sz="1400"/>
          </a:p>
          <a:p>
            <a:r>
              <a:rPr lang="ja-JP" altLang="en-US" sz="1100">
                <a:solidFill>
                  <a:srgbClr val="000000"/>
                </a:solidFill>
              </a:rPr>
              <a:t> </a:t>
            </a:r>
            <a:endParaRPr lang="ja-JP" altLang="en-US" sz="1400"/>
          </a:p>
          <a:p>
            <a:endParaRPr lang="en-US" altLang="ja-JP" sz="1100" dirty="0">
              <a:solidFill>
                <a:srgbClr val="000000"/>
              </a:solidFill>
              <a:latin typeface="ＭＳ Ｐゴシック" panose="020B0600070205080204" pitchFamily="34" charset="-128"/>
            </a:endParaRPr>
          </a:p>
          <a:p>
            <a:r>
              <a:rPr lang="ja-JP" altLang="en-US" sz="1100">
                <a:solidFill>
                  <a:srgbClr val="000000"/>
                </a:solidFill>
                <a:latin typeface="ＭＳ Ｐゴシック" panose="020B0600070205080204" pitchFamily="34" charset="-128"/>
              </a:rPr>
              <a:t>・生地下部のバーを引いて生地が自動で巻き</a:t>
            </a:r>
            <a:endParaRPr lang="ja-JP" altLang="en-US" sz="1400"/>
          </a:p>
          <a:p>
            <a:r>
              <a:rPr lang="ja-JP" altLang="en-US" sz="1100">
                <a:solidFill>
                  <a:srgbClr val="000000"/>
                </a:solidFill>
                <a:latin typeface="ＭＳ Ｐゴシック" panose="020B0600070205080204" pitchFamily="34" charset="-128"/>
              </a:rPr>
              <a:t>　上がる「スプリング式」</a:t>
            </a:r>
            <a:endParaRPr lang="ja-JP" altLang="en-US" sz="1400"/>
          </a:p>
          <a:p>
            <a:r>
              <a:rPr lang="ja-JP" altLang="en-US" sz="1100">
                <a:solidFill>
                  <a:srgbClr val="000000"/>
                </a:solidFill>
                <a:latin typeface="ＭＳ Ｐゴシック" panose="020B0600070205080204" pitchFamily="34" charset="-128"/>
              </a:rPr>
              <a:t>・チェーンを操作し上げ下げの調節が出来る　　</a:t>
            </a:r>
            <a:endParaRPr lang="ja-JP" altLang="en-US" sz="1400"/>
          </a:p>
          <a:p>
            <a:r>
              <a:rPr lang="ja-JP" altLang="en-US" sz="1100">
                <a:solidFill>
                  <a:srgbClr val="000000"/>
                </a:solidFill>
                <a:latin typeface="ＭＳ Ｐゴシック" panose="020B0600070205080204" pitchFamily="34" charset="-128"/>
              </a:rPr>
              <a:t>　「チェーン式」</a:t>
            </a:r>
            <a:endParaRPr lang="ja-JP" altLang="en-US" sz="1400"/>
          </a:p>
          <a:p>
            <a:r>
              <a:rPr lang="ja-JP" altLang="en-US" sz="1100">
                <a:solidFill>
                  <a:srgbClr val="000000"/>
                </a:solidFill>
                <a:latin typeface="ＭＳ Ｐゴシック" panose="020B0600070205080204" pitchFamily="34" charset="-128"/>
              </a:rPr>
              <a:t>・高い窓にも使える「電動式」</a:t>
            </a:r>
            <a:endParaRPr lang="ja-JP" altLang="en-US" sz="1400"/>
          </a:p>
          <a:p>
            <a:pPr eaLnBrk="1" hangingPunct="1"/>
            <a:r>
              <a:rPr lang="ja-JP" altLang="en-US" sz="1100">
                <a:solidFill>
                  <a:srgbClr val="000000"/>
                </a:solidFill>
                <a:latin typeface="ＭＳ Ｐゴシック" panose="020B0600070205080204" pitchFamily="34" charset="-128"/>
              </a:rPr>
              <a:t>の３タイプがあります。</a:t>
            </a:r>
            <a:endParaRPr lang="en-US" altLang="ja-JP" sz="1100" dirty="0">
              <a:solidFill>
                <a:srgbClr val="000000"/>
              </a:solidFill>
              <a:latin typeface="ＭＳ Ｐゴシック" panose="020B0600070205080204" pitchFamily="34" charset="-128"/>
            </a:endParaRPr>
          </a:p>
          <a:p>
            <a:pPr eaLnBrk="1" hangingPunct="1"/>
            <a:endParaRPr lang="en-US" altLang="ja-JP" sz="1100" dirty="0">
              <a:solidFill>
                <a:srgbClr val="000000"/>
              </a:solidFill>
              <a:latin typeface="ＭＳ Ｐゴシック" panose="020B0600070205080204" pitchFamily="34" charset="-128"/>
            </a:endParaRPr>
          </a:p>
          <a:p>
            <a:pPr eaLnBrk="1" hangingPunct="1"/>
            <a:endParaRPr lang="ja-JP" altLang="en-US" sz="1100"/>
          </a:p>
          <a:p>
            <a:pPr eaLnBrk="1" hangingPunct="1"/>
            <a:endParaRPr lang="en-US" altLang="ja-JP" sz="1100" b="1" dirty="0">
              <a:solidFill>
                <a:srgbClr val="A57FAB"/>
              </a:solidFill>
            </a:endParaRPr>
          </a:p>
          <a:p>
            <a:pPr eaLnBrk="1" hangingPunct="1"/>
            <a:r>
              <a:rPr lang="ja-JP" altLang="en-US" sz="1100" b="1">
                <a:solidFill>
                  <a:srgbClr val="A57FAB"/>
                </a:solidFill>
              </a:rPr>
              <a:t>使用場所に適した素材や機能で選ぶ</a:t>
            </a:r>
          </a:p>
          <a:p>
            <a:pPr eaLnBrk="1" hangingPunct="1"/>
            <a:r>
              <a:rPr lang="ja-JP" altLang="en-US" sz="1100"/>
              <a:t>はっ水加工のものや丸洗いが出来るもの、遮光性があるものなど、機能が充実しているので用途に合わせて選びましょう。火が点きにくい防火生地のものなどもあります。</a:t>
            </a:r>
          </a:p>
          <a:p>
            <a:pPr eaLnBrk="1" hangingPunct="1"/>
            <a:r>
              <a:rPr lang="ja-JP" altLang="en-US" sz="1100" b="1">
                <a:solidFill>
                  <a:srgbClr val="A57FAB"/>
                </a:solidFill>
              </a:rPr>
              <a:t>デザインで選ぶ</a:t>
            </a:r>
          </a:p>
          <a:p>
            <a:pPr eaLnBrk="1" hangingPunct="1"/>
            <a:r>
              <a:rPr lang="ja-JP" altLang="en-US" sz="1100"/>
              <a:t>大きな柄の物を選べば、ロールスクリーンそのものを１枚の絵画のように見せることも出来ます。</a:t>
            </a:r>
          </a:p>
          <a:p>
            <a:endParaRPr lang="en-US" altLang="ja-JP" sz="1100" dirty="0">
              <a:solidFill>
                <a:srgbClr val="000000"/>
              </a:solidFill>
              <a:latin typeface="ＭＳ Ｐゴシック" panose="020B0600070205080204" pitchFamily="34" charset="-128"/>
            </a:endParaRPr>
          </a:p>
          <a:p>
            <a:endParaRPr lang="en-US" altLang="ja-JP" sz="1100" dirty="0">
              <a:solidFill>
                <a:srgbClr val="000000"/>
              </a:solidFill>
              <a:latin typeface="ＭＳ Ｐゴシック" panose="020B0600070205080204" pitchFamily="34" charset="-128"/>
            </a:endParaRPr>
          </a:p>
          <a:p>
            <a:endParaRPr lang="en-US" altLang="ja-JP" sz="1100" dirty="0">
              <a:solidFill>
                <a:srgbClr val="000000"/>
              </a:solidFill>
              <a:latin typeface="ＭＳ Ｐゴシック" panose="020B0600070205080204" pitchFamily="34" charset="-128"/>
            </a:endParaRPr>
          </a:p>
          <a:p>
            <a:endParaRPr lang="en-US" altLang="ja-JP" sz="1100" dirty="0">
              <a:solidFill>
                <a:srgbClr val="000000"/>
              </a:solidFill>
              <a:latin typeface="ＭＳ Ｐゴシック" panose="020B0600070205080204" pitchFamily="34" charset="-128"/>
            </a:endParaRPr>
          </a:p>
          <a:p>
            <a:endParaRPr lang="ja-JP" altLang="ja-JP" sz="1100"/>
          </a:p>
          <a:p>
            <a:pPr eaLnBrk="1" hangingPunct="1"/>
            <a:endParaRPr lang="ja-JP" altLang="ja-JP" sz="1100"/>
          </a:p>
          <a:p>
            <a:pPr eaLnBrk="1" hangingPunct="1"/>
            <a:endParaRPr lang="ja-JP" altLang="ja-JP" sz="1100"/>
          </a:p>
          <a:p>
            <a:pPr eaLnBrk="1" hangingPunct="1"/>
            <a:endParaRPr lang="ja-JP" altLang="ja-JP" sz="1100"/>
          </a:p>
          <a:p>
            <a:pPr eaLnBrk="1" hangingPunct="1"/>
            <a:endParaRPr lang="ja-JP" altLang="ja-JP" sz="1100"/>
          </a:p>
          <a:p>
            <a:pPr eaLnBrk="1" hangingPunct="1"/>
            <a:endParaRPr lang="ja-JP" altLang="ja-JP" sz="1100"/>
          </a:p>
          <a:p>
            <a:pPr eaLnBrk="1" hangingPunct="1"/>
            <a:endParaRPr lang="ja-JP" altLang="ja-JP" sz="1100"/>
          </a:p>
          <a:p>
            <a:pPr eaLnBrk="1" hangingPunct="1"/>
            <a:endParaRPr lang="ja-JP" altLang="ja-JP" sz="1100"/>
          </a:p>
          <a:p>
            <a:pPr eaLnBrk="1" hangingPunct="1"/>
            <a:endParaRPr lang="ja-JP" altLang="ja-JP" sz="1100"/>
          </a:p>
          <a:p>
            <a:pPr eaLnBrk="1" hangingPunct="1"/>
            <a:endParaRPr lang="ja-JP" altLang="ja-JP" sz="1100"/>
          </a:p>
          <a:p>
            <a:pPr eaLnBrk="1" hangingPunct="1"/>
            <a:endParaRPr lang="ja-JP" altLang="ja-JP" sz="1100"/>
          </a:p>
          <a:p>
            <a:pPr eaLnBrk="1" hangingPunct="1"/>
            <a:r>
              <a:rPr lang="ja-JP" altLang="ja-JP" sz="1100"/>
              <a:t>　</a:t>
            </a:r>
            <a:endParaRPr lang="ja-JP" altLang="ja-JP"/>
          </a:p>
        </p:txBody>
      </p:sp>
      <p:sp>
        <p:nvSpPr>
          <p:cNvPr id="20" name="Text Box 61">
            <a:extLst>
              <a:ext uri="{FF2B5EF4-FFF2-40B4-BE49-F238E27FC236}">
                <a16:creationId xmlns:a16="http://schemas.microsoft.com/office/drawing/2014/main" id="{E1D9D7D0-7C10-B1FA-1147-81AC88B99FEA}"/>
              </a:ext>
            </a:extLst>
          </p:cNvPr>
          <p:cNvSpPr txBox="1">
            <a:spLocks noChangeArrowheads="1"/>
          </p:cNvSpPr>
          <p:nvPr/>
        </p:nvSpPr>
        <p:spPr bwMode="auto">
          <a:xfrm>
            <a:off x="4093382" y="1705072"/>
            <a:ext cx="2897187" cy="261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b="1">
                <a:solidFill>
                  <a:srgbClr val="A57FAB"/>
                </a:solidFill>
              </a:rPr>
              <a:t>メリット</a:t>
            </a:r>
          </a:p>
          <a:p>
            <a:pPr eaLnBrk="1" hangingPunct="1"/>
            <a:r>
              <a:rPr lang="ja-JP" altLang="en-US" sz="1100"/>
              <a:t>・洗濯機で洗濯が可能</a:t>
            </a:r>
          </a:p>
          <a:p>
            <a:pPr eaLnBrk="1" hangingPunct="1"/>
            <a:r>
              <a:rPr lang="ja-JP" altLang="en-US" sz="1100"/>
              <a:t>・豊富なカラーバリエーション</a:t>
            </a:r>
          </a:p>
          <a:p>
            <a:pPr eaLnBrk="1" hangingPunct="1"/>
            <a:r>
              <a:rPr lang="ja-JP" altLang="en-US" sz="1100"/>
              <a:t>・消臭、抗菌、防火など様々な機能</a:t>
            </a:r>
            <a:endParaRPr lang="en-US" altLang="ja-JP" sz="1100" dirty="0"/>
          </a:p>
          <a:p>
            <a:pPr eaLnBrk="1" hangingPunct="1"/>
            <a:endParaRPr lang="ja-JP" altLang="en-US" sz="1100"/>
          </a:p>
          <a:p>
            <a:pPr eaLnBrk="1" hangingPunct="1"/>
            <a:r>
              <a:rPr lang="ja-JP" altLang="en-US" sz="1100" b="1">
                <a:solidFill>
                  <a:srgbClr val="A57FAB"/>
                </a:solidFill>
              </a:rPr>
              <a:t>デメリット</a:t>
            </a:r>
          </a:p>
          <a:p>
            <a:pPr eaLnBrk="1" hangingPunct="1"/>
            <a:r>
              <a:rPr lang="ja-JP" altLang="en-US" sz="1100"/>
              <a:t>・生地が薄いものが多い</a:t>
            </a:r>
          </a:p>
          <a:p>
            <a:pPr eaLnBrk="1" hangingPunct="1"/>
            <a:r>
              <a:rPr lang="ja-JP" altLang="en-US" sz="1100"/>
              <a:t>・汚れやすい</a:t>
            </a:r>
          </a:p>
          <a:p>
            <a:pPr eaLnBrk="1" hangingPunct="1"/>
            <a:r>
              <a:rPr lang="ja-JP" altLang="en-US" sz="1100"/>
              <a:t>・風邪で窓枠に当たり音がする</a:t>
            </a:r>
            <a:endParaRPr lang="en-US" altLang="ja-JP" sz="1100" dirty="0"/>
          </a:p>
          <a:p>
            <a:pPr eaLnBrk="1" hangingPunct="1"/>
            <a:endParaRPr lang="ja-JP" altLang="en-US" sz="1100"/>
          </a:p>
          <a:p>
            <a:pPr eaLnBrk="1" hangingPunct="1"/>
            <a:r>
              <a:rPr lang="ja-JP" altLang="en-US" sz="1100"/>
              <a:t>ロールスクリーンは下部が固定されていないので、風が強い場所などは窓枠に当たって音が出るので設置場所をチェックしましょう。また、生地の薄い物が多いので、透けては困る場所などは生地の厚みをよくチェックしましょう。</a:t>
            </a:r>
            <a:endParaRPr lang="ja-JP" altLang="en-US"/>
          </a:p>
        </p:txBody>
      </p:sp>
      <p:sp>
        <p:nvSpPr>
          <p:cNvPr id="26" name="Text Box 68">
            <a:extLst>
              <a:ext uri="{FF2B5EF4-FFF2-40B4-BE49-F238E27FC236}">
                <a16:creationId xmlns:a16="http://schemas.microsoft.com/office/drawing/2014/main" id="{53AB66F0-76BE-687F-372A-C85931BE4E05}"/>
              </a:ext>
            </a:extLst>
          </p:cNvPr>
          <p:cNvSpPr txBox="1">
            <a:spLocks noChangeArrowheads="1"/>
          </p:cNvSpPr>
          <p:nvPr/>
        </p:nvSpPr>
        <p:spPr bwMode="auto">
          <a:xfrm>
            <a:off x="2529129" y="7454943"/>
            <a:ext cx="4412306"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「傘かしげ」をご存知でしょうか。道ですれ違うときに、傘と傘がぶつかったり雫がかかったりしないよう、相手と反対側にスッと傘を傾けることをいいます。</a:t>
            </a:r>
          </a:p>
          <a:p>
            <a:pPr eaLnBrk="1" hangingPunct="1"/>
            <a:r>
              <a:rPr lang="ja-JP" altLang="en-US" sz="1100"/>
              <a:t>傘かしげ</a:t>
            </a:r>
            <a:r>
              <a:rPr lang="en-US" altLang="ja-JP" sz="1100" dirty="0"/>
              <a:t>…</a:t>
            </a:r>
            <a:r>
              <a:rPr lang="ja-JP" altLang="en-US" sz="1100"/>
              <a:t>なんとも素敵な響きをもつこの言葉は、江戸時代の商人の心意気を示した江戸しぐさのひとつ。</a:t>
            </a:r>
          </a:p>
          <a:p>
            <a:pPr eaLnBrk="1" hangingPunct="1"/>
            <a:r>
              <a:rPr lang="ja-JP" altLang="en-US" sz="1100"/>
              <a:t>雨の日のお客様にも、素敵な心配りをしたいものです。</a:t>
            </a:r>
          </a:p>
          <a:p>
            <a:pPr eaLnBrk="1" hangingPunct="1"/>
            <a:r>
              <a:rPr lang="ja-JP" altLang="en-US"/>
              <a:t> </a:t>
            </a:r>
          </a:p>
        </p:txBody>
      </p:sp>
      <p:sp>
        <p:nvSpPr>
          <p:cNvPr id="35" name="Text Box 72">
            <a:extLst>
              <a:ext uri="{FF2B5EF4-FFF2-40B4-BE49-F238E27FC236}">
                <a16:creationId xmlns:a16="http://schemas.microsoft.com/office/drawing/2014/main" id="{B3436E4A-E92D-8A22-5B7E-60743309F42A}"/>
              </a:ext>
            </a:extLst>
          </p:cNvPr>
          <p:cNvSpPr txBox="1">
            <a:spLocks noChangeArrowheads="1"/>
          </p:cNvSpPr>
          <p:nvPr/>
        </p:nvSpPr>
        <p:spPr bwMode="auto">
          <a:xfrm>
            <a:off x="3967163" y="8528050"/>
            <a:ext cx="3059112" cy="168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b="1">
                <a:solidFill>
                  <a:srgbClr val="A57FAB"/>
                </a:solidFill>
              </a:rPr>
              <a:t>■レインコートは、お預かりする</a:t>
            </a:r>
            <a:br>
              <a:rPr lang="ja-JP" altLang="en-US" sz="1100"/>
            </a:br>
            <a:r>
              <a:rPr lang="ja-JP" altLang="en-US" sz="1100"/>
              <a:t>お客様が脱がれたレインコートは、「お預かりします」と手を差し出して。ハンガーにかけて、濡れているようだったら、さっと水分を取っておくことができたら万全です。お帰りの時にさっとお出しできるようにしておきます。 </a:t>
            </a:r>
          </a:p>
          <a:p>
            <a:pPr eaLnBrk="1" hangingPunct="1"/>
            <a:r>
              <a:rPr lang="ja-JP" altLang="en-US" sz="1100"/>
              <a:t>　　</a:t>
            </a:r>
          </a:p>
          <a:p>
            <a:pPr eaLnBrk="1" hangingPunct="1"/>
            <a:r>
              <a:rPr lang="ja-JP" altLang="en-US" sz="1100"/>
              <a:t>あなたの気配りが周囲に晴れやかな空気を運んでくれるはずです。（参考文献　</a:t>
            </a:r>
            <a:r>
              <a:rPr lang="en-US" altLang="ja-JP" sz="1100" dirty="0"/>
              <a:t>All About</a:t>
            </a:r>
            <a:r>
              <a:rPr lang="ja-JP" altLang="en-US" sz="1100"/>
              <a:t>）</a:t>
            </a:r>
          </a:p>
          <a:p>
            <a:pPr eaLnBrk="1" hangingPunct="1"/>
            <a:r>
              <a:rPr lang="ja-JP" altLang="en-US" sz="1100"/>
              <a:t> </a:t>
            </a:r>
          </a:p>
        </p:txBody>
      </p:sp>
      <p:sp>
        <p:nvSpPr>
          <p:cNvPr id="37" name="Text Box 72">
            <a:extLst>
              <a:ext uri="{FF2B5EF4-FFF2-40B4-BE49-F238E27FC236}">
                <a16:creationId xmlns:a16="http://schemas.microsoft.com/office/drawing/2014/main" id="{0C929ACE-BD32-4A5C-2AA1-D2B0305DD3F9}"/>
              </a:ext>
            </a:extLst>
          </p:cNvPr>
          <p:cNvSpPr txBox="1">
            <a:spLocks noChangeArrowheads="1"/>
          </p:cNvSpPr>
          <p:nvPr/>
        </p:nvSpPr>
        <p:spPr bwMode="auto">
          <a:xfrm>
            <a:off x="778253" y="8565310"/>
            <a:ext cx="305911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000" b="1">
                <a:solidFill>
                  <a:srgbClr val="A57FAB"/>
                </a:solidFill>
              </a:rPr>
              <a:t>　</a:t>
            </a:r>
            <a:r>
              <a:rPr lang="ja-JP" altLang="en-US" sz="1100" b="1">
                <a:solidFill>
                  <a:srgbClr val="A57FAB"/>
                </a:solidFill>
              </a:rPr>
              <a:t>■「お足もとの悪い中」</a:t>
            </a:r>
            <a:br>
              <a:rPr lang="ja-JP" altLang="en-US" sz="1100"/>
            </a:br>
            <a:r>
              <a:rPr lang="ja-JP" altLang="en-US" sz="1100"/>
              <a:t>雨の日の来客には、まず最初に「お足もとの悪い中、ありがとうございます」と一言添えます。</a:t>
            </a:r>
          </a:p>
          <a:p>
            <a:pPr eaLnBrk="1" hangingPunct="1"/>
            <a:br>
              <a:rPr lang="ja-JP" altLang="en-US" sz="1100"/>
            </a:br>
            <a:r>
              <a:rPr lang="ja-JP" altLang="en-US" sz="1100" b="1">
                <a:solidFill>
                  <a:srgbClr val="A57FAB"/>
                </a:solidFill>
              </a:rPr>
              <a:t>　■拭くものを用意できれば◎</a:t>
            </a:r>
            <a:br>
              <a:rPr lang="ja-JP" altLang="en-US" sz="1100"/>
            </a:br>
            <a:r>
              <a:rPr lang="ja-JP" altLang="en-US" sz="1100"/>
              <a:t>お客様の荷物や洋服が濡れている場合は、サっと「どうぞお使いください」とタオルなどを差し出したいもの。</a:t>
            </a:r>
          </a:p>
          <a:p>
            <a:pPr eaLnBrk="1" hangingPunct="1"/>
            <a:r>
              <a:rPr lang="ja-JP" altLang="en-US" sz="1100"/>
              <a:t> </a:t>
            </a:r>
          </a:p>
        </p:txBody>
      </p:sp>
      <p:sp>
        <p:nvSpPr>
          <p:cNvPr id="28" name="テキスト ボックス 27">
            <a:extLst>
              <a:ext uri="{FF2B5EF4-FFF2-40B4-BE49-F238E27FC236}">
                <a16:creationId xmlns:a16="http://schemas.microsoft.com/office/drawing/2014/main" id="{427FBFF8-F55C-0D50-ECF1-25A59EC21988}"/>
              </a:ext>
            </a:extLst>
          </p:cNvPr>
          <p:cNvSpPr txBox="1"/>
          <p:nvPr/>
        </p:nvSpPr>
        <p:spPr>
          <a:xfrm>
            <a:off x="4056296" y="1400873"/>
            <a:ext cx="1407758"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メリットデメリットは？</a:t>
            </a:r>
          </a:p>
        </p:txBody>
      </p:sp>
      <p:sp>
        <p:nvSpPr>
          <p:cNvPr id="29" name="テキスト ボックス 28">
            <a:extLst>
              <a:ext uri="{FF2B5EF4-FFF2-40B4-BE49-F238E27FC236}">
                <a16:creationId xmlns:a16="http://schemas.microsoft.com/office/drawing/2014/main" id="{4091073A-D820-05A2-29FE-0AB2D5596F17}"/>
              </a:ext>
            </a:extLst>
          </p:cNvPr>
          <p:cNvSpPr txBox="1"/>
          <p:nvPr/>
        </p:nvSpPr>
        <p:spPr>
          <a:xfrm>
            <a:off x="806319" y="3522207"/>
            <a:ext cx="2175596"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ロールスクリーンの操作方法は？</a:t>
            </a:r>
          </a:p>
        </p:txBody>
      </p:sp>
      <p:sp>
        <p:nvSpPr>
          <p:cNvPr id="33" name="テキスト ボックス 32">
            <a:extLst>
              <a:ext uri="{FF2B5EF4-FFF2-40B4-BE49-F238E27FC236}">
                <a16:creationId xmlns:a16="http://schemas.microsoft.com/office/drawing/2014/main" id="{F57FFF57-D7D3-D16F-39B4-2CB4DC9FB267}"/>
              </a:ext>
            </a:extLst>
          </p:cNvPr>
          <p:cNvSpPr txBox="1"/>
          <p:nvPr/>
        </p:nvSpPr>
        <p:spPr>
          <a:xfrm>
            <a:off x="814935" y="5000104"/>
            <a:ext cx="2337499"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ロールスクリーンを選ぶポイントは？</a:t>
            </a:r>
          </a:p>
        </p:txBody>
      </p:sp>
      <p:sp>
        <p:nvSpPr>
          <p:cNvPr id="38" name="テキスト ボックス 37">
            <a:extLst>
              <a:ext uri="{FF2B5EF4-FFF2-40B4-BE49-F238E27FC236}">
                <a16:creationId xmlns:a16="http://schemas.microsoft.com/office/drawing/2014/main" id="{247E450E-E78E-E38B-B1B5-ADE7C91BB5FF}"/>
              </a:ext>
            </a:extLst>
          </p:cNvPr>
          <p:cNvSpPr txBox="1"/>
          <p:nvPr/>
        </p:nvSpPr>
        <p:spPr>
          <a:xfrm>
            <a:off x="4056296" y="4484722"/>
            <a:ext cx="2243905" cy="1892826"/>
          </a:xfrm>
          <a:prstGeom prst="rect">
            <a:avLst/>
          </a:prstGeom>
          <a:noFill/>
        </p:spPr>
        <p:txBody>
          <a:bodyPr wrap="square" rtlCol="0">
            <a:spAutoFit/>
          </a:bodyPr>
          <a:lstStyle/>
          <a:p>
            <a:pPr eaLnBrk="1" hangingPunct="1"/>
            <a:r>
              <a:rPr lang="ja-JP" altLang="en-US" sz="1100">
                <a:latin typeface="MS PGothic" panose="020B0600070205080204" pitchFamily="34" charset="-128"/>
                <a:ea typeface="MS PGothic" panose="020B0600070205080204" pitchFamily="34" charset="-128"/>
              </a:rPr>
              <a:t>スクリーンは、この他にもプリーツ加工をした布をたたみ</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込んだり伸ばしたり</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する「プリーツス</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クリーン」や、</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１枚布を左右に</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スライドさせる</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「パネルスクリーン」</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などがあります。</a:t>
            </a:r>
          </a:p>
          <a:p>
            <a:endParaRPr kumimoji="1" lang="ja-JP" altLang="en-US"/>
          </a:p>
        </p:txBody>
      </p:sp>
      <p:sp>
        <p:nvSpPr>
          <p:cNvPr id="10" name="テキスト ボックス 9">
            <a:extLst>
              <a:ext uri="{FF2B5EF4-FFF2-40B4-BE49-F238E27FC236}">
                <a16:creationId xmlns:a16="http://schemas.microsoft.com/office/drawing/2014/main" id="{80D5FB2C-4887-71C0-075F-01EF99228BE3}"/>
              </a:ext>
            </a:extLst>
          </p:cNvPr>
          <p:cNvSpPr txBox="1"/>
          <p:nvPr/>
        </p:nvSpPr>
        <p:spPr>
          <a:xfrm>
            <a:off x="7901655" y="6049696"/>
            <a:ext cx="2916984" cy="4154984"/>
          </a:xfrm>
          <a:prstGeom prst="rect">
            <a:avLst/>
          </a:prstGeom>
          <a:noFill/>
        </p:spPr>
        <p:txBody>
          <a:bodyPr wrap="square" rtlCol="0">
            <a:spAutoFit/>
          </a:bodyPr>
          <a:lstStyle/>
          <a:p>
            <a:r>
              <a:rPr kumimoji="1" lang="en-US" altLang="ja-JP" sz="1100" dirty="0">
                <a:latin typeface="MS PGothic" panose="020B0600070205080204" pitchFamily="34" charset="-128"/>
                <a:ea typeface="MS PGothic" panose="020B0600070205080204" pitchFamily="34" charset="-128"/>
              </a:rPr>
              <a:t>1. </a:t>
            </a:r>
            <a:r>
              <a:rPr kumimoji="1" lang="ja-JP" altLang="en-US" sz="1100">
                <a:latin typeface="MS PGothic" panose="020B0600070205080204" pitchFamily="34" charset="-128"/>
                <a:ea typeface="MS PGothic" panose="020B0600070205080204" pitchFamily="34" charset="-128"/>
              </a:rPr>
              <a:t>間取りの工夫</a:t>
            </a:r>
          </a:p>
          <a:p>
            <a:endParaRPr kumimoji="1" lang="ja-JP" altLang="en-US" sz="1100">
              <a:latin typeface="MS PGothic" panose="020B0600070205080204" pitchFamily="34" charset="-128"/>
              <a:ea typeface="MS PGothic" panose="020B0600070205080204" pitchFamily="34" charset="-128"/>
            </a:endParaRPr>
          </a:p>
          <a:p>
            <a:r>
              <a:rPr kumimoji="1" lang="ja-JP" altLang="en-US" sz="1100" b="1">
                <a:solidFill>
                  <a:srgbClr val="A57FAB"/>
                </a:solidFill>
                <a:latin typeface="MS PGothic" panose="020B0600070205080204" pitchFamily="34" charset="-128"/>
                <a:ea typeface="MS PGothic" panose="020B0600070205080204" pitchFamily="34" charset="-128"/>
              </a:rPr>
              <a:t>家事動線を考えた間取り</a:t>
            </a:r>
          </a:p>
          <a:p>
            <a:r>
              <a:rPr kumimoji="1" lang="ja-JP" altLang="en-US" sz="1100">
                <a:latin typeface="MS PGothic" panose="020B0600070205080204" pitchFamily="34" charset="-128"/>
                <a:ea typeface="MS PGothic" panose="020B0600070205080204" pitchFamily="34" charset="-128"/>
              </a:rPr>
              <a:t>キッチン、洗面所、ランドリーが近くにあると便利です。特に、洗濯物を洗った後すぐに干せる場所が近くにあると、家事が効率よく行えます。</a:t>
            </a:r>
          </a:p>
          <a:p>
            <a:r>
              <a:rPr kumimoji="1" lang="ja-JP" altLang="en-US" sz="1100">
                <a:latin typeface="MS PGothic" panose="020B0600070205080204" pitchFamily="34" charset="-128"/>
                <a:ea typeface="MS PGothic" panose="020B0600070205080204" pitchFamily="34" charset="-128"/>
              </a:rPr>
              <a:t>またキッチンからダイニングやリビングに行く動線がスムーズであれば、食事の準備や片付けがラクに！</a:t>
            </a:r>
          </a:p>
          <a:p>
            <a:endParaRPr kumimoji="1" lang="ja-JP" altLang="en-US" sz="1100">
              <a:latin typeface="MS PGothic" panose="020B0600070205080204" pitchFamily="34" charset="-128"/>
              <a:ea typeface="MS PGothic" panose="020B0600070205080204" pitchFamily="34" charset="-128"/>
            </a:endParaRPr>
          </a:p>
          <a:p>
            <a:r>
              <a:rPr kumimoji="1" lang="ja-JP" altLang="en-US" sz="1100" b="1">
                <a:solidFill>
                  <a:srgbClr val="A57FAB"/>
                </a:solidFill>
                <a:latin typeface="MS PGothic" panose="020B0600070205080204" pitchFamily="34" charset="-128"/>
                <a:ea typeface="MS PGothic" panose="020B0600070205080204" pitchFamily="34" charset="-128"/>
              </a:rPr>
              <a:t>オープンキッチン</a:t>
            </a:r>
          </a:p>
          <a:p>
            <a:r>
              <a:rPr kumimoji="1" lang="ja-JP" altLang="en-US" sz="1100">
                <a:latin typeface="MS PGothic" panose="020B0600070205080204" pitchFamily="34" charset="-128"/>
                <a:ea typeface="MS PGothic" panose="020B0600070205080204" pitchFamily="34" charset="-128"/>
              </a:rPr>
              <a:t>オープンキッチンにすると、料理中でも家族とコミュニケーションを取りやすくなります。また、キッチンが広く使えると作業スペースが増え、使い勝手も良いです。</a:t>
            </a:r>
          </a:p>
          <a:p>
            <a:endParaRPr kumimoji="1" lang="ja-JP" altLang="en-US" sz="1100">
              <a:latin typeface="MS PGothic" panose="020B0600070205080204" pitchFamily="34" charset="-128"/>
              <a:ea typeface="MS PGothic" panose="020B0600070205080204" pitchFamily="34" charset="-128"/>
            </a:endParaRPr>
          </a:p>
          <a:p>
            <a:r>
              <a:rPr kumimoji="1" lang="ja-JP" altLang="en-US" sz="1100" b="1">
                <a:solidFill>
                  <a:srgbClr val="A57FAB"/>
                </a:solidFill>
                <a:latin typeface="MS PGothic" panose="020B0600070205080204" pitchFamily="34" charset="-128"/>
                <a:ea typeface="MS PGothic" panose="020B0600070205080204" pitchFamily="34" charset="-128"/>
              </a:rPr>
              <a:t>ファミリークローゼット</a:t>
            </a:r>
          </a:p>
          <a:p>
            <a:r>
              <a:rPr kumimoji="1" lang="ja-JP" altLang="en-US" sz="1100">
                <a:latin typeface="MS PGothic" panose="020B0600070205080204" pitchFamily="34" charset="-128"/>
                <a:ea typeface="MS PGothic" panose="020B0600070205080204" pitchFamily="34" charset="-128"/>
              </a:rPr>
              <a:t>洗濯物を一箇所にまとめて収納できるファミリークローゼットを設置すると、一箇所で家事が完結できます。収納する場所が近いと、衣類の整理も楽に。</a:t>
            </a:r>
          </a:p>
          <a:p>
            <a:endParaRPr kumimoji="1" lang="ja-JP" altLang="en-US" sz="110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p:txBody>
      </p:sp>
      <p:sp>
        <p:nvSpPr>
          <p:cNvPr id="11" name="テキスト ボックス 10">
            <a:extLst>
              <a:ext uri="{FF2B5EF4-FFF2-40B4-BE49-F238E27FC236}">
                <a16:creationId xmlns:a16="http://schemas.microsoft.com/office/drawing/2014/main" id="{3A636966-CDDF-2A41-96B7-31717538E00E}"/>
              </a:ext>
            </a:extLst>
          </p:cNvPr>
          <p:cNvSpPr txBox="1"/>
          <p:nvPr/>
        </p:nvSpPr>
        <p:spPr>
          <a:xfrm>
            <a:off x="11136819" y="6055468"/>
            <a:ext cx="3188909" cy="4154984"/>
          </a:xfrm>
          <a:prstGeom prst="rect">
            <a:avLst/>
          </a:prstGeom>
          <a:noFill/>
        </p:spPr>
        <p:txBody>
          <a:bodyPr wrap="square" rtlCol="0">
            <a:spAutoFit/>
          </a:bodyPr>
          <a:lstStyle/>
          <a:p>
            <a:r>
              <a:rPr kumimoji="1" lang="en-US" altLang="ja-JP" sz="1100" dirty="0">
                <a:latin typeface="MS PGothic" panose="020B0600070205080204" pitchFamily="34" charset="-128"/>
                <a:ea typeface="MS PGothic" panose="020B0600070205080204" pitchFamily="34" charset="-128"/>
              </a:rPr>
              <a:t>2. </a:t>
            </a:r>
            <a:r>
              <a:rPr kumimoji="1" lang="ja-JP" altLang="en-US" sz="1100">
                <a:latin typeface="MS PGothic" panose="020B0600070205080204" pitchFamily="34" charset="-128"/>
                <a:ea typeface="MS PGothic" panose="020B0600070205080204" pitchFamily="34" charset="-128"/>
              </a:rPr>
              <a:t>便利な設備</a:t>
            </a:r>
          </a:p>
          <a:p>
            <a:endParaRPr kumimoji="1" lang="ja-JP" altLang="en-US" sz="1100">
              <a:latin typeface="MS PGothic" panose="020B0600070205080204" pitchFamily="34" charset="-128"/>
              <a:ea typeface="MS PGothic" panose="020B0600070205080204" pitchFamily="34" charset="-128"/>
            </a:endParaRPr>
          </a:p>
          <a:p>
            <a:r>
              <a:rPr kumimoji="1" lang="ja-JP" altLang="en-US" sz="1100" b="1">
                <a:solidFill>
                  <a:srgbClr val="A57FAB"/>
                </a:solidFill>
                <a:latin typeface="MS PGothic" panose="020B0600070205080204" pitchFamily="34" charset="-128"/>
                <a:ea typeface="MS PGothic" panose="020B0600070205080204" pitchFamily="34" charset="-128"/>
              </a:rPr>
              <a:t>食洗機</a:t>
            </a:r>
          </a:p>
          <a:p>
            <a:r>
              <a:rPr kumimoji="1" lang="ja-JP" altLang="en-US" sz="1100">
                <a:latin typeface="MS PGothic" panose="020B0600070205080204" pitchFamily="34" charset="-128"/>
                <a:ea typeface="MS PGothic" panose="020B0600070205080204" pitchFamily="34" charset="-128"/>
              </a:rPr>
              <a:t>家事の負担を減らす設備で、特に人気なのが食洗機です。近年は大型で洗浄力が強い海外の製品が人気となっています。ビルドインタイプの食洗機は基本的に後付けができないため、住宅建築やリフォームの際に検討してください。</a:t>
            </a:r>
          </a:p>
          <a:p>
            <a:endParaRPr kumimoji="1" lang="ja-JP" altLang="en-US" sz="1100">
              <a:latin typeface="MS PGothic" panose="020B0600070205080204" pitchFamily="34" charset="-128"/>
              <a:ea typeface="MS PGothic" panose="020B0600070205080204" pitchFamily="34" charset="-128"/>
            </a:endParaRPr>
          </a:p>
          <a:p>
            <a:r>
              <a:rPr kumimoji="1" lang="ja-JP" altLang="en-US" sz="1100" b="1">
                <a:solidFill>
                  <a:srgbClr val="A57FAB"/>
                </a:solidFill>
                <a:latin typeface="MS PGothic" panose="020B0600070205080204" pitchFamily="34" charset="-128"/>
                <a:ea typeface="MS PGothic" panose="020B0600070205080204" pitchFamily="34" charset="-128"/>
              </a:rPr>
              <a:t>自動掃除機（ロボット掃除機）</a:t>
            </a:r>
          </a:p>
          <a:p>
            <a:r>
              <a:rPr kumimoji="1" lang="ja-JP" altLang="en-US" sz="1100">
                <a:latin typeface="MS PGothic" panose="020B0600070205080204" pitchFamily="34" charset="-128"/>
                <a:ea typeface="MS PGothic" panose="020B0600070205080204" pitchFamily="34" charset="-128"/>
              </a:rPr>
              <a:t>最近では、ルンバ</a:t>
            </a:r>
            <a:r>
              <a:rPr kumimoji="1" lang="en-US" altLang="ja-JP" sz="1100" dirty="0">
                <a:latin typeface="MS PGothic" panose="020B0600070205080204" pitchFamily="34" charset="-128"/>
                <a:ea typeface="MS PGothic" panose="020B0600070205080204" pitchFamily="34" charset="-128"/>
              </a:rPr>
              <a:t>(</a:t>
            </a:r>
            <a:r>
              <a:rPr kumimoji="1" lang="en" altLang="ja-JP" sz="1100" dirty="0">
                <a:latin typeface="MS PGothic" panose="020B0600070205080204" pitchFamily="34" charset="-128"/>
                <a:ea typeface="MS PGothic" panose="020B0600070205080204" pitchFamily="34" charset="-128"/>
              </a:rPr>
              <a:t>iRobot</a:t>
            </a:r>
            <a:r>
              <a:rPr kumimoji="1" lang="ja-JP" altLang="en-US" sz="1100">
                <a:latin typeface="MS PGothic" panose="020B0600070205080204" pitchFamily="34" charset="-128"/>
                <a:ea typeface="MS PGothic" panose="020B0600070205080204" pitchFamily="34" charset="-128"/>
              </a:rPr>
              <a:t>社のお掃除ロボット</a:t>
            </a:r>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で掃除がしやすいお部屋や状態の事を指す</a:t>
            </a:r>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ルンバブル</a:t>
            </a:r>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a:t>
            </a:r>
            <a:r>
              <a:rPr kumimoji="1" lang="en" altLang="ja-JP" sz="1100" dirty="0">
                <a:latin typeface="MS PGothic" panose="020B0600070205080204" pitchFamily="34" charset="-128"/>
                <a:ea typeface="MS PGothic" panose="020B0600070205080204" pitchFamily="34" charset="-128"/>
              </a:rPr>
              <a:t>Roomba</a:t>
            </a:r>
            <a:r>
              <a:rPr kumimoji="1" lang="ja-JP" altLang="en" sz="110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ルンバ）」</a:t>
            </a:r>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a:t>
            </a:r>
            <a:r>
              <a:rPr kumimoji="1" lang="en" altLang="ja-JP" sz="1100" dirty="0">
                <a:latin typeface="MS PGothic" panose="020B0600070205080204" pitchFamily="34" charset="-128"/>
                <a:ea typeface="MS PGothic" panose="020B0600070205080204" pitchFamily="34" charset="-128"/>
              </a:rPr>
              <a:t>able</a:t>
            </a:r>
            <a:r>
              <a:rPr kumimoji="1" lang="ja-JP" altLang="en" sz="110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可能・できる）」）という造語も出てきているくらい当たり前になってきているロボット掃除機。便利に使用できるようには、例えばパントリーの扉の下を少し空けてロボット掃除機が出入りできる収納スペースにする、</a:t>
            </a:r>
            <a:endParaRPr kumimoji="1"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コンセントの配置を調整するなど、</a:t>
            </a:r>
            <a:endParaRPr kumimoji="1"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便利さを生かすためには</a:t>
            </a:r>
            <a:endParaRPr kumimoji="1"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家にちょっとした工夫を</a:t>
            </a:r>
            <a:endParaRPr kumimoji="1"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加えるとより活用</a:t>
            </a:r>
            <a:endParaRPr kumimoji="1"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しやすくなります。</a:t>
            </a:r>
          </a:p>
          <a:p>
            <a:endParaRPr kumimoji="1" lang="ja-JP" altLang="en-US" sz="110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p:txBody>
      </p:sp>
      <p:pic>
        <p:nvPicPr>
          <p:cNvPr id="7" name="図 6" descr="時計 が含まれている画像&#10;&#10;AI によって生成されたコンテンツは間違っている可能性があります。">
            <a:extLst>
              <a:ext uri="{FF2B5EF4-FFF2-40B4-BE49-F238E27FC236}">
                <a16:creationId xmlns:a16="http://schemas.microsoft.com/office/drawing/2014/main" id="{58D949B2-D13D-2D30-2B7A-AD58097A3305}"/>
              </a:ext>
            </a:extLst>
          </p:cNvPr>
          <p:cNvPicPr>
            <a:picLocks noChangeAspect="1"/>
          </p:cNvPicPr>
          <p:nvPr/>
        </p:nvPicPr>
        <p:blipFill>
          <a:blip r:embed="rId4">
            <a:extLst>
              <a:ext uri="{28A0092B-C50C-407E-A947-70E740481C1C}">
                <a14:useLocalDpi xmlns:a14="http://schemas.microsoft.com/office/drawing/2010/main" val="0"/>
              </a:ext>
            </a:extLst>
          </a:blip>
          <a:srcRect b="9115"/>
          <a:stretch/>
        </p:blipFill>
        <p:spPr>
          <a:xfrm>
            <a:off x="533304" y="7376729"/>
            <a:ext cx="1864908" cy="1140359"/>
          </a:xfrm>
          <a:prstGeom prst="rect">
            <a:avLst/>
          </a:prstGeom>
        </p:spPr>
      </p:pic>
      <p:pic>
        <p:nvPicPr>
          <p:cNvPr id="23" name="図 22" descr="部屋 が含まれている画像&#10;&#10;AI によって生成されたコンテンツは間違っている可能性があります。">
            <a:extLst>
              <a:ext uri="{FF2B5EF4-FFF2-40B4-BE49-F238E27FC236}">
                <a16:creationId xmlns:a16="http://schemas.microsoft.com/office/drawing/2014/main" id="{93D7F448-83A9-7B23-80DB-BC278AA4A4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84388" y="9053258"/>
            <a:ext cx="1705720" cy="1164595"/>
          </a:xfrm>
          <a:prstGeom prst="rect">
            <a:avLst/>
          </a:prstGeom>
        </p:spPr>
      </p:pic>
      <p:pic>
        <p:nvPicPr>
          <p:cNvPr id="51" name="図 50" descr="建物, ウィンドウ, ミラー, テーブル が含まれている画像&#10;&#10;AI によって生成されたコンテンツは間違っている可能性があります。">
            <a:extLst>
              <a:ext uri="{FF2B5EF4-FFF2-40B4-BE49-F238E27FC236}">
                <a16:creationId xmlns:a16="http://schemas.microsoft.com/office/drawing/2014/main" id="{42E6EE5B-8975-11DD-CDB7-939BA9605B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26298" y="4840532"/>
            <a:ext cx="1359402" cy="1701929"/>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16414</TotalTime>
  <Words>1767</Words>
  <Application>Microsoft Macintosh PowerPoint</Application>
  <PresentationFormat>ユーザー設定</PresentationFormat>
  <Paragraphs>163</Paragraphs>
  <Slides>2</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MS PGothic</vt:lpstr>
      <vt:lpstr>MS PGothic</vt:lpstr>
      <vt:lpstr>メイリオ</vt:lpstr>
      <vt:lpstr>游ゴシック</vt:lpstr>
      <vt:lpstr>游ゴシック Light</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466</cp:revision>
  <cp:lastPrinted>2024-04-18T05:38:28Z</cp:lastPrinted>
  <dcterms:created xsi:type="dcterms:W3CDTF">2006-11-30T02:47:34Z</dcterms:created>
  <dcterms:modified xsi:type="dcterms:W3CDTF">2025-04-10T01:06:30Z</dcterms:modified>
</cp:coreProperties>
</file>