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490B3"/>
    <a:srgbClr val="EA8888"/>
    <a:srgbClr val="F6CEC9"/>
    <a:srgbClr val="1B5A7A"/>
    <a:srgbClr val="BFC7DD"/>
    <a:srgbClr val="A5D189"/>
    <a:srgbClr val="BF4D4A"/>
    <a:srgbClr val="FFF2CC"/>
    <a:srgbClr val="EDE5A9"/>
    <a:srgbClr val="EFCF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395"/>
    <p:restoredTop sz="94478" autoAdjust="0"/>
  </p:normalViewPr>
  <p:slideViewPr>
    <p:cSldViewPr snapToGrid="0">
      <p:cViewPr>
        <p:scale>
          <a:sx n="92" d="100"/>
          <a:sy n="92" d="100"/>
        </p:scale>
        <p:origin x="1872" y="248"/>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2025/1/21</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1</a:t>
            </a:fld>
            <a:endParaRPr kumimoji="1" lang="ja-JP" altLang="en-US"/>
          </a:p>
        </p:txBody>
      </p:sp>
    </p:spTree>
    <p:extLst>
      <p:ext uri="{BB962C8B-B14F-4D97-AF65-F5344CB8AC3E}">
        <p14:creationId xmlns:p14="http://schemas.microsoft.com/office/powerpoint/2010/main" val="3117995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図 51" descr="テキスト&#10;&#10;自動的に生成された説明">
            <a:extLst>
              <a:ext uri="{FF2B5EF4-FFF2-40B4-BE49-F238E27FC236}">
                <a16:creationId xmlns:a16="http://schemas.microsoft.com/office/drawing/2014/main" id="{18358433-180B-695D-8103-786C1EC916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2519" y="568275"/>
            <a:ext cx="6926401" cy="1332000"/>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1525787" y="4862908"/>
            <a:ext cx="4687731"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～住まいに満足していますか～</a:t>
            </a:r>
            <a:endParaRPr lang="ja-JP" altLang="en-US" sz="1500" b="1" dirty="0">
              <a:latin typeface="ＭＳ Ｐゴシック" panose="020B0600070205080204" pitchFamily="50" charset="-128"/>
              <a:ea typeface="ＭＳ Ｐゴシック" panose="020B0600070205080204" pitchFamily="50" charset="-128"/>
            </a:endParaRPr>
          </a:p>
        </p:txBody>
      </p:sp>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659137" y="3077044"/>
            <a:ext cx="2429954" cy="1368424"/>
            <a:chOff x="1016891" y="8379171"/>
            <a:chExt cx="1956971"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16891" y="8772705"/>
              <a:ext cx="1956971"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a:t>
              </a:r>
              <a:r>
                <a:rPr lang="en-US" altLang="ja-JP" sz="1100" dirty="0">
                  <a:effectLst/>
                  <a:latin typeface="Meiryo UI" panose="020B0604030504040204" pitchFamily="34" charset="-128"/>
                  <a:ea typeface="Meiryo UI" panose="020B0604030504040204" pitchFamily="34" charset="-128"/>
                </a:rPr>
                <a:t>330-0854</a:t>
              </a:r>
              <a:r>
                <a:rPr lang="ja-JP" altLang="en-US"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埼玉県さいたま市大宮区桜木町</a:t>
              </a:r>
              <a:r>
                <a:rPr lang="en-US" altLang="ja-JP" sz="1100" dirty="0">
                  <a:effectLst/>
                  <a:latin typeface="Meiryo UI" panose="020B0604030504040204" pitchFamily="34" charset="-128"/>
                  <a:ea typeface="Meiryo UI" panose="020B0604030504040204" pitchFamily="34" charset="-128"/>
                </a:rPr>
                <a:t>1</a:t>
              </a:r>
              <a:r>
                <a:rPr lang="ja-JP" altLang="en-US" sz="1100">
                  <a:effectLst/>
                  <a:latin typeface="Meiryo UI" panose="020B0604030504040204" pitchFamily="34" charset="-128"/>
                  <a:ea typeface="Meiryo UI" panose="020B0604030504040204" pitchFamily="34" charset="-128"/>
                </a:rPr>
                <a:t>丁目</a:t>
              </a:r>
              <a:r>
                <a:rPr lang="en-US" altLang="ja-JP" sz="1100" dirty="0">
                  <a:effectLst/>
                  <a:latin typeface="Meiryo UI" panose="020B0604030504040204" pitchFamily="34" charset="-128"/>
                  <a:ea typeface="Meiryo UI" panose="020B0604030504040204" pitchFamily="34" charset="-128"/>
                </a:rPr>
                <a:t>398-1 </a:t>
              </a:r>
              <a:r>
                <a:rPr lang="ja-JP" altLang="en-US" sz="1100">
                  <a:effectLst/>
                  <a:latin typeface="Meiryo UI" panose="020B0604030504040204" pitchFamily="34" charset="-128"/>
                  <a:ea typeface="Meiryo UI" panose="020B0604030504040204" pitchFamily="34" charset="-128"/>
                </a:rPr>
                <a:t>アドグレイス大宮</a:t>
              </a:r>
              <a:r>
                <a:rPr lang="en-US" altLang="ja-JP" sz="1100" dirty="0">
                  <a:effectLst/>
                  <a:latin typeface="Meiryo UI" panose="020B0604030504040204" pitchFamily="34" charset="-128"/>
                  <a:ea typeface="Meiryo UI" panose="020B0604030504040204" pitchFamily="34" charset="-128"/>
                </a:rPr>
                <a:t>7</a:t>
              </a:r>
              <a:r>
                <a:rPr lang="en" altLang="ja-JP" sz="1100" dirty="0">
                  <a:effectLst/>
                  <a:latin typeface="Meiryo UI" panose="020B0604030504040204" pitchFamily="34" charset="-128"/>
                  <a:ea typeface="Meiryo UI" panose="020B0604030504040204" pitchFamily="34" charset="-128"/>
                </a:rPr>
                <a:t>F</a:t>
              </a:r>
              <a:endParaRPr lang="ja-JP" altLang="ja-JP" sz="1100">
                <a:latin typeface="Meiryo UI" panose="020B0604030504040204" pitchFamily="34" charset="-128"/>
                <a:ea typeface="Meiryo UI" panose="020B0604030504040204" pitchFamily="34" charset="-128"/>
              </a:endParaRPr>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26995"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spc="300">
                  <a:solidFill>
                    <a:srgbClr val="000000"/>
                  </a:solidFill>
                  <a:latin typeface="Meiryo UI" panose="020B0604030504040204" pitchFamily="34" charset="-128"/>
                  <a:ea typeface="Meiryo UI" panose="020B0604030504040204" pitchFamily="34" charset="-128"/>
                </a:rPr>
                <a:t>株式会社フォーセンス</a:t>
              </a:r>
              <a:endParaRPr lang="ja-JP" altLang="ja-JP" sz="1600" spc="300">
                <a:latin typeface="Meiryo UI" panose="020B0604030504040204" pitchFamily="34" charset="-128"/>
                <a:ea typeface="Meiryo UI" panose="020B0604030504040204" pitchFamily="34" charset="-128"/>
              </a:endParaRPr>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TEL : 048-741-9125</a:t>
              </a:r>
              <a:r>
                <a:rPr lang="ja-JP" altLang="en"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FAX : 050-3537-6440 </a:t>
              </a:r>
              <a:br>
                <a:rPr lang="en" altLang="ja-JP" sz="800" dirty="0"/>
              </a:br>
              <a:endParaRPr lang="ja-JP" altLang="ja-JP" sz="290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258173"/>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9446338" y="7087395"/>
            <a:ext cx="2177385" cy="330001"/>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E490B3"/>
                </a:solidFill>
                <a:latin typeface="ＭＳ Ｐゴシック" panose="020B0600070205080204" pitchFamily="50" charset="-128"/>
              </a:rPr>
              <a:t>4</a:t>
            </a:r>
            <a:r>
              <a:rPr lang="ja-JP" altLang="en-US" sz="1400" b="1">
                <a:solidFill>
                  <a:srgbClr val="E490B3"/>
                </a:solidFill>
                <a:latin typeface="ＭＳ Ｐゴシック" panose="020B0600070205080204" pitchFamily="50" charset="-128"/>
              </a:rPr>
              <a:t>月　たけのこ</a:t>
            </a:r>
            <a:endParaRPr lang="ja-JP" altLang="ja-JP" dirty="0">
              <a:solidFill>
                <a:srgbClr val="E490B3"/>
              </a:solidFill>
            </a:endParaRPr>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E490B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E490B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E490B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40820" y="1526211"/>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a:t>
            </a:r>
            <a:r>
              <a:rPr lang="ja-JP" altLang="en-US" sz="1000">
                <a:solidFill>
                  <a:schemeClr val="tx1">
                    <a:lumMod val="75000"/>
                    <a:lumOff val="25000"/>
                  </a:schemeClr>
                </a:solidFill>
                <a:latin typeface="ＭＳ Ｐゴシック"/>
                <a:ea typeface="ＭＳ Ｐゴシック"/>
              </a:rPr>
              <a:t>日</a:t>
            </a:r>
            <a:r>
              <a:rPr lang="en-US" altLang="ja-JP" sz="1000" dirty="0">
                <a:solidFill>
                  <a:schemeClr val="tx1">
                    <a:lumMod val="75000"/>
                    <a:lumOff val="25000"/>
                  </a:schemeClr>
                </a:solidFill>
                <a:latin typeface="ＭＳ Ｐゴシック"/>
                <a:ea typeface="ＭＳ Ｐゴシック"/>
              </a:rPr>
              <a:t>2025</a:t>
            </a:r>
            <a:r>
              <a:rPr lang="ja-JP" altLang="en-US" sz="1000">
                <a:solidFill>
                  <a:schemeClr val="tx1">
                    <a:lumMod val="75000"/>
                    <a:lumOff val="25000"/>
                  </a:schemeClr>
                </a:solidFill>
                <a:latin typeface="ＭＳ Ｐゴシック"/>
                <a:ea typeface="ＭＳ Ｐゴシック"/>
              </a:rPr>
              <a:t>年４月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19050" cap="flat" cmpd="sng" algn="ctr">
            <a:solidFill>
              <a:srgbClr val="E490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rgbClr val="E490B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19050" cap="flat" cmpd="sng" algn="ctr">
            <a:solidFill>
              <a:srgbClr val="E490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rgbClr val="E490B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63244" y="513375"/>
            <a:ext cx="233999" cy="412806"/>
          </a:xfrm>
          <a:prstGeom prst="rect">
            <a:avLst/>
          </a:prstGeom>
          <a:solidFill>
            <a:srgbClr val="E490B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E490B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E490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rgbClr val="E490B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a:t>
            </a:r>
            <a:r>
              <a:rPr lang="ja-JP" altLang="ja-JP" sz="1500" b="1">
                <a:solidFill>
                  <a:schemeClr val="bg1"/>
                </a:solidFill>
                <a:latin typeface="ＭＳ Ｐゴシック" panose="020B0600070205080204" pitchFamily="50" charset="-128"/>
              </a:rPr>
              <a:t>旬暦　</a:t>
            </a:r>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E490B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sp>
        <p:nvSpPr>
          <p:cNvPr id="40" name="Text Box 1028">
            <a:extLst>
              <a:ext uri="{FF2B5EF4-FFF2-40B4-BE49-F238E27FC236}">
                <a16:creationId xmlns:a16="http://schemas.microsoft.com/office/drawing/2014/main" id="{25B65A98-D025-49FB-090E-0AB79D1EAA71}"/>
              </a:ext>
            </a:extLst>
          </p:cNvPr>
          <p:cNvSpPr txBox="1">
            <a:spLocks noChangeArrowheads="1"/>
          </p:cNvSpPr>
          <p:nvPr/>
        </p:nvSpPr>
        <p:spPr bwMode="auto">
          <a:xfrm>
            <a:off x="4836957" y="1090951"/>
            <a:ext cx="995004" cy="25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en-US" sz="1200" b="1">
                <a:solidFill>
                  <a:srgbClr val="E490B3"/>
                </a:solidFill>
                <a:latin typeface="ＭＳ Ｐゴシック" panose="020B0600070205080204" pitchFamily="34" charset="-128"/>
              </a:rPr>
              <a:t>ニッチ</a:t>
            </a:r>
            <a:endParaRPr lang="en-US" altLang="ja-JP" sz="1200" b="1" dirty="0">
              <a:solidFill>
                <a:srgbClr val="E490B3"/>
              </a:solidFill>
              <a:latin typeface="ＭＳ Ｐゴシック" panose="020B0600070205080204" pitchFamily="34" charset="-128"/>
            </a:endParaRPr>
          </a:p>
        </p:txBody>
      </p:sp>
      <p:sp>
        <p:nvSpPr>
          <p:cNvPr id="29" name="Text Box 64">
            <a:extLst>
              <a:ext uri="{FF2B5EF4-FFF2-40B4-BE49-F238E27FC236}">
                <a16:creationId xmlns:a16="http://schemas.microsoft.com/office/drawing/2014/main" id="{1F9164AB-C9B4-4508-BA3F-8EAA1A0B5F49}"/>
              </a:ext>
            </a:extLst>
          </p:cNvPr>
          <p:cNvSpPr txBox="1">
            <a:spLocks noChangeArrowheads="1"/>
          </p:cNvSpPr>
          <p:nvPr/>
        </p:nvSpPr>
        <p:spPr bwMode="auto">
          <a:xfrm>
            <a:off x="11653157" y="7916088"/>
            <a:ext cx="2970130" cy="1734549"/>
          </a:xfrm>
          <a:prstGeom prst="rect">
            <a:avLst/>
          </a:prstGeom>
          <a:noFill/>
          <a:ln w="9525" algn="in">
            <a:noFill/>
            <a:miter lim="800000"/>
            <a:headEnd/>
            <a:tailEnd/>
          </a:ln>
          <a:effectLst/>
        </p:spPr>
        <p:txBody>
          <a:bodyPr vert="horz" lIns="36576" tIns="0" rIns="36576" bIns="576"/>
          <a:lstStyle/>
          <a:p>
            <a:pPr eaLnBrk="1" hangingPunct="1">
              <a:lnSpc>
                <a:spcPts val="1400"/>
              </a:lnSpc>
              <a:spcBef>
                <a:spcPts val="100"/>
              </a:spcBef>
              <a:spcAft>
                <a:spcPts val="100"/>
              </a:spcAft>
            </a:pPr>
            <a:r>
              <a:rPr lang="ja-JP" altLang="ja-JP" sz="1100">
                <a:solidFill>
                  <a:srgbClr val="E490B3"/>
                </a:solidFill>
                <a:latin typeface="MS PGothic" panose="020B0600070205080204" pitchFamily="34" charset="-128"/>
                <a:ea typeface="MS PGothic" panose="020B0600070205080204" pitchFamily="34" charset="-128"/>
              </a:rPr>
              <a:t>【</a:t>
            </a:r>
            <a:r>
              <a:rPr lang="ja-JP" altLang="en-US" sz="1100">
                <a:solidFill>
                  <a:srgbClr val="E490B3"/>
                </a:solidFill>
                <a:latin typeface="MS PGothic" panose="020B0600070205080204" pitchFamily="34" charset="-128"/>
                <a:ea typeface="MS PGothic" panose="020B0600070205080204" pitchFamily="34" charset="-128"/>
              </a:rPr>
              <a:t>たけのこの味噌漬け</a:t>
            </a:r>
            <a:r>
              <a:rPr lang="ja-JP" altLang="ja-JP" sz="1100">
                <a:solidFill>
                  <a:srgbClr val="E490B3"/>
                </a:solidFill>
                <a:latin typeface="MS PGothic" panose="020B0600070205080204" pitchFamily="34" charset="-128"/>
                <a:ea typeface="MS PGothic" panose="020B0600070205080204" pitchFamily="34" charset="-128"/>
              </a:rPr>
              <a:t>】</a:t>
            </a:r>
          </a:p>
          <a:p>
            <a:pPr eaLnBrk="1" hangingPunct="1">
              <a:lnSpc>
                <a:spcPct val="105000"/>
              </a:lnSpc>
            </a:pPr>
            <a:r>
              <a:rPr lang="en-US" altLang="ja-JP" sz="1100" dirty="0">
                <a:solidFill>
                  <a:srgbClr val="000000"/>
                </a:solidFill>
                <a:latin typeface="MS PGothic" panose="020B0600070205080204" pitchFamily="34" charset="-128"/>
                <a:ea typeface="MS PGothic" panose="020B0600070205080204" pitchFamily="34" charset="-128"/>
              </a:rPr>
              <a:t>①</a:t>
            </a:r>
            <a:r>
              <a:rPr lang="ja-JP" altLang="en-US" sz="1100">
                <a:solidFill>
                  <a:srgbClr val="000000"/>
                </a:solidFill>
                <a:latin typeface="MS PGothic" panose="020B0600070205080204" pitchFamily="34" charset="-128"/>
                <a:ea typeface="MS PGothic" panose="020B0600070205080204" pitchFamily="34" charset="-128"/>
              </a:rPr>
              <a:t>保存用のビニールパックに、たけのこが埋ま</a:t>
            </a: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　るくらいの好みの味噌を詰めます。</a:t>
            </a: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　たけのこ２００ｇに対して味噌１５０ｇくら</a:t>
            </a: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　いを目安に漬けてみて、あとは好みの味に調</a:t>
            </a: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　整してください。</a:t>
            </a: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②たけのこの根元の部分を入れ、味噌をからめ</a:t>
            </a: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　て袋の口をしっかり閉じ、手でかるくもみ、</a:t>
            </a: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　冷蔵庫で一晩ねかせます。</a:t>
            </a: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③いただく時は、水洗いして軽く水気を拭き、</a:t>
            </a: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　食べやすく切ります。</a:t>
            </a:r>
          </a:p>
        </p:txBody>
      </p:sp>
      <p:pic>
        <p:nvPicPr>
          <p:cNvPr id="6" name="図 5" descr="アイコン&#10;&#10;自動的に生成された説明">
            <a:extLst>
              <a:ext uri="{FF2B5EF4-FFF2-40B4-BE49-F238E27FC236}">
                <a16:creationId xmlns:a16="http://schemas.microsoft.com/office/drawing/2014/main" id="{4F508A39-FD83-6B21-A93E-17274364EC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pic>
        <p:nvPicPr>
          <p:cNvPr id="15" name="図 9">
            <a:extLst>
              <a:ext uri="{FF2B5EF4-FFF2-40B4-BE49-F238E27FC236}">
                <a16:creationId xmlns:a16="http://schemas.microsoft.com/office/drawing/2014/main" id="{5885E031-11CE-9817-9C72-4939071EF197}"/>
              </a:ext>
            </a:extLst>
          </p:cNvPr>
          <p:cNvPicPr>
            <a:picLocks noChangeAspect="1"/>
          </p:cNvPicPr>
          <p:nvPr/>
        </p:nvPicPr>
        <p:blipFill>
          <a:blip r:embed="rId5"/>
          <a:stretch>
            <a:fillRect/>
          </a:stretch>
        </p:blipFill>
        <p:spPr>
          <a:xfrm>
            <a:off x="434073" y="596384"/>
            <a:ext cx="2743092" cy="1880817"/>
          </a:xfrm>
          <a:prstGeom prst="rect">
            <a:avLst/>
          </a:prstGeom>
        </p:spPr>
      </p:pic>
      <p:sp>
        <p:nvSpPr>
          <p:cNvPr id="20" name="Text Box 64">
            <a:extLst>
              <a:ext uri="{FF2B5EF4-FFF2-40B4-BE49-F238E27FC236}">
                <a16:creationId xmlns:a16="http://schemas.microsoft.com/office/drawing/2014/main" id="{CC5CE882-C45B-5093-01C9-C0E50712163B}"/>
              </a:ext>
            </a:extLst>
          </p:cNvPr>
          <p:cNvSpPr txBox="1">
            <a:spLocks noChangeArrowheads="1"/>
          </p:cNvSpPr>
          <p:nvPr/>
        </p:nvSpPr>
        <p:spPr bwMode="auto">
          <a:xfrm>
            <a:off x="8303837" y="7585883"/>
            <a:ext cx="2970130" cy="2594142"/>
          </a:xfrm>
          <a:prstGeom prst="rect">
            <a:avLst/>
          </a:prstGeom>
          <a:noFill/>
          <a:ln w="9525" algn="in">
            <a:noFill/>
            <a:miter lim="800000"/>
            <a:headEnd/>
            <a:tailEnd/>
          </a:ln>
          <a:effectLst/>
        </p:spPr>
        <p:txBody>
          <a:bodyPr vert="horz" lIns="36576" tIns="0" rIns="36576" bIns="576"/>
          <a:lstStyle/>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　春真っ盛りの時期に出回るたけのこ。</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アクやえぐみを取り除くために下茹でが</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必要ですが、一度やってみれば思って</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いたより簡単です。この時期ならではのおいしさを味わえるなら、ちょっとした「手間」も楽しんでみてはいかがですか？</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lnSpc>
                <a:spcPct val="105000"/>
              </a:lnSpc>
            </a:pPr>
            <a:endParaRPr lang="ja-JP" altLang="en-US" sz="1100">
              <a:solidFill>
                <a:srgbClr val="000000"/>
              </a:solidFill>
              <a:latin typeface="MS PGothic" panose="020B0600070205080204" pitchFamily="34" charset="-128"/>
              <a:ea typeface="MS PGothic" panose="020B0600070205080204" pitchFamily="34" charset="-128"/>
            </a:endParaRP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　たけのこを買う時は、先端が開いていない新鮮なものを選びましょう。　</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　茹でたたけのこのやわらかい部分は、若竹煮や若竹汁、たけのこご飯に。一度に使い切れない時は、密閉容器などに、たけのこが浸かるくらいの新しい水と共に入れて冷蔵庫へ。毎日水をとりかえれば、一週間は保存ＯＫです。</a:t>
            </a:r>
          </a:p>
        </p:txBody>
      </p:sp>
      <p:sp>
        <p:nvSpPr>
          <p:cNvPr id="21" name="角丸四角形 20">
            <a:extLst>
              <a:ext uri="{FF2B5EF4-FFF2-40B4-BE49-F238E27FC236}">
                <a16:creationId xmlns:a16="http://schemas.microsoft.com/office/drawing/2014/main" id="{5FBD6E88-858C-C79F-2DBC-8C06B54A6E5D}"/>
              </a:ext>
            </a:extLst>
          </p:cNvPr>
          <p:cNvSpPr/>
          <p:nvPr/>
        </p:nvSpPr>
        <p:spPr>
          <a:xfrm>
            <a:off x="11542948" y="7734189"/>
            <a:ext cx="3092227" cy="2329336"/>
          </a:xfrm>
          <a:prstGeom prst="roundRect">
            <a:avLst>
              <a:gd name="adj" fmla="val 2425"/>
            </a:avLst>
          </a:prstGeom>
          <a:noFill/>
          <a:ln>
            <a:solidFill>
              <a:srgbClr val="E490B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Text Box 67">
            <a:extLst>
              <a:ext uri="{FF2B5EF4-FFF2-40B4-BE49-F238E27FC236}">
                <a16:creationId xmlns:a16="http://schemas.microsoft.com/office/drawing/2014/main" id="{229A57E8-1D8F-C905-1822-E85013898105}"/>
              </a:ext>
            </a:extLst>
          </p:cNvPr>
          <p:cNvSpPr txBox="1">
            <a:spLocks noChangeArrowheads="1"/>
          </p:cNvSpPr>
          <p:nvPr/>
        </p:nvSpPr>
        <p:spPr bwMode="auto">
          <a:xfrm>
            <a:off x="3442502" y="3215269"/>
            <a:ext cx="3444000" cy="1237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ct val="105000"/>
              </a:lnSpc>
            </a:pPr>
            <a:r>
              <a:rPr lang="ja-JP" altLang="en-US" sz="1100">
                <a:solidFill>
                  <a:srgbClr val="000000"/>
                </a:solidFill>
                <a:latin typeface="ＭＳ Ｐゴシック" panose="020B0600070205080204" pitchFamily="34" charset="-128"/>
              </a:rPr>
              <a:t>壁をくりぬいて作られたくぼみのことです。絵や写真、花瓶といった小物類を飾るスペースとして活用されることが多いです。</a:t>
            </a:r>
          </a:p>
          <a:p>
            <a:pPr eaLnBrk="1" hangingPunct="1">
              <a:lnSpc>
                <a:spcPct val="105000"/>
              </a:lnSpc>
            </a:pPr>
            <a:r>
              <a:rPr lang="ja-JP" altLang="en-US" sz="1100">
                <a:solidFill>
                  <a:srgbClr val="000000"/>
                </a:solidFill>
                <a:latin typeface="ＭＳ Ｐゴシック" panose="020B0600070205080204" pitchFamily="34" charset="-128"/>
              </a:rPr>
              <a:t>使い方によっては、空間に広がりを感じさせることのできる効果があります。</a:t>
            </a:r>
            <a:endParaRPr lang="ja-JP" altLang="en-US" sz="1100"/>
          </a:p>
        </p:txBody>
      </p:sp>
      <p:sp>
        <p:nvSpPr>
          <p:cNvPr id="27" name="Text Box 64">
            <a:extLst>
              <a:ext uri="{FF2B5EF4-FFF2-40B4-BE49-F238E27FC236}">
                <a16:creationId xmlns:a16="http://schemas.microsoft.com/office/drawing/2014/main" id="{CEE64EFB-69D3-7B59-50C1-5A47F2664B22}"/>
              </a:ext>
            </a:extLst>
          </p:cNvPr>
          <p:cNvSpPr txBox="1">
            <a:spLocks noChangeArrowheads="1"/>
          </p:cNvSpPr>
          <p:nvPr/>
        </p:nvSpPr>
        <p:spPr bwMode="auto">
          <a:xfrm>
            <a:off x="11542948" y="7218887"/>
            <a:ext cx="2970130" cy="380408"/>
          </a:xfrm>
          <a:prstGeom prst="rect">
            <a:avLst/>
          </a:prstGeom>
          <a:noFill/>
          <a:ln w="9525" algn="in">
            <a:noFill/>
            <a:miter lim="800000"/>
            <a:headEnd/>
            <a:tailEnd/>
          </a:ln>
          <a:effectLst/>
        </p:spPr>
        <p:txBody>
          <a:bodyPr vert="horz" lIns="36576" tIns="0" rIns="36576" bIns="576"/>
          <a:lstStyle/>
          <a:p>
            <a:pPr eaLnBrk="1" hangingPunct="1">
              <a:lnSpc>
                <a:spcPct val="105000"/>
              </a:lnSpc>
            </a:pPr>
            <a:r>
              <a:rPr lang="ja-JP" altLang="en-US" sz="1100">
                <a:solidFill>
                  <a:srgbClr val="000000"/>
                </a:solidFill>
                <a:latin typeface="MS PGothic" panose="020B0600070205080204" pitchFamily="34" charset="-128"/>
                <a:ea typeface="MS PGothic" panose="020B0600070205080204" pitchFamily="34" charset="-128"/>
              </a:rPr>
              <a:t>　根元の硬い部分は、味噌漬けにして漬け物風にしても、柔らかくなっておいしくいただけます。</a:t>
            </a:r>
          </a:p>
        </p:txBody>
      </p:sp>
      <p:sp>
        <p:nvSpPr>
          <p:cNvPr id="5" name="Text Box 82">
            <a:extLst>
              <a:ext uri="{FF2B5EF4-FFF2-40B4-BE49-F238E27FC236}">
                <a16:creationId xmlns:a16="http://schemas.microsoft.com/office/drawing/2014/main" id="{D9F4E36F-111E-C59E-F90B-4A1F1A8453CB}"/>
              </a:ext>
            </a:extLst>
          </p:cNvPr>
          <p:cNvSpPr txBox="1">
            <a:spLocks noChangeArrowheads="1"/>
          </p:cNvSpPr>
          <p:nvPr/>
        </p:nvSpPr>
        <p:spPr bwMode="auto">
          <a:xfrm>
            <a:off x="639957" y="5409084"/>
            <a:ext cx="316865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ct val="0"/>
              </a:spcBef>
              <a:buFontTx/>
              <a:buNone/>
            </a:pPr>
            <a:r>
              <a:rPr lang="ja-JP" altLang="en-US" sz="1100">
                <a:solidFill>
                  <a:srgbClr val="E490B3"/>
                </a:solidFill>
                <a:latin typeface="ＭＳ Ｐゴシック" panose="020B0600070205080204" pitchFamily="34" charset="-128"/>
              </a:rPr>
              <a:t>「住宅満足度」平均値は</a:t>
            </a:r>
            <a:r>
              <a:rPr lang="en-US" altLang="ja-JP" sz="1100" dirty="0">
                <a:solidFill>
                  <a:srgbClr val="E490B3"/>
                </a:solidFill>
                <a:latin typeface="ＭＳ Ｐゴシック" panose="020B0600070205080204" pitchFamily="34" charset="-128"/>
              </a:rPr>
              <a:t>63</a:t>
            </a:r>
            <a:r>
              <a:rPr lang="ja-JP" altLang="en-US" sz="1100">
                <a:solidFill>
                  <a:srgbClr val="E490B3"/>
                </a:solidFill>
                <a:latin typeface="ＭＳ Ｐゴシック" panose="020B0600070205080204" pitchFamily="34" charset="-128"/>
              </a:rPr>
              <a:t>％</a:t>
            </a:r>
          </a:p>
          <a:p>
            <a:pPr eaLnBrk="1" hangingPunct="1">
              <a:spcBef>
                <a:spcPct val="0"/>
              </a:spcBef>
              <a:buFontTx/>
              <a:buNone/>
            </a:pPr>
            <a:r>
              <a:rPr lang="ja-JP" altLang="en-US" sz="1100">
                <a:solidFill>
                  <a:srgbClr val="000000"/>
                </a:solidFill>
                <a:latin typeface="ＭＳ Ｐゴシック" panose="020B0600070205080204" pitchFamily="34" charset="-128"/>
              </a:rPr>
              <a:t>　</a:t>
            </a:r>
          </a:p>
          <a:p>
            <a:pPr eaLnBrk="1" hangingPunct="1">
              <a:spcBef>
                <a:spcPct val="0"/>
              </a:spcBef>
              <a:buFontTx/>
              <a:buNone/>
            </a:pPr>
            <a:r>
              <a:rPr lang="ja-JP" altLang="en-US" sz="1100">
                <a:solidFill>
                  <a:srgbClr val="000000"/>
                </a:solidFill>
                <a:latin typeface="ＭＳ Ｐゴシック" panose="020B0600070205080204" pitchFamily="34" charset="-128"/>
              </a:rPr>
              <a:t>満足度が低い理由</a:t>
            </a:r>
            <a:r>
              <a:rPr lang="en-US" altLang="ja-JP" sz="1100" dirty="0">
                <a:solidFill>
                  <a:srgbClr val="000000"/>
                </a:solidFill>
                <a:latin typeface="ＭＳ Ｐゴシック" panose="020B0600070205080204" pitchFamily="34" charset="-128"/>
              </a:rPr>
              <a:t>TOP</a:t>
            </a:r>
            <a:r>
              <a:rPr lang="ja-JP" altLang="en-US" sz="1100">
                <a:solidFill>
                  <a:srgbClr val="000000"/>
                </a:solidFill>
                <a:latin typeface="ＭＳ Ｐゴシック" panose="020B0600070205080204" pitchFamily="34" charset="-128"/>
              </a:rPr>
              <a:t>３は「狭い」「古い」「間取り」</a:t>
            </a:r>
            <a:endParaRPr lang="en-US" altLang="ja-JP" sz="1100" dirty="0">
              <a:solidFill>
                <a:srgbClr val="000000"/>
              </a:solidFill>
              <a:latin typeface="ＭＳ Ｐゴシック" panose="020B0600070205080204" pitchFamily="34" charset="-128"/>
            </a:endParaRPr>
          </a:p>
          <a:p>
            <a:pPr eaLnBrk="1" hangingPunct="1">
              <a:spcBef>
                <a:spcPct val="0"/>
              </a:spcBef>
              <a:buFontTx/>
              <a:buNone/>
            </a:pPr>
            <a:r>
              <a:rPr lang="ja-JP" altLang="en-US" sz="1100">
                <a:solidFill>
                  <a:srgbClr val="000000"/>
                </a:solidFill>
                <a:latin typeface="ＭＳ Ｐゴシック" panose="020B0600070205080204" pitchFamily="34" charset="-128"/>
              </a:rPr>
              <a:t>満足度を上げるカギは「専門家」との関係？</a:t>
            </a:r>
            <a:endParaRPr lang="en-US" altLang="ja-JP" sz="1100" dirty="0">
              <a:solidFill>
                <a:srgbClr val="000000"/>
              </a:solidFill>
              <a:latin typeface="ＭＳ Ｐゴシック" panose="020B0600070205080204" pitchFamily="34" charset="-128"/>
            </a:endParaRPr>
          </a:p>
          <a:p>
            <a:pPr eaLnBrk="1" hangingPunct="1">
              <a:spcBef>
                <a:spcPct val="0"/>
              </a:spcBef>
              <a:buFontTx/>
              <a:buNone/>
            </a:pPr>
            <a:endParaRPr lang="en-US" altLang="ja-JP" sz="1100" dirty="0">
              <a:solidFill>
                <a:srgbClr val="000000"/>
              </a:solidFill>
              <a:latin typeface="ＭＳ Ｐゴシック" panose="020B0600070205080204" pitchFamily="34" charset="-128"/>
            </a:endParaRPr>
          </a:p>
          <a:p>
            <a:pPr eaLnBrk="1" hangingPunct="1">
              <a:spcBef>
                <a:spcPct val="0"/>
              </a:spcBef>
              <a:buFontTx/>
              <a:buNone/>
            </a:pPr>
            <a:r>
              <a:rPr lang="ja-JP" altLang="en-US" sz="1100">
                <a:solidFill>
                  <a:srgbClr val="000000"/>
                </a:solidFill>
                <a:latin typeface="ＭＳ Ｐゴシック" panose="020B0600070205080204" pitchFamily="34" charset="-128"/>
              </a:rPr>
              <a:t>１）住まいの満足度は「平均</a:t>
            </a:r>
            <a:r>
              <a:rPr lang="en-US" altLang="ja-JP" sz="1100" dirty="0">
                <a:solidFill>
                  <a:srgbClr val="000000"/>
                </a:solidFill>
                <a:latin typeface="ＭＳ Ｐゴシック" panose="020B0600070205080204" pitchFamily="34" charset="-128"/>
              </a:rPr>
              <a:t>63</a:t>
            </a:r>
            <a:r>
              <a:rPr lang="ja-JP" altLang="en-US" sz="1100">
                <a:solidFill>
                  <a:srgbClr val="000000"/>
                </a:solidFill>
                <a:latin typeface="ＭＳ Ｐゴシック" panose="020B0600070205080204" pitchFamily="34" charset="-128"/>
              </a:rPr>
              <a:t>％」</a:t>
            </a:r>
          </a:p>
          <a:p>
            <a:pPr eaLnBrk="1" hangingPunct="1">
              <a:spcBef>
                <a:spcPct val="0"/>
              </a:spcBef>
              <a:buFontTx/>
              <a:buNone/>
            </a:pPr>
            <a:r>
              <a:rPr lang="ja-JP" altLang="en-US" sz="1100">
                <a:solidFill>
                  <a:srgbClr val="000000"/>
                </a:solidFill>
                <a:latin typeface="ＭＳ Ｐゴシック" panose="020B0600070205080204" pitchFamily="34" charset="-128"/>
              </a:rPr>
              <a:t>あるアンケート調査では、「現在の住まいの満足度」をパーセンテージで表すと平均</a:t>
            </a:r>
            <a:r>
              <a:rPr lang="en-US" altLang="ja-JP" sz="1100" dirty="0">
                <a:solidFill>
                  <a:srgbClr val="000000"/>
                </a:solidFill>
                <a:latin typeface="ＭＳ Ｐゴシック" panose="020B0600070205080204" pitchFamily="34" charset="-128"/>
              </a:rPr>
              <a:t>63</a:t>
            </a:r>
            <a:r>
              <a:rPr lang="ja-JP" altLang="en-US" sz="1100">
                <a:solidFill>
                  <a:srgbClr val="000000"/>
                </a:solidFill>
                <a:latin typeface="ＭＳ Ｐゴシック" panose="020B0600070205080204" pitchFamily="34" charset="-128"/>
              </a:rPr>
              <a:t>％とのこと。</a:t>
            </a:r>
          </a:p>
          <a:p>
            <a:pPr eaLnBrk="1" hangingPunct="1">
              <a:spcBef>
                <a:spcPct val="0"/>
              </a:spcBef>
              <a:buFontTx/>
              <a:buNone/>
            </a:pPr>
            <a:r>
              <a:rPr lang="ja-JP" altLang="en-US" sz="1100">
                <a:solidFill>
                  <a:srgbClr val="000000"/>
                </a:solidFill>
                <a:latin typeface="ＭＳ Ｐゴシック" panose="020B0600070205080204" pitchFamily="34" charset="-128"/>
              </a:rPr>
              <a:t>ボリュームゾーンは</a:t>
            </a:r>
            <a:r>
              <a:rPr lang="en-US" altLang="ja-JP" sz="1100" dirty="0">
                <a:solidFill>
                  <a:srgbClr val="000000"/>
                </a:solidFill>
                <a:latin typeface="ＭＳ Ｐゴシック" panose="020B0600070205080204" pitchFamily="34" charset="-128"/>
              </a:rPr>
              <a:t>70</a:t>
            </a:r>
            <a:r>
              <a:rPr lang="ja-JP" altLang="en-US" sz="1100">
                <a:solidFill>
                  <a:srgbClr val="000000"/>
                </a:solidFill>
                <a:latin typeface="ＭＳ Ｐゴシック" panose="020B0600070205080204" pitchFamily="34" charset="-128"/>
              </a:rPr>
              <a:t>％台で、全体の</a:t>
            </a:r>
            <a:r>
              <a:rPr lang="en-US" altLang="ja-JP" sz="1100" dirty="0">
                <a:solidFill>
                  <a:srgbClr val="000000"/>
                </a:solidFill>
                <a:latin typeface="ＭＳ Ｐゴシック" panose="020B0600070205080204" pitchFamily="34" charset="-128"/>
              </a:rPr>
              <a:t>28.3</a:t>
            </a:r>
            <a:r>
              <a:rPr lang="ja-JP" altLang="en-US" sz="1100">
                <a:solidFill>
                  <a:srgbClr val="000000"/>
                </a:solidFill>
                <a:latin typeface="ＭＳ Ｐゴシック" panose="020B0600070205080204" pitchFamily="34" charset="-128"/>
              </a:rPr>
              <a:t>％となっており、</a:t>
            </a:r>
            <a:r>
              <a:rPr lang="en-US" altLang="ja-JP" sz="1100" dirty="0">
                <a:solidFill>
                  <a:srgbClr val="000000"/>
                </a:solidFill>
                <a:latin typeface="ＭＳ Ｐゴシック" panose="020B0600070205080204" pitchFamily="34" charset="-128"/>
              </a:rPr>
              <a:t>100</a:t>
            </a:r>
            <a:r>
              <a:rPr lang="ja-JP" altLang="en-US" sz="1100">
                <a:solidFill>
                  <a:srgbClr val="000000"/>
                </a:solidFill>
                <a:latin typeface="ＭＳ Ｐゴシック" panose="020B0600070205080204" pitchFamily="34" charset="-128"/>
              </a:rPr>
              <a:t>％満足しているという人はわずか</a:t>
            </a:r>
            <a:r>
              <a:rPr lang="en-US" altLang="ja-JP" sz="1100" dirty="0">
                <a:solidFill>
                  <a:srgbClr val="000000"/>
                </a:solidFill>
                <a:latin typeface="ＭＳ Ｐゴシック" panose="020B0600070205080204" pitchFamily="34" charset="-128"/>
              </a:rPr>
              <a:t>1.8</a:t>
            </a:r>
            <a:r>
              <a:rPr lang="ja-JP" altLang="en-US" sz="1100">
                <a:solidFill>
                  <a:srgbClr val="000000"/>
                </a:solidFill>
                <a:latin typeface="ＭＳ Ｐゴシック" panose="020B0600070205080204" pitchFamily="34" charset="-128"/>
              </a:rPr>
              <a:t>％と、多くの人が何らかの不満を持っていることが明らかになりました。</a:t>
            </a:r>
            <a:endParaRPr lang="en-US" altLang="ja-JP" sz="1100" dirty="0">
              <a:solidFill>
                <a:srgbClr val="000000"/>
              </a:solidFill>
              <a:latin typeface="ＭＳ Ｐゴシック" panose="020B0600070205080204" pitchFamily="34" charset="-128"/>
            </a:endParaRPr>
          </a:p>
          <a:p>
            <a:pPr eaLnBrk="1" hangingPunct="1">
              <a:spcBef>
                <a:spcPct val="0"/>
              </a:spcBef>
              <a:buFontTx/>
              <a:buNone/>
            </a:pPr>
            <a:endParaRPr lang="en-US" altLang="ja-JP" sz="1100" dirty="0">
              <a:solidFill>
                <a:srgbClr val="000000"/>
              </a:solidFill>
              <a:latin typeface="ＭＳ Ｐゴシック" panose="020B0600070205080204" pitchFamily="34" charset="-128"/>
            </a:endParaRPr>
          </a:p>
          <a:p>
            <a:pPr eaLnBrk="1" hangingPunct="1">
              <a:spcBef>
                <a:spcPct val="0"/>
              </a:spcBef>
              <a:buFontTx/>
              <a:buNone/>
            </a:pPr>
            <a:endParaRPr lang="en-US" altLang="ja-JP" sz="1100" dirty="0">
              <a:solidFill>
                <a:srgbClr val="000000"/>
              </a:solidFill>
              <a:latin typeface="ＭＳ Ｐゴシック" panose="020B0600070205080204" pitchFamily="34" charset="-128"/>
            </a:endParaRPr>
          </a:p>
          <a:p>
            <a:pPr eaLnBrk="1" hangingPunct="1">
              <a:spcBef>
                <a:spcPct val="0"/>
              </a:spcBef>
              <a:buFontTx/>
              <a:buNone/>
            </a:pPr>
            <a:endParaRPr lang="ja-JP" altLang="en-US" sz="1100">
              <a:solidFill>
                <a:srgbClr val="000000"/>
              </a:solidFill>
              <a:latin typeface="ＭＳ Ｐゴシック" panose="020B0600070205080204" pitchFamily="34" charset="-128"/>
            </a:endParaRPr>
          </a:p>
        </p:txBody>
      </p:sp>
      <p:sp>
        <p:nvSpPr>
          <p:cNvPr id="17" name="Text Box 83">
            <a:extLst>
              <a:ext uri="{FF2B5EF4-FFF2-40B4-BE49-F238E27FC236}">
                <a16:creationId xmlns:a16="http://schemas.microsoft.com/office/drawing/2014/main" id="{4CCEAB58-4F01-480D-805C-921E3CD9F199}"/>
              </a:ext>
            </a:extLst>
          </p:cNvPr>
          <p:cNvSpPr txBox="1">
            <a:spLocks noChangeArrowheads="1"/>
          </p:cNvSpPr>
          <p:nvPr/>
        </p:nvSpPr>
        <p:spPr bwMode="auto">
          <a:xfrm>
            <a:off x="3860278" y="5374183"/>
            <a:ext cx="3168650" cy="2347977"/>
          </a:xfrm>
          <a:prstGeom prst="rect">
            <a:avLst/>
          </a:prstGeom>
          <a:noFill/>
          <a:ln>
            <a:noFill/>
          </a:ln>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defRPr/>
            </a:pPr>
            <a:r>
              <a:rPr lang="ja-JP" altLang="en-US" sz="1050"/>
              <a:t>また</a:t>
            </a:r>
            <a:r>
              <a:rPr lang="ja-JP" altLang="en-US" sz="1050" dirty="0"/>
              <a:t>、「注文住宅購入者」と「集合住宅賃貸者」に分けて特徴を見てみると、「注文住宅購入者」は「（建築士やハウスメーカーなど）業者との関係」が良い点</a:t>
            </a:r>
            <a:r>
              <a:rPr lang="en-US" altLang="ja-JP" sz="1050" dirty="0"/>
              <a:t>3</a:t>
            </a:r>
            <a:r>
              <a:rPr lang="ja-JP" altLang="en-US" sz="1050" dirty="0"/>
              <a:t>位・悪い点</a:t>
            </a:r>
            <a:r>
              <a:rPr lang="en-US" altLang="ja-JP" sz="1050" dirty="0"/>
              <a:t>4</a:t>
            </a:r>
            <a:r>
              <a:rPr lang="ja-JP" altLang="en-US" sz="1050" dirty="0"/>
              <a:t>位と上位に挙がっていました。コメントでも「建築家さんと納得いくまで約</a:t>
            </a:r>
            <a:r>
              <a:rPr lang="en-US" altLang="ja-JP" sz="1050" dirty="0"/>
              <a:t>1</a:t>
            </a:r>
            <a:r>
              <a:rPr lang="ja-JP" altLang="en-US" sz="1050" dirty="0"/>
              <a:t>年打ち合わせさせていただきほぼ理想通りで完成しました。」という意見もあれば、「担当のプランナーさんの提案力不足もあり、失敗したと思える箇所が多々ある。」という意見もあり、家のスペックだけではなく、作る過程も満足度に大きく影響していることがわかりました。</a:t>
            </a:r>
            <a:endParaRPr lang="en-US" altLang="ja-JP" sz="1050" dirty="0"/>
          </a:p>
          <a:p>
            <a:pPr eaLnBrk="1" hangingPunct="1">
              <a:defRPr/>
            </a:pPr>
            <a:r>
              <a:rPr lang="ja-JP" altLang="en-US" sz="1050" dirty="0"/>
              <a:t>住宅事例や体験談を数多く見ることで先人の成功と失敗に学ぶこと、さらには、住み手に寄り添い、とことんいっしょに考えてくれる専門家と出会うことが極めて大事なよう</a:t>
            </a:r>
            <a:r>
              <a:rPr lang="ja-JP" altLang="en-US" sz="1050"/>
              <a:t>です。</a:t>
            </a:r>
            <a:endParaRPr lang="en-US" altLang="ja-JP" sz="1050" dirty="0"/>
          </a:p>
        </p:txBody>
      </p:sp>
      <p:sp>
        <p:nvSpPr>
          <p:cNvPr id="24" name="Text Box 83">
            <a:extLst>
              <a:ext uri="{FF2B5EF4-FFF2-40B4-BE49-F238E27FC236}">
                <a16:creationId xmlns:a16="http://schemas.microsoft.com/office/drawing/2014/main" id="{AE05E61F-FE6F-E08D-24D7-A595717E3522}"/>
              </a:ext>
            </a:extLst>
          </p:cNvPr>
          <p:cNvSpPr txBox="1">
            <a:spLocks noChangeArrowheads="1"/>
          </p:cNvSpPr>
          <p:nvPr/>
        </p:nvSpPr>
        <p:spPr bwMode="auto">
          <a:xfrm>
            <a:off x="623964" y="9301272"/>
            <a:ext cx="3168650" cy="812600"/>
          </a:xfrm>
          <a:prstGeom prst="rect">
            <a:avLst/>
          </a:prstGeom>
          <a:noFill/>
          <a:ln>
            <a:noFill/>
          </a:ln>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defRPr/>
            </a:pPr>
            <a:r>
              <a:rPr lang="ja-JP" altLang="en-US" sz="1050" dirty="0"/>
              <a:t>現在の住まいの満足度に対する理由について聞いてみると、“良い点”として多数挙げられていたのが「立地・環境の良さ」「間取り」「広い」でした。逆に“悪い点”として挙げられていたのは「狭い」「古い」「間取り」で</a:t>
            </a:r>
            <a:r>
              <a:rPr lang="ja-JP" altLang="en-US" sz="1050"/>
              <a:t>した。</a:t>
            </a:r>
            <a:endParaRPr lang="ja-JP" altLang="en-US" sz="1050" dirty="0"/>
          </a:p>
        </p:txBody>
      </p:sp>
      <p:sp>
        <p:nvSpPr>
          <p:cNvPr id="25" name="Text Box 83">
            <a:extLst>
              <a:ext uri="{FF2B5EF4-FFF2-40B4-BE49-F238E27FC236}">
                <a16:creationId xmlns:a16="http://schemas.microsoft.com/office/drawing/2014/main" id="{3B7425EB-200D-5A07-534E-1A5F25356494}"/>
              </a:ext>
            </a:extLst>
          </p:cNvPr>
          <p:cNvSpPr txBox="1">
            <a:spLocks noChangeArrowheads="1"/>
          </p:cNvSpPr>
          <p:nvPr/>
        </p:nvSpPr>
        <p:spPr bwMode="auto">
          <a:xfrm>
            <a:off x="3918816" y="9456913"/>
            <a:ext cx="2120456" cy="832592"/>
          </a:xfrm>
          <a:prstGeom prst="rect">
            <a:avLst/>
          </a:prstGeom>
          <a:noFill/>
          <a:ln>
            <a:noFill/>
          </a:ln>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defRPr/>
            </a:pPr>
            <a:r>
              <a:rPr lang="en-US" altLang="ja-JP" sz="750" dirty="0">
                <a:solidFill>
                  <a:srgbClr val="000000"/>
                </a:solidFill>
                <a:latin typeface="Hiragino Kaku Gothic ProN"/>
              </a:rPr>
              <a:t>【</a:t>
            </a:r>
            <a:r>
              <a:rPr lang="ja-JP" altLang="en-US" sz="750" dirty="0">
                <a:solidFill>
                  <a:srgbClr val="000000"/>
                </a:solidFill>
                <a:latin typeface="Hiragino Kaku Gothic ProN"/>
              </a:rPr>
              <a:t>調査概要</a:t>
            </a:r>
            <a:r>
              <a:rPr lang="en-US" altLang="ja-JP" sz="750" dirty="0">
                <a:solidFill>
                  <a:srgbClr val="000000"/>
                </a:solidFill>
                <a:latin typeface="Hiragino Kaku Gothic ProN"/>
              </a:rPr>
              <a:t>】</a:t>
            </a:r>
            <a:br>
              <a:rPr lang="ja-JP" altLang="en-US" sz="750" dirty="0"/>
            </a:br>
            <a:r>
              <a:rPr lang="ja-JP" altLang="en-US" sz="750" dirty="0">
                <a:solidFill>
                  <a:srgbClr val="000000"/>
                </a:solidFill>
                <a:latin typeface="Hiragino Kaku Gothic ProN"/>
              </a:rPr>
              <a:t>・調査対象者：</a:t>
            </a:r>
            <a:r>
              <a:rPr lang="en-US" altLang="ja-JP" sz="750" dirty="0">
                <a:solidFill>
                  <a:srgbClr val="000000"/>
                </a:solidFill>
                <a:latin typeface="Hiragino Kaku Gothic ProN"/>
              </a:rPr>
              <a:t>SUVACO</a:t>
            </a:r>
            <a:r>
              <a:rPr lang="ja-JP" altLang="en-US" sz="750" dirty="0">
                <a:solidFill>
                  <a:srgbClr val="000000"/>
                </a:solidFill>
                <a:latin typeface="Hiragino Kaku Gothic ProN"/>
              </a:rPr>
              <a:t>会員</a:t>
            </a:r>
            <a:br>
              <a:rPr lang="ja-JP" altLang="en-US" sz="750" dirty="0"/>
            </a:br>
            <a:r>
              <a:rPr lang="ja-JP" altLang="en-US" sz="750" dirty="0">
                <a:solidFill>
                  <a:srgbClr val="000000"/>
                </a:solidFill>
                <a:latin typeface="Hiragino Kaku Gothic ProN"/>
              </a:rPr>
              <a:t>・調査対象者居住地域：</a:t>
            </a:r>
            <a:r>
              <a:rPr lang="ja-JP" altLang="en-US" sz="750">
                <a:solidFill>
                  <a:srgbClr val="000000"/>
                </a:solidFill>
                <a:latin typeface="Hiragino Kaku Gothic ProN"/>
              </a:rPr>
              <a:t>日本全国</a:t>
            </a:r>
            <a:br>
              <a:rPr lang="ja-JP" altLang="en-US" sz="750"/>
            </a:br>
            <a:r>
              <a:rPr lang="ja-JP" altLang="en-US" sz="750">
                <a:solidFill>
                  <a:srgbClr val="000000"/>
                </a:solidFill>
                <a:latin typeface="Hiragino Kaku Gothic ProN"/>
              </a:rPr>
              <a:t>・調査実施期間：</a:t>
            </a:r>
            <a:r>
              <a:rPr lang="en-US" altLang="ja-JP" sz="750" dirty="0">
                <a:solidFill>
                  <a:srgbClr val="000000"/>
                </a:solidFill>
                <a:latin typeface="Hiragino Kaku Gothic ProN"/>
              </a:rPr>
              <a:t>2019</a:t>
            </a:r>
            <a:r>
              <a:rPr lang="ja-JP" altLang="en-US" sz="750">
                <a:solidFill>
                  <a:srgbClr val="000000"/>
                </a:solidFill>
                <a:latin typeface="Hiragino Kaku Gothic ProN"/>
              </a:rPr>
              <a:t>年</a:t>
            </a:r>
            <a:r>
              <a:rPr lang="en-US" altLang="ja-JP" sz="750" dirty="0">
                <a:solidFill>
                  <a:srgbClr val="000000"/>
                </a:solidFill>
                <a:latin typeface="Hiragino Kaku Gothic ProN"/>
              </a:rPr>
              <a:t>1</a:t>
            </a:r>
            <a:r>
              <a:rPr lang="ja-JP" altLang="en-US" sz="750">
                <a:solidFill>
                  <a:srgbClr val="000000"/>
                </a:solidFill>
                <a:latin typeface="Hiragino Kaku Gothic ProN"/>
              </a:rPr>
              <a:t>月</a:t>
            </a:r>
            <a:r>
              <a:rPr lang="en-US" altLang="ja-JP" sz="750" dirty="0">
                <a:solidFill>
                  <a:srgbClr val="000000"/>
                </a:solidFill>
                <a:latin typeface="Hiragino Kaku Gothic ProN"/>
              </a:rPr>
              <a:t>8</a:t>
            </a:r>
            <a:r>
              <a:rPr lang="ja-JP" altLang="en-US" sz="750">
                <a:solidFill>
                  <a:srgbClr val="000000"/>
                </a:solidFill>
                <a:latin typeface="Hiragino Kaku Gothic ProN"/>
              </a:rPr>
              <a:t>日（火）～</a:t>
            </a:r>
            <a:r>
              <a:rPr lang="en-US" altLang="ja-JP" sz="750" dirty="0">
                <a:solidFill>
                  <a:srgbClr val="000000"/>
                </a:solidFill>
                <a:latin typeface="Hiragino Kaku Gothic ProN"/>
              </a:rPr>
              <a:t>15</a:t>
            </a:r>
            <a:r>
              <a:rPr lang="ja-JP" altLang="en-US" sz="750">
                <a:solidFill>
                  <a:srgbClr val="000000"/>
                </a:solidFill>
                <a:latin typeface="Hiragino Kaku Gothic ProN"/>
              </a:rPr>
              <a:t>日（火）</a:t>
            </a:r>
            <a:br>
              <a:rPr lang="ja-JP" altLang="en-US" sz="750"/>
            </a:br>
            <a:r>
              <a:rPr lang="ja-JP" altLang="en-US" sz="750">
                <a:solidFill>
                  <a:srgbClr val="000000"/>
                </a:solidFill>
                <a:latin typeface="Hiragino Kaku Gothic ProN"/>
              </a:rPr>
              <a:t>・回答者数：</a:t>
            </a:r>
            <a:r>
              <a:rPr lang="en-US" altLang="ja-JP" sz="750" dirty="0">
                <a:solidFill>
                  <a:srgbClr val="000000"/>
                </a:solidFill>
                <a:latin typeface="Hiragino Kaku Gothic ProN"/>
              </a:rPr>
              <a:t>283</a:t>
            </a:r>
            <a:r>
              <a:rPr lang="ja-JP" altLang="en-US" sz="750">
                <a:solidFill>
                  <a:srgbClr val="000000"/>
                </a:solidFill>
                <a:latin typeface="Hiragino Kaku Gothic ProN"/>
              </a:rPr>
              <a:t>名</a:t>
            </a:r>
            <a:br>
              <a:rPr lang="ja-JP" altLang="en-US" sz="750"/>
            </a:br>
            <a:r>
              <a:rPr lang="ja-JP" altLang="en-US" sz="750">
                <a:solidFill>
                  <a:srgbClr val="000000"/>
                </a:solidFill>
                <a:latin typeface="Hiragino Kaku Gothic ProN"/>
              </a:rPr>
              <a:t>・調査手法：インターネット</a:t>
            </a:r>
            <a:endParaRPr lang="ja-JP" altLang="en-US" sz="750" dirty="0"/>
          </a:p>
        </p:txBody>
      </p:sp>
      <p:pic>
        <p:nvPicPr>
          <p:cNvPr id="32" name="図 31" descr="座る, テーブル, ガラス, 食品 が含まれている画像&#10;&#10;AI によって生成されたコンテンツは間違っている可能性があります。">
            <a:extLst>
              <a:ext uri="{FF2B5EF4-FFF2-40B4-BE49-F238E27FC236}">
                <a16:creationId xmlns:a16="http://schemas.microsoft.com/office/drawing/2014/main" id="{1703FC45-C58A-2DC1-FAF6-9CEA814BCE3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67896" y="7037075"/>
            <a:ext cx="940424" cy="1003823"/>
          </a:xfrm>
          <a:prstGeom prst="rect">
            <a:avLst/>
          </a:prstGeom>
        </p:spPr>
      </p:pic>
      <p:pic>
        <p:nvPicPr>
          <p:cNvPr id="41" name="図 40" descr="プレート, テーブル, カップ が含まれている画像&#10;&#10;AI によって生成されたコンテンツは間違っている可能性があります。">
            <a:extLst>
              <a:ext uri="{FF2B5EF4-FFF2-40B4-BE49-F238E27FC236}">
                <a16:creationId xmlns:a16="http://schemas.microsoft.com/office/drawing/2014/main" id="{FFAB3793-9259-AB03-7A2C-4334B0AC199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792327" y="1380476"/>
            <a:ext cx="2590054" cy="1726703"/>
          </a:xfrm>
          <a:prstGeom prst="rect">
            <a:avLst/>
          </a:prstGeom>
        </p:spPr>
      </p:pic>
      <p:pic>
        <p:nvPicPr>
          <p:cNvPr id="53" name="図 52" descr="テーブル&#10;&#10;AI によって生成されたコンテンツは間違っている可能性があります。">
            <a:extLst>
              <a:ext uri="{FF2B5EF4-FFF2-40B4-BE49-F238E27FC236}">
                <a16:creationId xmlns:a16="http://schemas.microsoft.com/office/drawing/2014/main" id="{B05BDC1C-2CB8-1426-1B20-A99572B1A26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43235" y="7649860"/>
            <a:ext cx="3154385" cy="1773742"/>
          </a:xfrm>
          <a:prstGeom prst="rect">
            <a:avLst/>
          </a:prstGeom>
        </p:spPr>
      </p:pic>
      <p:pic>
        <p:nvPicPr>
          <p:cNvPr id="55" name="図 54" descr="テキスト&#10;&#10;AI によって生成されたコンテンツは間違っている可能性があります。">
            <a:extLst>
              <a:ext uri="{FF2B5EF4-FFF2-40B4-BE49-F238E27FC236}">
                <a16:creationId xmlns:a16="http://schemas.microsoft.com/office/drawing/2014/main" id="{B7F2AF1A-B58C-3080-B2E0-5B81C99A7E7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6068" y="7280505"/>
            <a:ext cx="3316427" cy="194912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descr="カレンダー が含まれている画像&#10;&#10;AI によって生成されたコンテンツは間違っている可能性があります。">
            <a:extLst>
              <a:ext uri="{FF2B5EF4-FFF2-40B4-BE49-F238E27FC236}">
                <a16:creationId xmlns:a16="http://schemas.microsoft.com/office/drawing/2014/main" id="{E8F0DE5B-3BFF-3980-9143-9AE77F8A6C6A}"/>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7670422" y="323963"/>
            <a:ext cx="7069976" cy="5112000"/>
          </a:xfrm>
          <a:prstGeom prst="rect">
            <a:avLst/>
          </a:prstGeom>
        </p:spPr>
      </p:pic>
      <p:sp>
        <p:nvSpPr>
          <p:cNvPr id="39" name="正方形/長方形 38">
            <a:extLst>
              <a:ext uri="{FF2B5EF4-FFF2-40B4-BE49-F238E27FC236}">
                <a16:creationId xmlns:a16="http://schemas.microsoft.com/office/drawing/2014/main" id="{73A1A43C-46DE-C4DB-81D6-3AC9201569E0}"/>
              </a:ext>
            </a:extLst>
          </p:cNvPr>
          <p:cNvSpPr/>
          <p:nvPr/>
        </p:nvSpPr>
        <p:spPr>
          <a:xfrm>
            <a:off x="740471" y="5955992"/>
            <a:ext cx="1245483" cy="203274"/>
          </a:xfrm>
          <a:prstGeom prst="rect">
            <a:avLst/>
          </a:prstGeom>
          <a:solidFill>
            <a:srgbClr val="E490B3">
              <a:alpha val="4039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E490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1284189" y="522299"/>
            <a:ext cx="5708152"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住宅設備の基礎知識</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2107291" y="6950836"/>
            <a:ext cx="4356330" cy="2628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～感謝の気持ちを伝える～</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E490B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9473602" y="5494974"/>
            <a:ext cx="4661521"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a:t>
            </a:r>
            <a:r>
              <a:rPr lang="en-US" altLang="ja-JP" sz="1500" b="1" spc="100" dirty="0">
                <a:solidFill>
                  <a:srgbClr val="000000"/>
                </a:solidFill>
                <a:latin typeface="ＭＳ Ｐゴシック" panose="020B0600070205080204" pitchFamily="50" charset="-128"/>
                <a:ea typeface="ＭＳ Ｐゴシック" panose="020B0600070205080204" pitchFamily="50" charset="-128"/>
              </a:rPr>
              <a:t>〜</a:t>
            </a:r>
            <a:r>
              <a:rPr lang="ja-JP" altLang="en-US" sz="1500" b="1" spc="100">
                <a:solidFill>
                  <a:srgbClr val="000000"/>
                </a:solidFill>
                <a:latin typeface="ＭＳ Ｐゴシック" panose="020B0600070205080204" pitchFamily="50" charset="-128"/>
                <a:ea typeface="ＭＳ Ｐゴシック" panose="020B0600070205080204" pitchFamily="50" charset="-128"/>
              </a:rPr>
              <a:t>カーテンを洗いましょう～</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E490B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rgbClr val="E490B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6898271"/>
            <a:ext cx="6671587" cy="412806"/>
          </a:xfrm>
          <a:prstGeom prst="rect">
            <a:avLst/>
          </a:prstGeom>
          <a:noFill/>
          <a:ln w="9525" cap="flat" cmpd="sng" algn="ctr">
            <a:solidFill>
              <a:srgbClr val="E490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6898271"/>
            <a:ext cx="234000" cy="412806"/>
          </a:xfrm>
          <a:prstGeom prst="rect">
            <a:avLst/>
          </a:prstGeom>
          <a:solidFill>
            <a:srgbClr val="E490B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E490B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65831" y="5455443"/>
            <a:ext cx="234000" cy="412805"/>
          </a:xfrm>
          <a:prstGeom prst="rect">
            <a:avLst/>
          </a:prstGeom>
          <a:solidFill>
            <a:srgbClr val="E490B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rgbClr val="E490B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6896672"/>
            <a:ext cx="234000" cy="412806"/>
          </a:xfrm>
          <a:prstGeom prst="rect">
            <a:avLst/>
          </a:prstGeom>
          <a:solidFill>
            <a:srgbClr val="E490B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rgbClr val="E490B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24" name="Text Box 68">
            <a:extLst>
              <a:ext uri="{FF2B5EF4-FFF2-40B4-BE49-F238E27FC236}">
                <a16:creationId xmlns:a16="http://schemas.microsoft.com/office/drawing/2014/main" id="{4530EF9C-2189-0E21-E6A1-8445B234C48F}"/>
              </a:ext>
            </a:extLst>
          </p:cNvPr>
          <p:cNvSpPr txBox="1">
            <a:spLocks noChangeArrowheads="1"/>
          </p:cNvSpPr>
          <p:nvPr/>
        </p:nvSpPr>
        <p:spPr bwMode="auto">
          <a:xfrm>
            <a:off x="677329" y="7503858"/>
            <a:ext cx="2876189"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ja-JP" sz="1100" dirty="0">
                <a:solidFill>
                  <a:srgbClr val="000000"/>
                </a:solidFill>
                <a:latin typeface="ＭＳ Ｐゴシック" panose="020B0600070205080204" pitchFamily="34" charset="-128"/>
              </a:rPr>
              <a:t>4</a:t>
            </a:r>
            <a:r>
              <a:rPr lang="ja-JP" altLang="en-US" sz="1100">
                <a:solidFill>
                  <a:srgbClr val="000000"/>
                </a:solidFill>
                <a:latin typeface="ＭＳ Ｐゴシック" panose="020B0600070205080204" pitchFamily="34" charset="-128"/>
              </a:rPr>
              <a:t>月は進学や就職など、お祝いを頂く機会も多い季節です。今回は、贈り物を頂いた時に感謝の気持ちを伝えるマナーをご紹介致します。</a:t>
            </a:r>
            <a:endParaRPr lang="ja-JP" altLang="en-US" sz="1100"/>
          </a:p>
        </p:txBody>
      </p:sp>
      <p:sp>
        <p:nvSpPr>
          <p:cNvPr id="28" name="Text Box 71">
            <a:extLst>
              <a:ext uri="{FF2B5EF4-FFF2-40B4-BE49-F238E27FC236}">
                <a16:creationId xmlns:a16="http://schemas.microsoft.com/office/drawing/2014/main" id="{0D3E4071-44B1-B5BA-9834-1257D576E75C}"/>
              </a:ext>
            </a:extLst>
          </p:cNvPr>
          <p:cNvSpPr txBox="1">
            <a:spLocks noChangeArrowheads="1"/>
          </p:cNvSpPr>
          <p:nvPr/>
        </p:nvSpPr>
        <p:spPr bwMode="auto">
          <a:xfrm>
            <a:off x="680456" y="9167522"/>
            <a:ext cx="3059113" cy="1084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ct val="110000"/>
              </a:lnSpc>
            </a:pPr>
            <a:r>
              <a:rPr lang="ja-JP" altLang="en-US" sz="1100" b="1">
                <a:solidFill>
                  <a:srgbClr val="E490B3"/>
                </a:solidFill>
                <a:latin typeface="MS UI Gothic" panose="020B0600070205080204" pitchFamily="34" charset="-128"/>
                <a:ea typeface="MS UI Gothic" panose="020B0600070205080204" pitchFamily="34" charset="-128"/>
              </a:rPr>
              <a:t>◇出来るだけ早く！</a:t>
            </a:r>
          </a:p>
          <a:p>
            <a:pPr eaLnBrk="1" hangingPunct="1">
              <a:lnSpc>
                <a:spcPct val="110000"/>
              </a:lnSpc>
            </a:pPr>
            <a:r>
              <a:rPr lang="ja-JP" altLang="en-US" sz="1100">
                <a:solidFill>
                  <a:srgbClr val="000000"/>
                </a:solidFill>
                <a:latin typeface="MS UI Gothic" panose="020B0600070205080204" pitchFamily="34" charset="-128"/>
                <a:ea typeface="MS UI Gothic" panose="020B0600070205080204" pitchFamily="34" charset="-128"/>
              </a:rPr>
              <a:t>贈り物が届いたことを知らせる意味でも、出来るだけ早く感謝の気持ちを伝えましょう。まずはお電話でお礼をしてから、改めて手紙を出せば、電話では伝えられない丁寧で深い感謝の気持ちを伝えることが出来ます。</a:t>
            </a:r>
          </a:p>
          <a:p>
            <a:pPr eaLnBrk="1" hangingPunct="1">
              <a:lnSpc>
                <a:spcPct val="110000"/>
              </a:lnSpc>
            </a:pPr>
            <a:endParaRPr lang="ja-JP" altLang="en-US" sz="1100">
              <a:solidFill>
                <a:srgbClr val="000000"/>
              </a:solidFill>
              <a:latin typeface="MS UI Gothic" panose="020B0600070205080204" pitchFamily="34" charset="-128"/>
              <a:ea typeface="MS UI Gothic" panose="020B0600070205080204" pitchFamily="34" charset="-128"/>
            </a:endParaRPr>
          </a:p>
        </p:txBody>
      </p:sp>
      <p:sp>
        <p:nvSpPr>
          <p:cNvPr id="33" name="Text Box 72">
            <a:extLst>
              <a:ext uri="{FF2B5EF4-FFF2-40B4-BE49-F238E27FC236}">
                <a16:creationId xmlns:a16="http://schemas.microsoft.com/office/drawing/2014/main" id="{A96672E9-9DE6-6F9F-3A92-E7A12E57BF19}"/>
              </a:ext>
            </a:extLst>
          </p:cNvPr>
          <p:cNvSpPr txBox="1">
            <a:spLocks noChangeArrowheads="1"/>
          </p:cNvSpPr>
          <p:nvPr/>
        </p:nvSpPr>
        <p:spPr bwMode="auto">
          <a:xfrm>
            <a:off x="3985939" y="7513928"/>
            <a:ext cx="2942112"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ct val="110000"/>
              </a:lnSpc>
            </a:pPr>
            <a:r>
              <a:rPr lang="ja-JP" altLang="en-US" sz="1100" b="1">
                <a:solidFill>
                  <a:srgbClr val="E490B3"/>
                </a:solidFill>
                <a:latin typeface="MS UI Gothic" panose="020B0600070205080204" pitchFamily="34" charset="-128"/>
                <a:ea typeface="MS UI Gothic" panose="020B0600070205080204" pitchFamily="34" charset="-128"/>
              </a:rPr>
              <a:t>◇「すみません」より「ありがとう」</a:t>
            </a:r>
          </a:p>
          <a:p>
            <a:pPr eaLnBrk="1" hangingPunct="1">
              <a:lnSpc>
                <a:spcPct val="110000"/>
              </a:lnSpc>
            </a:pPr>
            <a:r>
              <a:rPr lang="ja-JP" altLang="en-US" sz="1100">
                <a:solidFill>
                  <a:srgbClr val="000000"/>
                </a:solidFill>
                <a:latin typeface="MS UI Gothic" panose="020B0600070205080204" pitchFamily="34" charset="-128"/>
                <a:ea typeface="MS UI Gothic" panose="020B0600070205080204" pitchFamily="34" charset="-128"/>
              </a:rPr>
              <a:t>「すみません」と恐縮されるより「ありがとう」と喜んでもらえた方が相手も嬉しいばず。謝罪の意味を含む「すみません」よりストレートにお礼の気持ちが伝わります。</a:t>
            </a:r>
          </a:p>
          <a:p>
            <a:pPr eaLnBrk="1" hangingPunct="1">
              <a:lnSpc>
                <a:spcPct val="110000"/>
              </a:lnSpc>
            </a:pPr>
            <a:r>
              <a:rPr lang="ja-JP" altLang="en-US" sz="1100">
                <a:solidFill>
                  <a:srgbClr val="000000"/>
                </a:solidFill>
                <a:latin typeface="MS UI Gothic" panose="020B0600070205080204" pitchFamily="34" charset="-128"/>
                <a:ea typeface="MS UI Gothic" panose="020B0600070205080204" pitchFamily="34" charset="-128"/>
              </a:rPr>
              <a:t>「大変だったでしょう」などの気遣いの言葉の後にも、</a:t>
            </a:r>
            <a:endParaRPr lang="en-US" altLang="ja-JP" sz="1100" dirty="0">
              <a:solidFill>
                <a:srgbClr val="000000"/>
              </a:solidFill>
              <a:latin typeface="MS UI Gothic" panose="020B0600070205080204" pitchFamily="34" charset="-128"/>
              <a:ea typeface="MS UI Gothic" panose="020B0600070205080204" pitchFamily="34" charset="-128"/>
            </a:endParaRPr>
          </a:p>
          <a:p>
            <a:pPr eaLnBrk="1" hangingPunct="1">
              <a:lnSpc>
                <a:spcPct val="110000"/>
              </a:lnSpc>
            </a:pPr>
            <a:r>
              <a:rPr lang="ja-JP" altLang="en-US" sz="1100">
                <a:solidFill>
                  <a:srgbClr val="000000"/>
                </a:solidFill>
                <a:latin typeface="MS UI Gothic" panose="020B0600070205080204" pitchFamily="34" charset="-128"/>
                <a:ea typeface="MS UI Gothic" panose="020B0600070205080204" pitchFamily="34" charset="-128"/>
              </a:rPr>
              <a:t>必ず「でも嬉しかった」という一言を。</a:t>
            </a:r>
          </a:p>
          <a:p>
            <a:pPr eaLnBrk="1" hangingPunct="1">
              <a:lnSpc>
                <a:spcPct val="110000"/>
              </a:lnSpc>
            </a:pPr>
            <a:endParaRPr lang="ja-JP" altLang="en-US" sz="1100">
              <a:solidFill>
                <a:srgbClr val="000000"/>
              </a:solidFill>
              <a:latin typeface="MS UI Gothic" panose="020B0600070205080204" pitchFamily="34" charset="-128"/>
              <a:ea typeface="MS UI Gothic" panose="020B0600070205080204" pitchFamily="34" charset="-128"/>
            </a:endParaRPr>
          </a:p>
          <a:p>
            <a:pPr eaLnBrk="1" hangingPunct="1">
              <a:lnSpc>
                <a:spcPct val="110000"/>
              </a:lnSpc>
            </a:pPr>
            <a:r>
              <a:rPr lang="ja-JP" altLang="en-US" sz="1100" b="1">
                <a:solidFill>
                  <a:srgbClr val="E490B3"/>
                </a:solidFill>
                <a:latin typeface="MS UI Gothic" panose="020B0600070205080204" pitchFamily="34" charset="-128"/>
                <a:ea typeface="MS UI Gothic" panose="020B0600070205080204" pitchFamily="34" charset="-128"/>
              </a:rPr>
              <a:t>◇金額のことに触れない</a:t>
            </a:r>
          </a:p>
          <a:p>
            <a:pPr eaLnBrk="1" hangingPunct="1">
              <a:lnSpc>
                <a:spcPct val="110000"/>
              </a:lnSpc>
            </a:pPr>
            <a:r>
              <a:rPr lang="ja-JP" altLang="en-US" sz="1100">
                <a:solidFill>
                  <a:srgbClr val="000000"/>
                </a:solidFill>
                <a:latin typeface="MS UI Gothic" panose="020B0600070205080204" pitchFamily="34" charset="-128"/>
                <a:ea typeface="MS UI Gothic" panose="020B0600070205080204" pitchFamily="34" charset="-128"/>
              </a:rPr>
              <a:t>「高価な物をいただき</a:t>
            </a:r>
            <a:r>
              <a:rPr lang="en-US" altLang="ja-JP" sz="1100" dirty="0">
                <a:solidFill>
                  <a:srgbClr val="000000"/>
                </a:solidFill>
                <a:ea typeface="MS UI Gothic" panose="020B0600070205080204" pitchFamily="34" charset="-128"/>
              </a:rPr>
              <a:t>…</a:t>
            </a:r>
            <a:r>
              <a:rPr lang="ja-JP" altLang="en-US" sz="1100">
                <a:solidFill>
                  <a:srgbClr val="000000"/>
                </a:solidFill>
                <a:latin typeface="MS UI Gothic" panose="020B0600070205080204" pitchFamily="34" charset="-128"/>
                <a:ea typeface="MS UI Gothic" panose="020B0600070205080204" pitchFamily="34" charset="-128"/>
              </a:rPr>
              <a:t>」と頂いた物の品定めをするのはマナー違反。「御心遣い」とした方がスマートです。もらってどのように嬉しかったか、物より心への感謝を伝えましょう。</a:t>
            </a:r>
            <a:endParaRPr lang="ja-JP" altLang="en-US"/>
          </a:p>
        </p:txBody>
      </p:sp>
      <p:sp>
        <p:nvSpPr>
          <p:cNvPr id="34" name="Text Box 53">
            <a:extLst>
              <a:ext uri="{FF2B5EF4-FFF2-40B4-BE49-F238E27FC236}">
                <a16:creationId xmlns:a16="http://schemas.microsoft.com/office/drawing/2014/main" id="{97AF3093-DF28-5732-82F0-449E844D26FD}"/>
              </a:ext>
            </a:extLst>
          </p:cNvPr>
          <p:cNvSpPr txBox="1">
            <a:spLocks noChangeArrowheads="1"/>
          </p:cNvSpPr>
          <p:nvPr/>
        </p:nvSpPr>
        <p:spPr bwMode="auto">
          <a:xfrm>
            <a:off x="8040411" y="6085202"/>
            <a:ext cx="3111436" cy="2354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ct val="105000"/>
              </a:lnSpc>
            </a:pPr>
            <a:r>
              <a:rPr lang="ja-JP" altLang="en-US" sz="1100">
                <a:solidFill>
                  <a:srgbClr val="000000"/>
                </a:solidFill>
                <a:latin typeface="ＭＳ Ｐゴシック" panose="020B0600070205080204" pitchFamily="34" charset="-128"/>
              </a:rPr>
              <a:t>　</a:t>
            </a:r>
            <a:r>
              <a:rPr lang="en-US" altLang="ja-JP" sz="1100" dirty="0">
                <a:solidFill>
                  <a:srgbClr val="000000"/>
                </a:solidFill>
                <a:latin typeface="ＭＳ Ｐゴシック" panose="020B0600070205080204" pitchFamily="34" charset="-128"/>
              </a:rPr>
              <a:t>4</a:t>
            </a:r>
            <a:r>
              <a:rPr lang="ja-JP" altLang="en-US" sz="1100">
                <a:solidFill>
                  <a:srgbClr val="000000"/>
                </a:solidFill>
                <a:latin typeface="ＭＳ Ｐゴシック" panose="020B0600070205080204" pitchFamily="34" charset="-128"/>
              </a:rPr>
              <a:t>月に入り、花粉の飛び方も少しおさまってきたでしょうか？　目には見えなくても、きっとカーテンにも花粉がたくさん付いてしまっているはず。</a:t>
            </a:r>
            <a:endParaRPr lang="en-US" altLang="ja-JP" sz="1100" dirty="0">
              <a:solidFill>
                <a:srgbClr val="000000"/>
              </a:solidFill>
              <a:latin typeface="ＭＳ Ｐゴシック" panose="020B0600070205080204" pitchFamily="34" charset="-128"/>
            </a:endParaRPr>
          </a:p>
          <a:p>
            <a:pPr eaLnBrk="1" hangingPunct="1">
              <a:lnSpc>
                <a:spcPct val="105000"/>
              </a:lnSpc>
            </a:pPr>
            <a:endParaRPr lang="ja-JP" altLang="en-US" sz="1100">
              <a:solidFill>
                <a:srgbClr val="000000"/>
              </a:solidFill>
              <a:latin typeface="ＭＳ Ｐゴシック" panose="020B0600070205080204" pitchFamily="34" charset="-128"/>
            </a:endParaRPr>
          </a:p>
          <a:p>
            <a:pPr eaLnBrk="1" hangingPunct="1">
              <a:lnSpc>
                <a:spcPct val="105000"/>
              </a:lnSpc>
            </a:pPr>
            <a:r>
              <a:rPr lang="ja-JP" altLang="en-US" sz="1100">
                <a:solidFill>
                  <a:srgbClr val="000000"/>
                </a:solidFill>
                <a:latin typeface="ＭＳ Ｐゴシック" panose="020B0600070205080204" pitchFamily="34" charset="-128"/>
              </a:rPr>
              <a:t>洗濯機洗いＯＫのウォッシャブルタイプのカーテンなら、自宅で簡単にお洗濯できます。春のポカポカ陽気の日には、カーテンもお洗濯して、お部屋をスッキリしませんか？</a:t>
            </a:r>
            <a:endParaRPr lang="en-US" altLang="ja-JP" sz="1100" dirty="0">
              <a:solidFill>
                <a:srgbClr val="000000"/>
              </a:solidFill>
              <a:latin typeface="ＭＳ Ｐゴシック" panose="020B0600070205080204" pitchFamily="34" charset="-128"/>
            </a:endParaRPr>
          </a:p>
          <a:p>
            <a:pPr eaLnBrk="1" hangingPunct="1">
              <a:lnSpc>
                <a:spcPct val="105000"/>
              </a:lnSpc>
            </a:pPr>
            <a:endParaRPr lang="en-US" altLang="ja-JP" sz="1100" dirty="0">
              <a:solidFill>
                <a:srgbClr val="000000"/>
              </a:solidFill>
              <a:latin typeface="ＭＳ Ｐゴシック" panose="020B0600070205080204" pitchFamily="34" charset="-128"/>
            </a:endParaRPr>
          </a:p>
          <a:p>
            <a:pPr eaLnBrk="1" hangingPunct="1">
              <a:lnSpc>
                <a:spcPct val="105000"/>
              </a:lnSpc>
            </a:pPr>
            <a:r>
              <a:rPr lang="ja-JP" altLang="en-US" sz="1100">
                <a:solidFill>
                  <a:srgbClr val="000000"/>
                </a:solidFill>
                <a:latin typeface="ＭＳ Ｐゴシック" panose="020B0600070205080204" pitchFamily="34" charset="-128"/>
              </a:rPr>
              <a:t>カーテンを干す時に窓が汚れていては、せっか洗ったカーテンがまた汚れてしまいます。</a:t>
            </a:r>
            <a:endParaRPr lang="en-US" altLang="ja-JP" sz="1100" dirty="0">
              <a:solidFill>
                <a:srgbClr val="000000"/>
              </a:solidFill>
              <a:latin typeface="ＭＳ Ｐゴシック" panose="020B0600070205080204" pitchFamily="34" charset="-128"/>
            </a:endParaRPr>
          </a:p>
          <a:p>
            <a:pPr eaLnBrk="1" hangingPunct="1">
              <a:lnSpc>
                <a:spcPct val="105000"/>
              </a:lnSpc>
            </a:pPr>
            <a:r>
              <a:rPr lang="ja-JP" altLang="en-US" sz="1100">
                <a:solidFill>
                  <a:srgbClr val="000000"/>
                </a:solidFill>
                <a:latin typeface="ＭＳ Ｐゴシック" panose="020B0600070205080204" pitchFamily="34" charset="-128"/>
              </a:rPr>
              <a:t>洗ったカーテンを干す前に、</a:t>
            </a:r>
            <a:endParaRPr lang="en-US" altLang="ja-JP" sz="1100" dirty="0">
              <a:solidFill>
                <a:srgbClr val="000000"/>
              </a:solidFill>
              <a:latin typeface="ＭＳ Ｐゴシック" panose="020B0600070205080204" pitchFamily="34" charset="-128"/>
            </a:endParaRPr>
          </a:p>
          <a:p>
            <a:pPr eaLnBrk="1" hangingPunct="1">
              <a:lnSpc>
                <a:spcPct val="105000"/>
              </a:lnSpc>
            </a:pPr>
            <a:r>
              <a:rPr lang="ja-JP" altLang="en-US" sz="1100">
                <a:solidFill>
                  <a:srgbClr val="000000"/>
                </a:solidFill>
                <a:latin typeface="ＭＳ Ｐゴシック" panose="020B0600070205080204" pitchFamily="34" charset="-128"/>
              </a:rPr>
              <a:t>窓ガラス・網戸・カー</a:t>
            </a:r>
            <a:endParaRPr lang="en-US" altLang="ja-JP" sz="1100" dirty="0">
              <a:solidFill>
                <a:srgbClr val="000000"/>
              </a:solidFill>
              <a:latin typeface="ＭＳ Ｐゴシック" panose="020B0600070205080204" pitchFamily="34" charset="-128"/>
            </a:endParaRPr>
          </a:p>
          <a:p>
            <a:pPr eaLnBrk="1" hangingPunct="1">
              <a:lnSpc>
                <a:spcPct val="105000"/>
              </a:lnSpc>
            </a:pPr>
            <a:r>
              <a:rPr lang="ja-JP" altLang="en-US" sz="1100">
                <a:solidFill>
                  <a:srgbClr val="000000"/>
                </a:solidFill>
                <a:latin typeface="ＭＳ Ｐゴシック" panose="020B0600070205080204" pitchFamily="34" charset="-128"/>
              </a:rPr>
              <a:t>テンレールなども</a:t>
            </a:r>
            <a:endParaRPr lang="en-US" altLang="ja-JP" sz="1100" dirty="0">
              <a:solidFill>
                <a:srgbClr val="000000"/>
              </a:solidFill>
              <a:latin typeface="ＭＳ Ｐゴシック" panose="020B0600070205080204" pitchFamily="34" charset="-128"/>
            </a:endParaRPr>
          </a:p>
          <a:p>
            <a:pPr eaLnBrk="1" hangingPunct="1">
              <a:lnSpc>
                <a:spcPct val="105000"/>
              </a:lnSpc>
            </a:pPr>
            <a:r>
              <a:rPr lang="ja-JP" altLang="en-US" sz="1100">
                <a:solidFill>
                  <a:srgbClr val="000000"/>
                </a:solidFill>
                <a:latin typeface="ＭＳ Ｐゴシック" panose="020B0600070205080204" pitchFamily="34" charset="-128"/>
              </a:rPr>
              <a:t>拭き掃除しましょう。 </a:t>
            </a:r>
            <a:endParaRPr lang="ja-JP" altLang="en-US" sz="800"/>
          </a:p>
          <a:p>
            <a:pPr eaLnBrk="1" hangingPunct="1">
              <a:lnSpc>
                <a:spcPct val="105000"/>
              </a:lnSpc>
            </a:pPr>
            <a:endParaRPr lang="ja-JP" altLang="en-US" sz="1100">
              <a:solidFill>
                <a:srgbClr val="000000"/>
              </a:solidFill>
              <a:latin typeface="ＭＳ Ｐゴシック" panose="020B0600070205080204" pitchFamily="34" charset="-128"/>
            </a:endParaRPr>
          </a:p>
          <a:p>
            <a:pPr eaLnBrk="1" hangingPunct="1">
              <a:lnSpc>
                <a:spcPct val="105000"/>
              </a:lnSpc>
            </a:pPr>
            <a:endParaRPr lang="en-US" altLang="ja-JP" sz="1100" dirty="0">
              <a:solidFill>
                <a:srgbClr val="000000"/>
              </a:solidFill>
              <a:latin typeface="ＭＳ Ｐゴシック" panose="020B0600070205080204" pitchFamily="34" charset="-128"/>
            </a:endParaRPr>
          </a:p>
          <a:p>
            <a:pPr eaLnBrk="1" hangingPunct="1">
              <a:lnSpc>
                <a:spcPct val="105000"/>
              </a:lnSpc>
            </a:pPr>
            <a:endParaRPr lang="en-US" altLang="ja-JP" sz="1100" dirty="0">
              <a:solidFill>
                <a:srgbClr val="000000"/>
              </a:solidFill>
              <a:latin typeface="ＭＳ Ｐゴシック" panose="020B0600070205080204" pitchFamily="34" charset="-128"/>
            </a:endParaRPr>
          </a:p>
          <a:p>
            <a:pPr eaLnBrk="1" hangingPunct="1">
              <a:lnSpc>
                <a:spcPct val="105000"/>
              </a:lnSpc>
            </a:pPr>
            <a:endParaRPr lang="ja-JP" altLang="en-US" sz="1100">
              <a:solidFill>
                <a:srgbClr val="000000"/>
              </a:solidFill>
              <a:latin typeface="ＭＳ Ｐゴシック" panose="020B0600070205080204" pitchFamily="34" charset="-128"/>
            </a:endParaRPr>
          </a:p>
        </p:txBody>
      </p:sp>
      <p:sp>
        <p:nvSpPr>
          <p:cNvPr id="35" name="Text Box 54">
            <a:extLst>
              <a:ext uri="{FF2B5EF4-FFF2-40B4-BE49-F238E27FC236}">
                <a16:creationId xmlns:a16="http://schemas.microsoft.com/office/drawing/2014/main" id="{7F418EEA-E347-11D0-945D-DB95C8A08D0D}"/>
              </a:ext>
            </a:extLst>
          </p:cNvPr>
          <p:cNvSpPr txBox="1">
            <a:spLocks noChangeArrowheads="1"/>
          </p:cNvSpPr>
          <p:nvPr/>
        </p:nvSpPr>
        <p:spPr bwMode="auto">
          <a:xfrm>
            <a:off x="11592335" y="6300851"/>
            <a:ext cx="2718215" cy="29747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ct val="105000"/>
              </a:lnSpc>
            </a:pPr>
            <a:r>
              <a:rPr lang="ja-JP" altLang="en-US" sz="1100" b="1">
                <a:solidFill>
                  <a:srgbClr val="E490B3"/>
                </a:solidFill>
                <a:latin typeface="ＭＳ Ｐゴシック" panose="020B0600070205080204" pitchFamily="34" charset="-128"/>
              </a:rPr>
              <a:t>洗濯機でのカーテンの洗い方</a:t>
            </a:r>
            <a:endParaRPr lang="en-US" altLang="ja-JP" sz="1100" b="1" dirty="0">
              <a:solidFill>
                <a:srgbClr val="E490B3"/>
              </a:solidFill>
              <a:latin typeface="ＭＳ Ｐゴシック" panose="020B0600070205080204" pitchFamily="34" charset="-128"/>
            </a:endParaRPr>
          </a:p>
          <a:p>
            <a:pPr eaLnBrk="1" hangingPunct="1">
              <a:lnSpc>
                <a:spcPct val="105000"/>
              </a:lnSpc>
            </a:pPr>
            <a:endParaRPr lang="en-US" altLang="ja-JP" sz="1100" dirty="0">
              <a:solidFill>
                <a:srgbClr val="000000"/>
              </a:solidFill>
              <a:latin typeface="ＭＳ Ｐゴシック" panose="020B0600070205080204" pitchFamily="34" charset="-128"/>
            </a:endParaRPr>
          </a:p>
          <a:p>
            <a:pPr eaLnBrk="1" hangingPunct="1">
              <a:lnSpc>
                <a:spcPct val="105000"/>
              </a:lnSpc>
            </a:pPr>
            <a:r>
              <a:rPr lang="en-US" altLang="ja-JP" sz="1100" dirty="0">
                <a:solidFill>
                  <a:srgbClr val="000000"/>
                </a:solidFill>
                <a:latin typeface="ＭＳ Ｐゴシック" panose="020B0600070205080204" pitchFamily="34" charset="-128"/>
              </a:rPr>
              <a:t>①</a:t>
            </a:r>
            <a:r>
              <a:rPr lang="ja-JP" altLang="en-US" sz="1100">
                <a:solidFill>
                  <a:srgbClr val="000000"/>
                </a:solidFill>
                <a:latin typeface="ＭＳ Ｐゴシック" panose="020B0600070205080204" pitchFamily="34" charset="-128"/>
              </a:rPr>
              <a:t>カーテンレールからカーテンを取り外し、全てのフックを取り外します。</a:t>
            </a:r>
          </a:p>
          <a:p>
            <a:pPr eaLnBrk="1" hangingPunct="1">
              <a:lnSpc>
                <a:spcPct val="105000"/>
              </a:lnSpc>
            </a:pPr>
            <a:r>
              <a:rPr lang="ja-JP" altLang="en-US" sz="1100">
                <a:solidFill>
                  <a:srgbClr val="000000"/>
                </a:solidFill>
                <a:latin typeface="ＭＳ Ｐゴシック" panose="020B0600070205080204" pitchFamily="34" charset="-128"/>
              </a:rPr>
              <a:t>②カーテンに付いたほこりを、たたき出すようにしっかりとよくはらいます。</a:t>
            </a:r>
          </a:p>
          <a:p>
            <a:pPr eaLnBrk="1" hangingPunct="1">
              <a:lnSpc>
                <a:spcPct val="105000"/>
              </a:lnSpc>
            </a:pPr>
            <a:r>
              <a:rPr lang="ja-JP" altLang="en-US" sz="1100">
                <a:solidFill>
                  <a:srgbClr val="000000"/>
                </a:solidFill>
                <a:latin typeface="ＭＳ Ｐゴシック" panose="020B0600070205080204" pitchFamily="34" charset="-128"/>
              </a:rPr>
              <a:t>③ヒダ山に合わせ、洗濯ネットの大きさに合わせて丁寧にたたみます。</a:t>
            </a:r>
          </a:p>
          <a:p>
            <a:pPr eaLnBrk="1" hangingPunct="1">
              <a:lnSpc>
                <a:spcPct val="105000"/>
              </a:lnSpc>
            </a:pPr>
            <a:r>
              <a:rPr lang="ja-JP" altLang="en-US" sz="1100">
                <a:solidFill>
                  <a:srgbClr val="000000"/>
                </a:solidFill>
                <a:latin typeface="ＭＳ Ｐゴシック" panose="020B0600070205080204" pitchFamily="34" charset="-128"/>
              </a:rPr>
              <a:t>④手洗いコース</a:t>
            </a:r>
            <a:r>
              <a:rPr lang="en-US" altLang="ja-JP" sz="1100" dirty="0">
                <a:solidFill>
                  <a:srgbClr val="000000"/>
                </a:solidFill>
                <a:latin typeface="ＭＳ Ｐゴシック" panose="020B0600070205080204" pitchFamily="34" charset="-128"/>
              </a:rPr>
              <a:t>(</a:t>
            </a:r>
            <a:r>
              <a:rPr lang="ja-JP" altLang="en-US" sz="1100">
                <a:solidFill>
                  <a:srgbClr val="000000"/>
                </a:solidFill>
                <a:latin typeface="ＭＳ Ｐゴシック" panose="020B0600070205080204" pitchFamily="34" charset="-128"/>
              </a:rPr>
              <a:t>弱水流</a:t>
            </a:r>
            <a:r>
              <a:rPr lang="en-US" altLang="ja-JP" sz="1100" dirty="0">
                <a:solidFill>
                  <a:srgbClr val="000000"/>
                </a:solidFill>
                <a:latin typeface="ＭＳ Ｐゴシック" panose="020B0600070205080204" pitchFamily="34" charset="-128"/>
              </a:rPr>
              <a:t>)</a:t>
            </a:r>
            <a:r>
              <a:rPr lang="ja-JP" altLang="en-US" sz="1100">
                <a:solidFill>
                  <a:srgbClr val="000000"/>
                </a:solidFill>
                <a:latin typeface="ＭＳ Ｐゴシック" panose="020B0600070205080204" pitchFamily="34" charset="-128"/>
              </a:rPr>
              <a:t>で洗います。水量は最大に。途中で洗濯機を除いてみて、お水がかなり汚れているようなら二度洗いを。</a:t>
            </a:r>
          </a:p>
          <a:p>
            <a:pPr eaLnBrk="1" hangingPunct="1">
              <a:lnSpc>
                <a:spcPct val="105000"/>
              </a:lnSpc>
            </a:pPr>
            <a:r>
              <a:rPr lang="ja-JP" altLang="en-US" sz="1100">
                <a:solidFill>
                  <a:srgbClr val="000000"/>
                </a:solidFill>
                <a:latin typeface="ＭＳ Ｐゴシック" panose="020B0600070205080204" pitchFamily="34" charset="-128"/>
              </a:rPr>
              <a:t>⑤すすぎはしっかりと。カーテンを軽くたたみなおしてから、軽く</a:t>
            </a:r>
            <a:r>
              <a:rPr lang="en-US" altLang="ja-JP" sz="1100" dirty="0">
                <a:solidFill>
                  <a:srgbClr val="000000"/>
                </a:solidFill>
                <a:latin typeface="ＭＳ Ｐゴシック" panose="020B0600070205080204" pitchFamily="34" charset="-128"/>
              </a:rPr>
              <a:t>30</a:t>
            </a:r>
            <a:r>
              <a:rPr lang="ja-JP" altLang="en-US" sz="1100">
                <a:solidFill>
                  <a:srgbClr val="000000"/>
                </a:solidFill>
                <a:latin typeface="ＭＳ Ｐゴシック" panose="020B0600070205080204" pitchFamily="34" charset="-128"/>
              </a:rPr>
              <a:t>秒ほど脱水にかけます。</a:t>
            </a:r>
          </a:p>
          <a:p>
            <a:pPr eaLnBrk="1" hangingPunct="1">
              <a:lnSpc>
                <a:spcPct val="105000"/>
              </a:lnSpc>
            </a:pPr>
            <a:r>
              <a:rPr lang="ja-JP" altLang="en-US" sz="1100">
                <a:solidFill>
                  <a:srgbClr val="000000"/>
                </a:solidFill>
                <a:latin typeface="ＭＳ Ｐゴシック" panose="020B0600070205080204" pitchFamily="34" charset="-128"/>
              </a:rPr>
              <a:t>⑥カーテンにフックを取り付けて、そのままカーテンレールにかけて吊り干しします。カーテンの重みで、乾くにつれて、自然にシワも伸びてきます。</a:t>
            </a:r>
            <a:endParaRPr lang="ja-JP" altLang="en-US" sz="800"/>
          </a:p>
        </p:txBody>
      </p:sp>
      <p:sp>
        <p:nvSpPr>
          <p:cNvPr id="19" name="Text Box 53">
            <a:extLst>
              <a:ext uri="{FF2B5EF4-FFF2-40B4-BE49-F238E27FC236}">
                <a16:creationId xmlns:a16="http://schemas.microsoft.com/office/drawing/2014/main" id="{B4866C45-518C-3211-A0DD-706A7A7FDB1D}"/>
              </a:ext>
            </a:extLst>
          </p:cNvPr>
          <p:cNvSpPr txBox="1">
            <a:spLocks noChangeArrowheads="1"/>
          </p:cNvSpPr>
          <p:nvPr/>
        </p:nvSpPr>
        <p:spPr bwMode="auto">
          <a:xfrm>
            <a:off x="11625421" y="9480560"/>
            <a:ext cx="2685129" cy="412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ct val="105000"/>
              </a:lnSpc>
            </a:pPr>
            <a:r>
              <a:rPr lang="en-US" altLang="ja-JP" sz="1000" dirty="0">
                <a:solidFill>
                  <a:srgbClr val="000000"/>
                </a:solidFill>
                <a:latin typeface="ＭＳ Ｐゴシック" panose="020B0600070205080204" pitchFamily="34" charset="-128"/>
              </a:rPr>
              <a:t>※</a:t>
            </a:r>
            <a:r>
              <a:rPr lang="ja-JP" altLang="en-US" sz="1000">
                <a:solidFill>
                  <a:srgbClr val="000000"/>
                </a:solidFill>
                <a:latin typeface="ＭＳ Ｐゴシック" panose="020B0600070205080204" pitchFamily="34" charset="-128"/>
              </a:rPr>
              <a:t>目の粗いレースや生地の痛みが心配な時は、手洗いをおすすめします。</a:t>
            </a:r>
          </a:p>
          <a:p>
            <a:pPr eaLnBrk="1" hangingPunct="1">
              <a:lnSpc>
                <a:spcPct val="105000"/>
              </a:lnSpc>
            </a:pPr>
            <a:endParaRPr lang="ja-JP" altLang="en-US" sz="1100">
              <a:solidFill>
                <a:srgbClr val="000000"/>
              </a:solidFill>
              <a:latin typeface="ＭＳ Ｐゴシック" panose="020B0600070205080204" pitchFamily="34" charset="-128"/>
            </a:endParaRPr>
          </a:p>
        </p:txBody>
      </p:sp>
      <p:sp>
        <p:nvSpPr>
          <p:cNvPr id="6" name="Text Box 61">
            <a:extLst>
              <a:ext uri="{FF2B5EF4-FFF2-40B4-BE49-F238E27FC236}">
                <a16:creationId xmlns:a16="http://schemas.microsoft.com/office/drawing/2014/main" id="{A9E476BF-FA93-55E8-98E8-6B4D1270669C}"/>
              </a:ext>
            </a:extLst>
          </p:cNvPr>
          <p:cNvSpPr txBox="1">
            <a:spLocks noChangeArrowheads="1"/>
          </p:cNvSpPr>
          <p:nvPr/>
        </p:nvSpPr>
        <p:spPr bwMode="auto">
          <a:xfrm>
            <a:off x="4009997" y="1102117"/>
            <a:ext cx="2897187" cy="3995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lnSpc>
                <a:spcPct val="105000"/>
              </a:lnSpc>
              <a:spcBef>
                <a:spcPct val="0"/>
              </a:spcBef>
              <a:buFontTx/>
              <a:buNone/>
            </a:pPr>
            <a:r>
              <a:rPr lang="ja-JP" altLang="en-US" sz="1100" b="1">
                <a:solidFill>
                  <a:srgbClr val="E490B3"/>
                </a:solidFill>
                <a:latin typeface="ＭＳ Ｐゴシック" panose="020B0600070205080204" pitchFamily="34" charset="-128"/>
              </a:rPr>
              <a:t>住宅省エネキャンペーン、</a:t>
            </a:r>
            <a:r>
              <a:rPr lang="en-US" altLang="ja-JP" sz="1100" b="1" dirty="0">
                <a:solidFill>
                  <a:srgbClr val="E490B3"/>
                </a:solidFill>
                <a:latin typeface="ＭＳ Ｐゴシック" panose="020B0600070205080204" pitchFamily="34" charset="-128"/>
              </a:rPr>
              <a:t>2025</a:t>
            </a:r>
            <a:r>
              <a:rPr lang="ja-JP" altLang="en-US" sz="1100" b="1">
                <a:solidFill>
                  <a:srgbClr val="E490B3"/>
                </a:solidFill>
                <a:latin typeface="ＭＳ Ｐゴシック" panose="020B0600070205080204" pitchFamily="34" charset="-128"/>
              </a:rPr>
              <a:t>年も実施へ　</a:t>
            </a:r>
            <a:endParaRPr lang="en-US" altLang="ja-JP" sz="1100" b="1" dirty="0">
              <a:solidFill>
                <a:srgbClr val="E490B3"/>
              </a:solidFill>
              <a:latin typeface="ＭＳ Ｐゴシック" panose="020B0600070205080204" pitchFamily="34" charset="-128"/>
            </a:endParaRPr>
          </a:p>
          <a:p>
            <a:pPr eaLnBrk="1" hangingPunct="1">
              <a:lnSpc>
                <a:spcPct val="105000"/>
              </a:lnSpc>
              <a:spcBef>
                <a:spcPct val="0"/>
              </a:spcBef>
              <a:buFontTx/>
              <a:buNone/>
            </a:pPr>
            <a:r>
              <a:rPr lang="ja-JP" altLang="en-US" sz="1100" b="1">
                <a:solidFill>
                  <a:srgbClr val="E490B3"/>
                </a:solidFill>
                <a:latin typeface="ＭＳ Ｐゴシック" panose="020B0600070205080204" pitchFamily="34" charset="-128"/>
              </a:rPr>
              <a:t>新築住宅にも補助金</a:t>
            </a:r>
            <a:endParaRPr lang="en-US" altLang="ja-JP" sz="1100" b="1" dirty="0">
              <a:solidFill>
                <a:srgbClr val="E490B3"/>
              </a:solidFill>
              <a:latin typeface="ＭＳ Ｐゴシック" panose="020B0600070205080204" pitchFamily="34" charset="-128"/>
            </a:endParaRPr>
          </a:p>
          <a:p>
            <a:pPr eaLnBrk="1" hangingPunct="1">
              <a:lnSpc>
                <a:spcPct val="105000"/>
              </a:lnSpc>
              <a:spcBef>
                <a:spcPct val="0"/>
              </a:spcBef>
              <a:buFontTx/>
              <a:buNone/>
            </a:pPr>
            <a:endParaRPr lang="en-US" altLang="ja-JP" sz="1100" dirty="0">
              <a:solidFill>
                <a:srgbClr val="000000"/>
              </a:solidFill>
              <a:latin typeface="ＭＳ Ｐゴシック" panose="020B0600070205080204" pitchFamily="34" charset="-128"/>
            </a:endParaRPr>
          </a:p>
          <a:p>
            <a:pPr eaLnBrk="1" hangingPunct="1">
              <a:lnSpc>
                <a:spcPct val="105000"/>
              </a:lnSpc>
              <a:spcBef>
                <a:spcPct val="0"/>
              </a:spcBef>
              <a:buFontTx/>
              <a:buNone/>
            </a:pPr>
            <a:r>
              <a:rPr lang="ja-JP" altLang="en-US" sz="1100">
                <a:solidFill>
                  <a:srgbClr val="000000"/>
                </a:solidFill>
                <a:latin typeface="ＭＳ Ｐゴシック" panose="020B0600070205080204" pitchFamily="34" charset="-128"/>
              </a:rPr>
              <a:t>住宅省エネキャンペーンが</a:t>
            </a:r>
            <a:r>
              <a:rPr lang="en-US" altLang="ja-JP" sz="1100" dirty="0">
                <a:solidFill>
                  <a:srgbClr val="000000"/>
                </a:solidFill>
                <a:latin typeface="ＭＳ Ｐゴシック" panose="020B0600070205080204" pitchFamily="34" charset="-128"/>
              </a:rPr>
              <a:t>2025</a:t>
            </a:r>
            <a:r>
              <a:rPr lang="ja-JP" altLang="en-US" sz="1100">
                <a:solidFill>
                  <a:srgbClr val="000000"/>
                </a:solidFill>
                <a:latin typeface="ＭＳ Ｐゴシック" panose="020B0600070205080204" pitchFamily="34" charset="-128"/>
              </a:rPr>
              <a:t>年も実施の見通しとなりました。政府の</a:t>
            </a:r>
            <a:r>
              <a:rPr lang="en-US" altLang="ja-JP" sz="1100" dirty="0">
                <a:solidFill>
                  <a:srgbClr val="000000"/>
                </a:solidFill>
                <a:latin typeface="ＭＳ Ｐゴシック" panose="020B0600070205080204" pitchFamily="34" charset="-128"/>
              </a:rPr>
              <a:t>2024</a:t>
            </a:r>
            <a:r>
              <a:rPr lang="ja-JP" altLang="en-US" sz="1100">
                <a:solidFill>
                  <a:srgbClr val="000000"/>
                </a:solidFill>
                <a:latin typeface="ＭＳ Ｐゴシック" panose="020B0600070205080204" pitchFamily="34" charset="-128"/>
              </a:rPr>
              <a:t>年度補正予算案に、高効率給湯器の設置、高効率な給湯器への取り換え、窓の断熱改修をワンストップで利用できる住宅の省エネリフォーム制度のほか、省エネ住宅の新築（子育てグリーン住宅支援事業）に関連する予算などが盛り込まれました。</a:t>
            </a:r>
          </a:p>
          <a:p>
            <a:pPr eaLnBrk="1" hangingPunct="1">
              <a:lnSpc>
                <a:spcPct val="105000"/>
              </a:lnSpc>
              <a:spcBef>
                <a:spcPct val="0"/>
              </a:spcBef>
              <a:buFontTx/>
              <a:buNone/>
            </a:pPr>
            <a:endParaRPr lang="ja-JP" altLang="en-US" sz="1100">
              <a:solidFill>
                <a:srgbClr val="000000"/>
              </a:solidFill>
              <a:latin typeface="ＭＳ Ｐゴシック" panose="020B0600070205080204" pitchFamily="34" charset="-128"/>
            </a:endParaRPr>
          </a:p>
          <a:p>
            <a:pPr eaLnBrk="1" hangingPunct="1">
              <a:lnSpc>
                <a:spcPct val="200000"/>
              </a:lnSpc>
              <a:spcBef>
                <a:spcPct val="0"/>
              </a:spcBef>
              <a:buFontTx/>
              <a:buNone/>
            </a:pPr>
            <a:r>
              <a:rPr lang="ja-JP" altLang="en-US" sz="1100">
                <a:solidFill>
                  <a:srgbClr val="E490B3"/>
                </a:solidFill>
                <a:latin typeface="ＭＳ Ｐゴシック" panose="020B0600070205080204" pitchFamily="34" charset="-128"/>
              </a:rPr>
              <a:t>・・・・・・・</a:t>
            </a:r>
            <a:r>
              <a:rPr lang="ja-JP" altLang="en-US" sz="1100">
                <a:solidFill>
                  <a:srgbClr val="000000"/>
                </a:solidFill>
                <a:latin typeface="ＭＳ Ｐゴシック" panose="020B0600070205080204" pitchFamily="34" charset="-128"/>
              </a:rPr>
              <a:t>住宅省エネキャンペーンとは</a:t>
            </a:r>
            <a:r>
              <a:rPr lang="ja-JP" altLang="en-US" sz="1100">
                <a:solidFill>
                  <a:srgbClr val="E490B3"/>
                </a:solidFill>
                <a:latin typeface="ＭＳ Ｐゴシック" panose="020B0600070205080204" pitchFamily="34" charset="-128"/>
              </a:rPr>
              <a:t>・・・・・・・・</a:t>
            </a:r>
          </a:p>
          <a:p>
            <a:pPr eaLnBrk="1" hangingPunct="1">
              <a:lnSpc>
                <a:spcPct val="105000"/>
              </a:lnSpc>
              <a:spcBef>
                <a:spcPct val="0"/>
              </a:spcBef>
              <a:buFontTx/>
              <a:buNone/>
            </a:pPr>
            <a:r>
              <a:rPr lang="ja-JP" altLang="en-US" sz="1100">
                <a:solidFill>
                  <a:srgbClr val="000000"/>
                </a:solidFill>
                <a:latin typeface="ＭＳ Ｐゴシック" panose="020B0600070205080204" pitchFamily="34" charset="-128"/>
              </a:rPr>
              <a:t>　国は全体で</a:t>
            </a:r>
            <a:r>
              <a:rPr lang="en-US" altLang="ja-JP" sz="1100" dirty="0">
                <a:solidFill>
                  <a:srgbClr val="000000"/>
                </a:solidFill>
                <a:latin typeface="ＭＳ Ｐゴシック" panose="020B0600070205080204" pitchFamily="34" charset="-128"/>
              </a:rPr>
              <a:t>2030</a:t>
            </a:r>
            <a:r>
              <a:rPr lang="ja-JP" altLang="en-US" sz="1100">
                <a:solidFill>
                  <a:srgbClr val="000000"/>
                </a:solidFill>
                <a:latin typeface="ＭＳ Ｐゴシック" panose="020B0600070205080204" pitchFamily="34" charset="-128"/>
              </a:rPr>
              <a:t>年度に温室効果ガスを</a:t>
            </a:r>
            <a:r>
              <a:rPr lang="en-US" altLang="ja-JP" sz="1100" dirty="0">
                <a:solidFill>
                  <a:srgbClr val="000000"/>
                </a:solidFill>
                <a:latin typeface="ＭＳ Ｐゴシック" panose="020B0600070205080204" pitchFamily="34" charset="-128"/>
              </a:rPr>
              <a:t>2013</a:t>
            </a:r>
            <a:r>
              <a:rPr lang="ja-JP" altLang="en-US" sz="1100">
                <a:solidFill>
                  <a:srgbClr val="000000"/>
                </a:solidFill>
                <a:latin typeface="ＭＳ Ｐゴシック" panose="020B0600070205080204" pitchFamily="34" charset="-128"/>
              </a:rPr>
              <a:t>年度から</a:t>
            </a:r>
            <a:r>
              <a:rPr lang="en-US" altLang="ja-JP" sz="1100" dirty="0">
                <a:solidFill>
                  <a:srgbClr val="000000"/>
                </a:solidFill>
                <a:latin typeface="ＭＳ Ｐゴシック" panose="020B0600070205080204" pitchFamily="34" charset="-128"/>
              </a:rPr>
              <a:t>46</a:t>
            </a:r>
            <a:r>
              <a:rPr lang="ja-JP" altLang="en-US" sz="1100">
                <a:solidFill>
                  <a:srgbClr val="000000"/>
                </a:solidFill>
                <a:latin typeface="ＭＳ Ｐゴシック" panose="020B0600070205080204" pitchFamily="34" charset="-128"/>
              </a:rPr>
              <a:t>％減らす目標を立てています。そのなかでも、家庭は</a:t>
            </a:r>
            <a:r>
              <a:rPr lang="en-US" altLang="ja-JP" sz="1100" dirty="0">
                <a:solidFill>
                  <a:srgbClr val="000000"/>
                </a:solidFill>
                <a:latin typeface="ＭＳ Ｐゴシック" panose="020B0600070205080204" pitchFamily="34" charset="-128"/>
              </a:rPr>
              <a:t>66</a:t>
            </a:r>
            <a:r>
              <a:rPr lang="ja-JP" altLang="en-US" sz="1100">
                <a:solidFill>
                  <a:srgbClr val="000000"/>
                </a:solidFill>
                <a:latin typeface="ＭＳ Ｐゴシック" panose="020B0600070205080204" pitchFamily="34" charset="-128"/>
              </a:rPr>
              <a:t>％の削減（</a:t>
            </a:r>
            <a:r>
              <a:rPr lang="en-US" altLang="ja-JP" sz="1100" dirty="0">
                <a:solidFill>
                  <a:srgbClr val="000000"/>
                </a:solidFill>
                <a:latin typeface="ＭＳ Ｐゴシック" panose="020B0600070205080204" pitchFamily="34" charset="-128"/>
              </a:rPr>
              <a:t>1</a:t>
            </a:r>
            <a:r>
              <a:rPr lang="ja-JP" altLang="en-US" sz="1100">
                <a:solidFill>
                  <a:srgbClr val="000000"/>
                </a:solidFill>
                <a:latin typeface="ＭＳ Ｐゴシック" panose="020B0600070205080204" pitchFamily="34" charset="-128"/>
              </a:rPr>
              <a:t>億</a:t>
            </a:r>
            <a:r>
              <a:rPr lang="en-US" altLang="ja-JP" sz="1100" dirty="0">
                <a:solidFill>
                  <a:srgbClr val="000000"/>
                </a:solidFill>
                <a:latin typeface="ＭＳ Ｐゴシック" panose="020B0600070205080204" pitchFamily="34" charset="-128"/>
              </a:rPr>
              <a:t>3800</a:t>
            </a:r>
            <a:r>
              <a:rPr lang="ja-JP" altLang="en-US" sz="1100">
                <a:solidFill>
                  <a:srgbClr val="000000"/>
                </a:solidFill>
                <a:latin typeface="ＭＳ Ｐゴシック" panose="020B0600070205080204" pitchFamily="34" charset="-128"/>
              </a:rPr>
              <a:t>万トン）が必要で、一層の努力が必要となっています。</a:t>
            </a:r>
          </a:p>
          <a:p>
            <a:pPr eaLnBrk="1" hangingPunct="1">
              <a:lnSpc>
                <a:spcPct val="105000"/>
              </a:lnSpc>
              <a:spcBef>
                <a:spcPct val="0"/>
              </a:spcBef>
              <a:buFontTx/>
              <a:buNone/>
            </a:pPr>
            <a:endParaRPr lang="ja-JP" altLang="en-US" sz="1100">
              <a:solidFill>
                <a:srgbClr val="000000"/>
              </a:solidFill>
              <a:latin typeface="ＭＳ Ｐゴシック" panose="020B0600070205080204" pitchFamily="34" charset="-128"/>
            </a:endParaRPr>
          </a:p>
          <a:p>
            <a:pPr eaLnBrk="1" hangingPunct="1">
              <a:lnSpc>
                <a:spcPct val="105000"/>
              </a:lnSpc>
              <a:spcBef>
                <a:spcPct val="0"/>
              </a:spcBef>
              <a:buFontTx/>
              <a:buNone/>
            </a:pPr>
            <a:r>
              <a:rPr lang="ja-JP" altLang="en-US" sz="1100">
                <a:solidFill>
                  <a:srgbClr val="000000"/>
                </a:solidFill>
                <a:latin typeface="ＭＳ Ｐゴシック" panose="020B0600070205080204" pitchFamily="34" charset="-128"/>
              </a:rPr>
              <a:t>　住宅省エネキャンペーンとは、</a:t>
            </a:r>
            <a:r>
              <a:rPr lang="en-US" altLang="ja-JP" sz="1100" dirty="0">
                <a:solidFill>
                  <a:srgbClr val="000000"/>
                </a:solidFill>
                <a:latin typeface="ＭＳ Ｐゴシック" panose="020B0600070205080204" pitchFamily="34" charset="-128"/>
              </a:rPr>
              <a:t>2050</a:t>
            </a:r>
            <a:r>
              <a:rPr lang="ja-JP" altLang="en-US" sz="1100">
                <a:solidFill>
                  <a:srgbClr val="000000"/>
                </a:solidFill>
                <a:latin typeface="ＭＳ Ｐゴシック" panose="020B0600070205080204" pitchFamily="34" charset="-128"/>
              </a:rPr>
              <a:t>年カーボンニュートラルの実現に向け、家庭部門の省エネを進めるため、経済産業省、国土交通省、環境省が連携し、ワンストップで申請できる住宅の省エネ化の支援制度です。</a:t>
            </a:r>
          </a:p>
          <a:p>
            <a:pPr eaLnBrk="1" hangingPunct="1">
              <a:lnSpc>
                <a:spcPct val="105000"/>
              </a:lnSpc>
              <a:spcBef>
                <a:spcPct val="0"/>
              </a:spcBef>
              <a:buFontTx/>
              <a:buNone/>
            </a:pPr>
            <a:r>
              <a:rPr lang="ja-JP" altLang="en-US" sz="1100">
                <a:solidFill>
                  <a:srgbClr val="000000"/>
                </a:solidFill>
                <a:latin typeface="ＭＳ Ｐゴシック" panose="020B0600070205080204" pitchFamily="34" charset="-128"/>
              </a:rPr>
              <a:t>　　</a:t>
            </a:r>
          </a:p>
          <a:p>
            <a:pPr eaLnBrk="1" hangingPunct="1">
              <a:lnSpc>
                <a:spcPct val="105000"/>
              </a:lnSpc>
              <a:spcBef>
                <a:spcPct val="0"/>
              </a:spcBef>
              <a:buFontTx/>
              <a:buNone/>
            </a:pPr>
            <a:r>
              <a:rPr lang="ja-JP" altLang="en-US" sz="1100">
                <a:solidFill>
                  <a:srgbClr val="000000"/>
                </a:solidFill>
                <a:latin typeface="ＭＳ Ｐゴシック" panose="020B0600070205080204" pitchFamily="34" charset="-128"/>
              </a:rPr>
              <a:t>　</a:t>
            </a:r>
          </a:p>
        </p:txBody>
      </p:sp>
      <p:sp>
        <p:nvSpPr>
          <p:cNvPr id="8" name="円/楕円 7">
            <a:extLst>
              <a:ext uri="{FF2B5EF4-FFF2-40B4-BE49-F238E27FC236}">
                <a16:creationId xmlns:a16="http://schemas.microsoft.com/office/drawing/2014/main" id="{974D2F98-4FF6-8E44-ED2F-883E96A4D99C}"/>
              </a:ext>
            </a:extLst>
          </p:cNvPr>
          <p:cNvSpPr/>
          <p:nvPr/>
        </p:nvSpPr>
        <p:spPr>
          <a:xfrm>
            <a:off x="796989" y="1348452"/>
            <a:ext cx="935286" cy="518230"/>
          </a:xfrm>
          <a:prstGeom prst="ellipse">
            <a:avLst/>
          </a:prstGeom>
          <a:solidFill>
            <a:srgbClr val="E490B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ボックス 40">
            <a:extLst>
              <a:ext uri="{FF2B5EF4-FFF2-40B4-BE49-F238E27FC236}">
                <a16:creationId xmlns:a16="http://schemas.microsoft.com/office/drawing/2014/main" id="{612C64EA-1874-062A-2034-6ED59A59CD23}"/>
              </a:ext>
            </a:extLst>
          </p:cNvPr>
          <p:cNvSpPr txBox="1"/>
          <p:nvPr/>
        </p:nvSpPr>
        <p:spPr>
          <a:xfrm>
            <a:off x="955385" y="1412908"/>
            <a:ext cx="595035" cy="338554"/>
          </a:xfrm>
          <a:prstGeom prst="rect">
            <a:avLst/>
          </a:prstGeom>
          <a:noFill/>
        </p:spPr>
        <p:txBody>
          <a:bodyPr wrap="none" rtlCol="0">
            <a:spAutoFit/>
          </a:bodyPr>
          <a:lstStyle/>
          <a:p>
            <a:r>
              <a:rPr kumimoji="1" lang="ja-JP" altLang="en-US" sz="1600">
                <a:solidFill>
                  <a:schemeClr val="bg1"/>
                </a:solidFill>
                <a:latin typeface="MS PGothic" panose="020B0600070205080204" pitchFamily="34" charset="-128"/>
                <a:ea typeface="MS PGothic" panose="020B0600070205080204" pitchFamily="34" charset="-128"/>
              </a:rPr>
              <a:t>内窓</a:t>
            </a:r>
          </a:p>
        </p:txBody>
      </p:sp>
      <p:sp>
        <p:nvSpPr>
          <p:cNvPr id="12" name="正方形/長方形 11">
            <a:extLst>
              <a:ext uri="{FF2B5EF4-FFF2-40B4-BE49-F238E27FC236}">
                <a16:creationId xmlns:a16="http://schemas.microsoft.com/office/drawing/2014/main" id="{F1586406-3BEA-B65D-2D02-7EB7D5089917}"/>
              </a:ext>
            </a:extLst>
          </p:cNvPr>
          <p:cNvSpPr/>
          <p:nvPr/>
        </p:nvSpPr>
        <p:spPr>
          <a:xfrm>
            <a:off x="758227" y="5454893"/>
            <a:ext cx="1245483" cy="203274"/>
          </a:xfrm>
          <a:prstGeom prst="rect">
            <a:avLst/>
          </a:prstGeom>
          <a:solidFill>
            <a:srgbClr val="E490B3">
              <a:alpha val="4039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3A9BE05A-E74C-7C10-F694-ADDE7587AA1B}"/>
              </a:ext>
            </a:extLst>
          </p:cNvPr>
          <p:cNvSpPr/>
          <p:nvPr/>
        </p:nvSpPr>
        <p:spPr>
          <a:xfrm>
            <a:off x="760299" y="6464979"/>
            <a:ext cx="1245483" cy="203274"/>
          </a:xfrm>
          <a:prstGeom prst="rect">
            <a:avLst/>
          </a:prstGeom>
          <a:solidFill>
            <a:srgbClr val="E490B3">
              <a:alpha val="4039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Text Box 60">
            <a:extLst>
              <a:ext uri="{FF2B5EF4-FFF2-40B4-BE49-F238E27FC236}">
                <a16:creationId xmlns:a16="http://schemas.microsoft.com/office/drawing/2014/main" id="{DA8C747E-4C5D-EE69-9AFB-1D2C43029075}"/>
              </a:ext>
            </a:extLst>
          </p:cNvPr>
          <p:cNvSpPr txBox="1">
            <a:spLocks noChangeArrowheads="1"/>
          </p:cNvSpPr>
          <p:nvPr/>
        </p:nvSpPr>
        <p:spPr bwMode="auto">
          <a:xfrm>
            <a:off x="709969" y="2458315"/>
            <a:ext cx="2913063" cy="2608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ct val="110000"/>
              </a:lnSpc>
            </a:pPr>
            <a:r>
              <a:rPr lang="ja-JP" altLang="en-US" sz="1100">
                <a:solidFill>
                  <a:srgbClr val="000000"/>
                </a:solidFill>
                <a:latin typeface="ＭＳ Ｐゴシック" panose="020B0600070205080204" pitchFamily="34" charset="-128"/>
              </a:rPr>
              <a:t>「内窓」「インナーサッシ」など　の言葉を聞いたことはありますか？これは、今ある家の窓の内側にもう一つ付ける窓のことです。</a:t>
            </a:r>
            <a:endParaRPr lang="en-US" altLang="ja-JP" sz="1100" dirty="0">
              <a:solidFill>
                <a:srgbClr val="000000"/>
              </a:solidFill>
              <a:latin typeface="ＭＳ Ｐゴシック" panose="020B0600070205080204" pitchFamily="34" charset="-128"/>
            </a:endParaRPr>
          </a:p>
          <a:p>
            <a:pPr eaLnBrk="1" hangingPunct="1">
              <a:lnSpc>
                <a:spcPct val="110000"/>
              </a:lnSpc>
            </a:pPr>
            <a:endParaRPr lang="ja-JP" altLang="en-US" sz="1100">
              <a:solidFill>
                <a:srgbClr val="000000"/>
              </a:solidFill>
              <a:latin typeface="ＭＳ Ｐゴシック" panose="020B0600070205080204" pitchFamily="34" charset="-128"/>
            </a:endParaRPr>
          </a:p>
          <a:p>
            <a:pPr eaLnBrk="1" hangingPunct="1">
              <a:lnSpc>
                <a:spcPct val="105000"/>
              </a:lnSpc>
            </a:pPr>
            <a:r>
              <a:rPr lang="ja-JP" altLang="en-US" sz="1100">
                <a:solidFill>
                  <a:srgbClr val="000000"/>
                </a:solidFill>
                <a:latin typeface="ＭＳ Ｐゴシック" panose="020B0600070205080204" pitchFamily="34" charset="-128"/>
              </a:rPr>
              <a:t>　家の中でもっとも熱が逃げだすのは窓。その為、冬場など部屋の寒さを防ぐ最も効率の良い対策は窓から逃げる熱を減らすことと、窓から部屋に入る冷気を少なくすることです。と言っても今の窓を高断熱サッシなどに全て変更するのはコストも高くなり大変ですね。そこで、今注目されているのが、窓の内側にもう一枚窓を取り付けるという方法です。</a:t>
            </a:r>
          </a:p>
          <a:p>
            <a:pPr eaLnBrk="1" hangingPunct="1">
              <a:lnSpc>
                <a:spcPct val="105000"/>
              </a:lnSpc>
            </a:pPr>
            <a:r>
              <a:rPr lang="ja-JP" altLang="en-US" sz="1100">
                <a:solidFill>
                  <a:srgbClr val="000000"/>
                </a:solidFill>
                <a:latin typeface="ＭＳ Ｐゴシック" panose="020B0600070205080204" pitchFamily="34" charset="-128"/>
              </a:rPr>
              <a:t>内窓を取り付けると、窓と窓の間に空気層が出来るので、下ような効果が期待できます。</a:t>
            </a:r>
          </a:p>
          <a:p>
            <a:pPr eaLnBrk="1" hangingPunct="1">
              <a:lnSpc>
                <a:spcPct val="105000"/>
              </a:lnSpc>
            </a:pPr>
            <a:endParaRPr lang="ja-JP" altLang="en-US" sz="1100">
              <a:solidFill>
                <a:srgbClr val="000000"/>
              </a:solidFill>
              <a:latin typeface="ＭＳ Ｐゴシック" panose="020B0600070205080204" pitchFamily="34" charset="-128"/>
            </a:endParaRPr>
          </a:p>
          <a:p>
            <a:pPr eaLnBrk="1" hangingPunct="1"/>
            <a:endParaRPr lang="ja-JP" altLang="en-US" sz="1100">
              <a:solidFill>
                <a:srgbClr val="000000"/>
              </a:solidFill>
              <a:latin typeface="ＭＳ Ｐゴシック" panose="020B0600070205080204" pitchFamily="34" charset="-128"/>
            </a:endParaRPr>
          </a:p>
          <a:p>
            <a:pPr eaLnBrk="1" hangingPunct="1"/>
            <a:endParaRPr lang="ja-JP" altLang="en-US"/>
          </a:p>
        </p:txBody>
      </p:sp>
      <p:pic>
        <p:nvPicPr>
          <p:cNvPr id="22" name="図 21" descr="パソコンの画面&#10;&#10;AI によって生成されたコンテンツは間違っている可能性があります。">
            <a:extLst>
              <a:ext uri="{FF2B5EF4-FFF2-40B4-BE49-F238E27FC236}">
                <a16:creationId xmlns:a16="http://schemas.microsoft.com/office/drawing/2014/main" id="{96FAC471-6BC8-97B1-2AD1-165F256150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78900" y="8122354"/>
            <a:ext cx="2010906" cy="2010906"/>
          </a:xfrm>
          <a:prstGeom prst="rect">
            <a:avLst/>
          </a:prstGeom>
        </p:spPr>
      </p:pic>
      <p:pic>
        <p:nvPicPr>
          <p:cNvPr id="25" name="図 24" descr="挿絵 が含まれている画像&#10;&#10;AI によって生成されたコンテンツは間違っている可能性があります。">
            <a:extLst>
              <a:ext uri="{FF2B5EF4-FFF2-40B4-BE49-F238E27FC236}">
                <a16:creationId xmlns:a16="http://schemas.microsoft.com/office/drawing/2014/main" id="{DEEBB36C-1ECF-74D6-32EE-FCD31DA19218}"/>
              </a:ext>
            </a:extLst>
          </p:cNvPr>
          <p:cNvPicPr>
            <a:picLocks noChangeAspect="1"/>
          </p:cNvPicPr>
          <p:nvPr/>
        </p:nvPicPr>
        <p:blipFill>
          <a:blip r:embed="rId5">
            <a:extLst>
              <a:ext uri="{28A0092B-C50C-407E-A947-70E740481C1C}">
                <a14:useLocalDpi xmlns:a14="http://schemas.microsoft.com/office/drawing/2010/main" val="0"/>
              </a:ext>
            </a:extLst>
          </a:blip>
          <a:srcRect b="15486"/>
          <a:stretch/>
        </p:blipFill>
        <p:spPr>
          <a:xfrm>
            <a:off x="829444" y="7839823"/>
            <a:ext cx="2514600" cy="1287984"/>
          </a:xfrm>
          <a:prstGeom prst="rect">
            <a:avLst/>
          </a:prstGeom>
        </p:spPr>
      </p:pic>
      <p:sp>
        <p:nvSpPr>
          <p:cNvPr id="26" name="正方形/長方形 25">
            <a:extLst>
              <a:ext uri="{FF2B5EF4-FFF2-40B4-BE49-F238E27FC236}">
                <a16:creationId xmlns:a16="http://schemas.microsoft.com/office/drawing/2014/main" id="{32834608-746B-C6EA-6892-77BFC7FF32D7}"/>
              </a:ext>
            </a:extLst>
          </p:cNvPr>
          <p:cNvSpPr/>
          <p:nvPr/>
        </p:nvSpPr>
        <p:spPr>
          <a:xfrm>
            <a:off x="11277249" y="6085201"/>
            <a:ext cx="3263955" cy="3975594"/>
          </a:xfrm>
          <a:prstGeom prst="rect">
            <a:avLst/>
          </a:prstGeom>
          <a:noFill/>
          <a:ln w="19050">
            <a:solidFill>
              <a:srgbClr val="E490B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6" name="図 35" descr="ウィンドウ, 建物, 部屋, テーブル が含まれている画像&#10;&#10;AI によって生成されたコンテンツは間違っている可能性があります。">
            <a:extLst>
              <a:ext uri="{FF2B5EF4-FFF2-40B4-BE49-F238E27FC236}">
                <a16:creationId xmlns:a16="http://schemas.microsoft.com/office/drawing/2014/main" id="{D72F0D48-C3BD-F589-4FCF-93CE33A66C3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64878" y="985733"/>
            <a:ext cx="1197485" cy="1330539"/>
          </a:xfrm>
          <a:prstGeom prst="rect">
            <a:avLst/>
          </a:prstGeom>
        </p:spPr>
      </p:pic>
      <p:sp>
        <p:nvSpPr>
          <p:cNvPr id="37" name="Text Box 60">
            <a:extLst>
              <a:ext uri="{FF2B5EF4-FFF2-40B4-BE49-F238E27FC236}">
                <a16:creationId xmlns:a16="http://schemas.microsoft.com/office/drawing/2014/main" id="{8FB5B695-FA12-6807-8993-4FFF11E5B9F1}"/>
              </a:ext>
            </a:extLst>
          </p:cNvPr>
          <p:cNvSpPr txBox="1">
            <a:spLocks noChangeArrowheads="1"/>
          </p:cNvSpPr>
          <p:nvPr/>
        </p:nvSpPr>
        <p:spPr bwMode="auto">
          <a:xfrm>
            <a:off x="829444" y="5386130"/>
            <a:ext cx="1112801" cy="1079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algn="ctr" eaLnBrk="1" hangingPunct="1">
              <a:lnSpc>
                <a:spcPct val="150000"/>
              </a:lnSpc>
            </a:pPr>
            <a:r>
              <a:rPr lang="ja-JP" altLang="en-US" sz="1100">
                <a:solidFill>
                  <a:srgbClr val="000000"/>
                </a:solidFill>
                <a:latin typeface="ＭＳ Ｐゴシック" panose="020B0600070205080204" pitchFamily="34" charset="-128"/>
              </a:rPr>
              <a:t>断熱効果アップ</a:t>
            </a:r>
            <a:endParaRPr lang="en-US" altLang="ja-JP" sz="1100" dirty="0">
              <a:solidFill>
                <a:srgbClr val="000000"/>
              </a:solidFill>
              <a:latin typeface="ＭＳ Ｐゴシック" panose="020B0600070205080204" pitchFamily="34" charset="-128"/>
            </a:endParaRPr>
          </a:p>
          <a:p>
            <a:pPr algn="ctr" eaLnBrk="1" hangingPunct="1">
              <a:lnSpc>
                <a:spcPct val="150000"/>
              </a:lnSpc>
            </a:pPr>
            <a:endParaRPr lang="en-US" altLang="ja-JP" sz="1100" dirty="0">
              <a:solidFill>
                <a:srgbClr val="000000"/>
              </a:solidFill>
              <a:latin typeface="ＭＳ Ｐゴシック" panose="020B0600070205080204" pitchFamily="34" charset="-128"/>
            </a:endParaRPr>
          </a:p>
          <a:p>
            <a:pPr algn="ctr" eaLnBrk="1" hangingPunct="1">
              <a:lnSpc>
                <a:spcPct val="150000"/>
              </a:lnSpc>
            </a:pPr>
            <a:r>
              <a:rPr lang="ja-JP" altLang="en-US" sz="1100">
                <a:solidFill>
                  <a:srgbClr val="000000"/>
                </a:solidFill>
                <a:latin typeface="ＭＳ Ｐゴシック" panose="020B0600070205080204" pitchFamily="34" charset="-128"/>
              </a:rPr>
              <a:t>結露を軽減　</a:t>
            </a:r>
            <a:endParaRPr lang="en-US" altLang="ja-JP" sz="1100" dirty="0">
              <a:solidFill>
                <a:srgbClr val="000000"/>
              </a:solidFill>
              <a:latin typeface="ＭＳ Ｐゴシック" panose="020B0600070205080204" pitchFamily="34" charset="-128"/>
            </a:endParaRPr>
          </a:p>
          <a:p>
            <a:pPr algn="ctr" eaLnBrk="1" hangingPunct="1">
              <a:lnSpc>
                <a:spcPct val="150000"/>
              </a:lnSpc>
            </a:pPr>
            <a:endParaRPr lang="en-US" altLang="ja-JP" sz="1100" dirty="0">
              <a:solidFill>
                <a:srgbClr val="000000"/>
              </a:solidFill>
              <a:latin typeface="ＭＳ Ｐゴシック" panose="020B0600070205080204" pitchFamily="34" charset="-128"/>
            </a:endParaRPr>
          </a:p>
          <a:p>
            <a:pPr algn="ctr" eaLnBrk="1" hangingPunct="1">
              <a:lnSpc>
                <a:spcPct val="150000"/>
              </a:lnSpc>
            </a:pPr>
            <a:r>
              <a:rPr lang="ja-JP" altLang="en-US" sz="1100">
                <a:solidFill>
                  <a:srgbClr val="000000"/>
                </a:solidFill>
                <a:latin typeface="ＭＳ Ｐゴシック" panose="020B0600070205080204" pitchFamily="34" charset="-128"/>
              </a:rPr>
              <a:t>防音効果アップ</a:t>
            </a:r>
          </a:p>
          <a:p>
            <a:pPr algn="ctr" eaLnBrk="1" hangingPunct="1"/>
            <a:endParaRPr lang="ja-JP" altLang="en-US"/>
          </a:p>
        </p:txBody>
      </p:sp>
      <p:sp>
        <p:nvSpPr>
          <p:cNvPr id="38" name="Text Box 60">
            <a:extLst>
              <a:ext uri="{FF2B5EF4-FFF2-40B4-BE49-F238E27FC236}">
                <a16:creationId xmlns:a16="http://schemas.microsoft.com/office/drawing/2014/main" id="{F19ACDF4-02FD-4E4D-D929-7F6FDB3573B6}"/>
              </a:ext>
            </a:extLst>
          </p:cNvPr>
          <p:cNvSpPr txBox="1">
            <a:spLocks noChangeArrowheads="1"/>
          </p:cNvSpPr>
          <p:nvPr/>
        </p:nvSpPr>
        <p:spPr bwMode="auto">
          <a:xfrm>
            <a:off x="2111356" y="5415184"/>
            <a:ext cx="4632594" cy="1318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en-US" sz="1100">
                <a:solidFill>
                  <a:srgbClr val="000000"/>
                </a:solidFill>
                <a:latin typeface="ＭＳ Ｐゴシック" panose="020B0600070205080204" pitchFamily="34" charset="-128"/>
              </a:rPr>
              <a:t>断熱効果アップ　　屋外と室内の温度差が小さくなるので、断熱効果が上がり、冷暖房の効率がアップします。</a:t>
            </a:r>
            <a:endParaRPr lang="en-US" altLang="ja-JP" sz="1100" dirty="0">
              <a:solidFill>
                <a:srgbClr val="000000"/>
              </a:solidFill>
              <a:latin typeface="ＭＳ Ｐゴシック" panose="020B0600070205080204" pitchFamily="34" charset="-128"/>
            </a:endParaRPr>
          </a:p>
          <a:p>
            <a:pPr eaLnBrk="1" hangingPunct="1"/>
            <a:endParaRPr lang="ja-JP" altLang="en-US" sz="1100">
              <a:solidFill>
                <a:srgbClr val="000000"/>
              </a:solidFill>
              <a:latin typeface="ＭＳ Ｐゴシック" panose="020B0600070205080204" pitchFamily="34" charset="-128"/>
            </a:endParaRPr>
          </a:p>
          <a:p>
            <a:pPr eaLnBrk="1" hangingPunct="1"/>
            <a:r>
              <a:rPr lang="ja-JP" altLang="en-US" sz="1100">
                <a:solidFill>
                  <a:srgbClr val="000000"/>
                </a:solidFill>
                <a:latin typeface="ＭＳ Ｐゴシック" panose="020B0600070205080204" pitchFamily="34" charset="-128"/>
              </a:rPr>
              <a:t>結露を軽減　　断熱効果がアップする事により、結露の発生が軽減できます。お掃除の手間も減り、カビの発生も軽減。</a:t>
            </a:r>
            <a:endParaRPr lang="en-US" altLang="ja-JP" sz="1100" dirty="0">
              <a:solidFill>
                <a:srgbClr val="000000"/>
              </a:solidFill>
              <a:latin typeface="ＭＳ Ｐゴシック" panose="020B0600070205080204" pitchFamily="34" charset="-128"/>
            </a:endParaRPr>
          </a:p>
          <a:p>
            <a:pPr eaLnBrk="1" hangingPunct="1"/>
            <a:endParaRPr lang="ja-JP" altLang="en-US" sz="1100">
              <a:solidFill>
                <a:srgbClr val="000000"/>
              </a:solidFill>
              <a:latin typeface="ＭＳ Ｐゴシック" panose="020B0600070205080204" pitchFamily="34" charset="-128"/>
            </a:endParaRPr>
          </a:p>
          <a:p>
            <a:pPr eaLnBrk="1" hangingPunct="1"/>
            <a:r>
              <a:rPr lang="ja-JP" altLang="en-US" sz="1100">
                <a:solidFill>
                  <a:srgbClr val="000000"/>
                </a:solidFill>
                <a:latin typeface="ＭＳ Ｐゴシック" panose="020B0600070205080204" pitchFamily="34" charset="-128"/>
              </a:rPr>
              <a:t>防音効果アップ　　窓と窓の間の空気層が障壁となり髙防音効果を発揮。</a:t>
            </a:r>
          </a:p>
          <a:p>
            <a:pPr eaLnBrk="1" hangingPunct="1"/>
            <a:endParaRPr lang="ja-JP" altLang="en-US" sz="1100">
              <a:solidFill>
                <a:srgbClr val="000000"/>
              </a:solidFill>
              <a:latin typeface="ＭＳ Ｐゴシック" panose="020B0600070205080204" pitchFamily="34" charset="-128"/>
            </a:endParaRPr>
          </a:p>
          <a:p>
            <a:pPr eaLnBrk="1" hangingPunct="1"/>
            <a:endParaRPr lang="ja-JP" altLang="en-US"/>
          </a:p>
        </p:txBody>
      </p:sp>
      <p:sp>
        <p:nvSpPr>
          <p:cNvPr id="40" name="下矢印 39">
            <a:extLst>
              <a:ext uri="{FF2B5EF4-FFF2-40B4-BE49-F238E27FC236}">
                <a16:creationId xmlns:a16="http://schemas.microsoft.com/office/drawing/2014/main" id="{92F0C094-18C2-BB28-CDB1-D27FA39C869C}"/>
              </a:ext>
            </a:extLst>
          </p:cNvPr>
          <p:cNvSpPr/>
          <p:nvPr/>
        </p:nvSpPr>
        <p:spPr>
          <a:xfrm>
            <a:off x="1550420" y="5057063"/>
            <a:ext cx="363228" cy="211696"/>
          </a:xfrm>
          <a:prstGeom prst="downArrow">
            <a:avLst/>
          </a:prstGeom>
          <a:solidFill>
            <a:srgbClr val="E490B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15538</TotalTime>
  <Words>1778</Words>
  <Application>Microsoft Macintosh PowerPoint</Application>
  <PresentationFormat>ユーザー設定</PresentationFormat>
  <Paragraphs>124</Paragraphs>
  <Slides>2</Slides>
  <Notes>2</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vt:i4>
      </vt:variant>
    </vt:vector>
  </HeadingPairs>
  <TitlesOfParts>
    <vt:vector size="12" baseType="lpstr">
      <vt:lpstr>Hiragino Kaku Gothic ProN</vt:lpstr>
      <vt:lpstr>Meiryo UI</vt:lpstr>
      <vt:lpstr>ＭＳ Ｐゴシック</vt:lpstr>
      <vt:lpstr>ＭＳ Ｐゴシック</vt:lpstr>
      <vt:lpstr>MS UI Gothic</vt:lpstr>
      <vt:lpstr>メイリオ</vt:lpstr>
      <vt:lpstr>游ゴシック</vt:lpstr>
      <vt:lpstr>游ゴシック Light</vt:lpstr>
      <vt:lpstr>Arial</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治美 岸本</cp:lastModifiedBy>
  <cp:revision>437</cp:revision>
  <cp:lastPrinted>2024-04-18T05:38:28Z</cp:lastPrinted>
  <dcterms:created xsi:type="dcterms:W3CDTF">2006-11-30T02:47:34Z</dcterms:created>
  <dcterms:modified xsi:type="dcterms:W3CDTF">2025-01-21T07:10:17Z</dcterms:modified>
</cp:coreProperties>
</file>