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B5A7A"/>
    <a:srgbClr val="BFC7DD"/>
    <a:srgbClr val="A5D189"/>
    <a:srgbClr val="BF4D4A"/>
    <a:srgbClr val="FFF2CC"/>
    <a:srgbClr val="EDE5A9"/>
    <a:srgbClr val="EFCFA0"/>
    <a:srgbClr val="A1D7F5"/>
    <a:srgbClr val="B6D9BA"/>
    <a:srgbClr val="6382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91"/>
    <p:restoredTop sz="94431" autoAdjust="0"/>
  </p:normalViewPr>
  <p:slideViewPr>
    <p:cSldViewPr snapToGrid="0">
      <p:cViewPr varScale="1">
        <p:scale>
          <a:sx n="87" d="100"/>
          <a:sy n="87" d="100"/>
        </p:scale>
        <p:origin x="1336" y="224"/>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2024/11/22</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png"/><Relationship Id="rId1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図 26" descr="テキスト が含まれている画像&#10;&#10;自動的に生成された説明">
            <a:extLst>
              <a:ext uri="{FF2B5EF4-FFF2-40B4-BE49-F238E27FC236}">
                <a16:creationId xmlns:a16="http://schemas.microsoft.com/office/drawing/2014/main" id="{3B7CE0A5-40F4-96D2-E642-D6AE04A690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1141" y="554265"/>
            <a:ext cx="6926401" cy="13320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525787" y="4862908"/>
            <a:ext cx="556172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～トラッキング火災を予防しよう～</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1B5A7A"/>
                </a:solidFill>
                <a:latin typeface="ＭＳ Ｐゴシック" panose="020B0600070205080204" pitchFamily="50" charset="-128"/>
              </a:rPr>
              <a:t>2</a:t>
            </a:r>
            <a:r>
              <a:rPr lang="ja-JP" altLang="en-US" sz="1400" b="1">
                <a:solidFill>
                  <a:srgbClr val="1B5A7A"/>
                </a:solidFill>
                <a:latin typeface="ＭＳ Ｐゴシック" panose="020B0600070205080204" pitchFamily="50" charset="-128"/>
              </a:rPr>
              <a:t>月　ビスケット</a:t>
            </a:r>
            <a:endParaRPr lang="ja-JP" altLang="ja-JP" dirty="0">
              <a:solidFill>
                <a:srgbClr val="1B5A7A"/>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1B5A7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1B5A7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1B5A7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2</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1B5A7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1B5A7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1B5A7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1B5A7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食の旬暦　</a:t>
            </a:r>
            <a:endParaRPr lang="ja-JP" altLang="en-US" sz="15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772215" y="1090533"/>
            <a:ext cx="995004"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en-US" sz="1200" b="1">
                <a:solidFill>
                  <a:srgbClr val="1B5A7A"/>
                </a:solidFill>
                <a:latin typeface="ＭＳ Ｐゴシック" panose="020B0600070205080204" pitchFamily="34" charset="-128"/>
              </a:rPr>
              <a:t>サニタリー</a:t>
            </a:r>
            <a:endParaRPr lang="en-US" altLang="ja-JP" sz="1200" b="1" dirty="0">
              <a:solidFill>
                <a:srgbClr val="1B5A7A"/>
              </a:solidFill>
              <a:latin typeface="ＭＳ Ｐゴシック" panose="020B0600070205080204" pitchFamily="34" charset="-128"/>
            </a:endParaRPr>
          </a:p>
        </p:txBody>
      </p:sp>
      <p:sp>
        <p:nvSpPr>
          <p:cNvPr id="25" name="Text Box 64">
            <a:extLst>
              <a:ext uri="{FF2B5EF4-FFF2-40B4-BE49-F238E27FC236}">
                <a16:creationId xmlns:a16="http://schemas.microsoft.com/office/drawing/2014/main" id="{67192D84-ACD4-5A0B-E7D3-3DDFBF17D69C}"/>
              </a:ext>
            </a:extLst>
          </p:cNvPr>
          <p:cNvSpPr txBox="1">
            <a:spLocks noChangeArrowheads="1"/>
          </p:cNvSpPr>
          <p:nvPr/>
        </p:nvSpPr>
        <p:spPr bwMode="auto">
          <a:xfrm>
            <a:off x="8357842" y="7557324"/>
            <a:ext cx="2911577" cy="1685376"/>
          </a:xfrm>
          <a:prstGeom prst="rect">
            <a:avLst/>
          </a:prstGeom>
          <a:noFill/>
          <a:ln w="9525" algn="in">
            <a:noFill/>
            <a:miter lim="800000"/>
            <a:headEnd/>
            <a:tailEnd/>
          </a:ln>
          <a:effectLst/>
        </p:spPr>
        <p:txBody>
          <a:bodyPr vert="horz" lIns="36576" tIns="0" rIns="36576" bIns="576"/>
          <a:lstStyle/>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節分、立春、バレンタインデーなど、二月は国民的行事の多い月ですね。カレンダーに書かれているような有名な記念日</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以外にも、実は毎日の</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ように「○○の日」が</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あるのをご存知ですか？</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例えば、あまり知られて</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いませんが２月２８日は</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「ビスケットの日」なのです。</a:t>
            </a:r>
          </a:p>
        </p:txBody>
      </p:sp>
      <p:sp>
        <p:nvSpPr>
          <p:cNvPr id="29" name="Text Box 64">
            <a:extLst>
              <a:ext uri="{FF2B5EF4-FFF2-40B4-BE49-F238E27FC236}">
                <a16:creationId xmlns:a16="http://schemas.microsoft.com/office/drawing/2014/main" id="{1F9164AB-C9B4-4508-BA3F-8EAA1A0B5F49}"/>
              </a:ext>
            </a:extLst>
          </p:cNvPr>
          <p:cNvSpPr txBox="1">
            <a:spLocks noChangeArrowheads="1"/>
          </p:cNvSpPr>
          <p:nvPr/>
        </p:nvSpPr>
        <p:spPr bwMode="auto">
          <a:xfrm>
            <a:off x="11518993" y="7189665"/>
            <a:ext cx="3068140" cy="2265168"/>
          </a:xfrm>
          <a:prstGeom prst="rect">
            <a:avLst/>
          </a:prstGeom>
          <a:noFill/>
          <a:ln w="9525" algn="in">
            <a:noFill/>
            <a:miter lim="800000"/>
            <a:headEnd/>
            <a:tailEnd/>
          </a:ln>
          <a:effectLst/>
        </p:spPr>
        <p:txBody>
          <a:bodyPr vert="horz" lIns="36576" tIns="0" rIns="36576" bIns="576"/>
          <a:lstStyle/>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この頃の水戸藩は、ビスケットの保存性の高さに注目していて、なんとかその作り方を知りたいと思っていたようです。そこで柴田方庵は、長崎周辺で外国人向けに限定して作られていたビスケットの作り方を、オランダ人に教わりにゆきます。</a:t>
            </a:r>
            <a:br>
              <a:rPr lang="ja-JP" altLang="ja-JP" sz="1100">
                <a:solidFill>
                  <a:srgbClr val="000000"/>
                </a:solidFill>
                <a:latin typeface="MS PGothic" panose="020B0600070205080204" pitchFamily="34" charset="-128"/>
                <a:ea typeface="MS PGothic" panose="020B0600070205080204" pitchFamily="34" charset="-128"/>
              </a:rPr>
            </a:br>
            <a:r>
              <a:rPr lang="ja-JP" altLang="ja-JP" sz="1100">
                <a:solidFill>
                  <a:srgbClr val="000000"/>
                </a:solidFill>
                <a:latin typeface="MS PGothic" panose="020B0600070205080204" pitchFamily="34" charset="-128"/>
                <a:ea typeface="MS PGothic" panose="020B0600070205080204" pitchFamily="34" charset="-128"/>
              </a:rPr>
              <a:t>１８５５年２月２８日には、その秘密の作り方を手紙にし水戸藩に送った史実があり、『方庵日録』の中にも書き記されています。</a:t>
            </a:r>
            <a:br>
              <a:rPr lang="ja-JP" altLang="ja-JP" sz="1100">
                <a:solidFill>
                  <a:srgbClr val="000000"/>
                </a:solidFill>
                <a:latin typeface="MS PGothic" panose="020B0600070205080204" pitchFamily="34" charset="-128"/>
                <a:ea typeface="MS PGothic" panose="020B0600070205080204" pitchFamily="34" charset="-128"/>
              </a:rPr>
            </a:br>
            <a:r>
              <a:rPr lang="ja-JP" altLang="ja-JP" sz="1100">
                <a:solidFill>
                  <a:srgbClr val="000000"/>
                </a:solidFill>
                <a:latin typeface="MS PGothic" panose="020B0600070205080204" pitchFamily="34" charset="-128"/>
                <a:ea typeface="MS PGothic" panose="020B0600070205080204" pitchFamily="34" charset="-128"/>
              </a:rPr>
              <a:t>　また、ビスケットの語源はラテン語で「二度焼かれたもの」の意味。この語源と柴田方庵の史実を考えあわせて、 ２月２８日は「ビスケットの日」と呼ばれるようになったのです。</a:t>
            </a:r>
          </a:p>
          <a:p>
            <a:pPr eaLnBrk="1" hangingPunct="1">
              <a:lnSpc>
                <a:spcPts val="1400"/>
              </a:lnSpc>
            </a:pPr>
            <a:endParaRPr lang="ja-JP" altLang="ja-JP" sz="110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　２月と言えば、バレンタインのチョコレートばかり注目されますが、寒い日には英国風に温かい紅茶とビスケットでティータイムはいかがでしょうか。</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4"/>
          <a:stretch>
            <a:fillRect/>
          </a:stretch>
        </p:blipFill>
        <p:spPr>
          <a:xfrm>
            <a:off x="434073" y="596384"/>
            <a:ext cx="2743092" cy="1880817"/>
          </a:xfrm>
          <a:prstGeom prst="rect">
            <a:avLst/>
          </a:prstGeom>
        </p:spPr>
      </p:pic>
      <p:sp>
        <p:nvSpPr>
          <p:cNvPr id="24" name="Text Box 67">
            <a:extLst>
              <a:ext uri="{FF2B5EF4-FFF2-40B4-BE49-F238E27FC236}">
                <a16:creationId xmlns:a16="http://schemas.microsoft.com/office/drawing/2014/main" id="{0D358E6E-F33D-2765-3E30-051C6E562BF5}"/>
              </a:ext>
            </a:extLst>
          </p:cNvPr>
          <p:cNvSpPr txBox="1">
            <a:spLocks noChangeArrowheads="1"/>
          </p:cNvSpPr>
          <p:nvPr/>
        </p:nvSpPr>
        <p:spPr bwMode="auto">
          <a:xfrm>
            <a:off x="3715119" y="3373253"/>
            <a:ext cx="3168140" cy="868625"/>
          </a:xfrm>
          <a:prstGeom prst="rect">
            <a:avLst/>
          </a:prstGeom>
          <a:noFill/>
          <a:ln w="9525" algn="in">
            <a:noFill/>
            <a:miter lim="800000"/>
            <a:headEnd/>
            <a:tailEnd/>
          </a:ln>
        </p:spPr>
        <p:txBody>
          <a:bodyPr lIns="72576" tIns="36576" rIns="72576" bIns="36576"/>
          <a:lstStyle/>
          <a:p>
            <a:pPr>
              <a:spcBef>
                <a:spcPts val="0"/>
              </a:spcBef>
              <a:spcAft>
                <a:spcPts val="0"/>
              </a:spcAft>
              <a:defRPr/>
            </a:pPr>
            <a:r>
              <a:rPr lang="ja-JP" altLang="en-US" sz="1100" kern="1400">
                <a:solidFill>
                  <a:srgbClr val="000000"/>
                </a:solidFill>
                <a:latin typeface="ＭＳ Ｐゴシック"/>
                <a:ea typeface="ＭＳ Ｐゴシック"/>
              </a:rPr>
              <a:t>水回りの設備をもつ部屋の総称です。</a:t>
            </a:r>
          </a:p>
          <a:p>
            <a:pPr>
              <a:spcBef>
                <a:spcPts val="0"/>
              </a:spcBef>
              <a:spcAft>
                <a:spcPts val="0"/>
              </a:spcAft>
              <a:defRPr/>
            </a:pPr>
            <a:r>
              <a:rPr lang="ja-JP" altLang="en-US" sz="1100" kern="1400">
                <a:solidFill>
                  <a:srgbClr val="000000"/>
                </a:solidFill>
                <a:latin typeface="ＭＳ Ｐゴシック"/>
                <a:ea typeface="ＭＳ Ｐゴシック"/>
              </a:rPr>
              <a:t>本来は「衛生的な」という意味で、浴室や洗面室、トイレなどを指しますが、通常はキッチンは除きます。</a:t>
            </a:r>
            <a:endParaRPr lang="ja-JP" altLang="en-US" sz="1000" kern="1400">
              <a:solidFill>
                <a:srgbClr val="000000"/>
              </a:solidFill>
              <a:latin typeface="Times New Roman"/>
              <a:ea typeface="ＭＳ Ｐゴシック" pitchFamily="50" charset="-128"/>
            </a:endParaRPr>
          </a:p>
          <a:p>
            <a:pPr>
              <a:spcBef>
                <a:spcPts val="0"/>
              </a:spcBef>
              <a:spcAft>
                <a:spcPts val="0"/>
              </a:spcAft>
              <a:defRPr/>
            </a:pPr>
            <a:r>
              <a:rPr lang="ja-JP" altLang="en-US" sz="1100" kern="1400">
                <a:solidFill>
                  <a:srgbClr val="000000"/>
                </a:solidFill>
                <a:latin typeface="ＭＳ Ｐゴシック"/>
                <a:ea typeface="ＭＳ Ｐゴシック"/>
              </a:rPr>
              <a:t>便器</a:t>
            </a:r>
            <a:r>
              <a:rPr lang="ja-JP" altLang="en-US" sz="1100" kern="1400" dirty="0">
                <a:solidFill>
                  <a:srgbClr val="000000"/>
                </a:solidFill>
                <a:latin typeface="ＭＳ Ｐゴシック"/>
                <a:ea typeface="ＭＳ Ｐゴシック"/>
              </a:rPr>
              <a:t>などの衛生機器のことを「サニタリーウェア」、浴室、洗面室、トイレをユニット化した設備を「サニタリーユニット」と呼ぶこともあります。</a:t>
            </a:r>
            <a:endParaRPr lang="ja-JP" altLang="en-US" sz="1000" kern="1400" dirty="0">
              <a:solidFill>
                <a:srgbClr val="000000"/>
              </a:solidFill>
              <a:latin typeface="Times New Roman"/>
              <a:ea typeface="ＭＳ Ｐゴシック" pitchFamily="50" charset="-128"/>
            </a:endParaRPr>
          </a:p>
          <a:p>
            <a:pPr>
              <a:spcBef>
                <a:spcPts val="0"/>
              </a:spcBef>
              <a:spcAft>
                <a:spcPts val="0"/>
              </a:spcAft>
              <a:defRPr/>
            </a:pPr>
            <a:r>
              <a:rPr lang="ja-JP" altLang="en-US" sz="1000" kern="1400" dirty="0">
                <a:solidFill>
                  <a:srgbClr val="000000"/>
                </a:solidFill>
                <a:latin typeface="Times New Roman"/>
                <a:ea typeface="HGｺﾞｼｯｸE"/>
              </a:rPr>
              <a:t> </a:t>
            </a:r>
            <a:endParaRPr lang="ja-JP" altLang="en-US" sz="1000" kern="1400" dirty="0">
              <a:solidFill>
                <a:srgbClr val="000000"/>
              </a:solidFill>
              <a:latin typeface="Times New Roman"/>
              <a:ea typeface="ＭＳ Ｐゴシック" pitchFamily="50" charset="-128"/>
            </a:endParaRPr>
          </a:p>
        </p:txBody>
      </p:sp>
      <p:sp>
        <p:nvSpPr>
          <p:cNvPr id="26" name="Text Box 65">
            <a:extLst>
              <a:ext uri="{FF2B5EF4-FFF2-40B4-BE49-F238E27FC236}">
                <a16:creationId xmlns:a16="http://schemas.microsoft.com/office/drawing/2014/main" id="{6775EEAA-E80C-F434-78E4-F3FCD968C383}"/>
              </a:ext>
            </a:extLst>
          </p:cNvPr>
          <p:cNvSpPr txBox="1">
            <a:spLocks noChangeArrowheads="1"/>
          </p:cNvSpPr>
          <p:nvPr/>
        </p:nvSpPr>
        <p:spPr bwMode="auto">
          <a:xfrm>
            <a:off x="488950" y="5489575"/>
            <a:ext cx="327660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　空気が乾燥するこの季節は住宅火災のニュースが多くなり、火の元の注意が必要ですね。</a:t>
            </a:r>
          </a:p>
          <a:p>
            <a:pPr eaLnBrk="1" hangingPunct="1">
              <a:spcBef>
                <a:spcPts val="100"/>
              </a:spcBef>
            </a:pPr>
            <a:r>
              <a:rPr lang="ja-JP" altLang="ja-JP" sz="1100">
                <a:solidFill>
                  <a:srgbClr val="000000"/>
                </a:solidFill>
                <a:latin typeface="ＭＳ Ｐゴシック" panose="020B0600070205080204" pitchFamily="34" charset="-128"/>
              </a:rPr>
              <a:t>皆様は「トラッキング火災」という言葉を耳にしたことはありますか？</a:t>
            </a:r>
          </a:p>
          <a:p>
            <a:pPr eaLnBrk="1" hangingPunct="1">
              <a:spcBef>
                <a:spcPts val="100"/>
              </a:spcBef>
            </a:pPr>
            <a:r>
              <a:rPr lang="ja-JP" altLang="ja-JP" sz="1100">
                <a:solidFill>
                  <a:srgbClr val="000000"/>
                </a:solidFill>
                <a:latin typeface="ＭＳ Ｐゴシック" panose="020B0600070205080204" pitchFamily="34" charset="-128"/>
              </a:rPr>
              <a:t>これは年々増えている火災原因の一つです。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ja-JP" sz="1100">
                <a:solidFill>
                  <a:srgbClr val="000000"/>
                </a:solidFill>
                <a:latin typeface="ＭＳ Ｐゴシック" panose="020B0600070205080204" pitchFamily="34" charset="-128"/>
              </a:rPr>
              <a:t>冷蔵庫や洗濯機など、家電製品の電源プラグをコンセントに長時間差し込んでいると、コンセントとプラグの隙間にホコリが溜まります。このホコリが湿気を吸う事でプラグの電極間で放電が始まり、発熱・発火に至ることを「トラッキング火災（トラッキング現象）」と言いま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ja-JP" sz="1100">
                <a:solidFill>
                  <a:srgbClr val="000000"/>
                </a:solidFill>
                <a:latin typeface="ＭＳ Ｐゴシック" panose="020B0600070205080204" pitchFamily="34" charset="-128"/>
              </a:rPr>
              <a:t>①湿気が多く、水滴がかかりやすい場所。</a:t>
            </a:r>
          </a:p>
          <a:p>
            <a:pPr eaLnBrk="1" hangingPunct="1">
              <a:spcBef>
                <a:spcPts val="100"/>
              </a:spcBef>
            </a:pPr>
            <a:r>
              <a:rPr lang="ja-JP" altLang="ja-JP" sz="1100">
                <a:solidFill>
                  <a:srgbClr val="000000"/>
                </a:solidFill>
                <a:latin typeface="ＭＳ Ｐゴシック" panose="020B0600070205080204" pitchFamily="34" charset="-128"/>
              </a:rPr>
              <a:t>　（洗面所や台所など）</a:t>
            </a:r>
          </a:p>
          <a:p>
            <a:pPr eaLnBrk="1" hangingPunct="1">
              <a:spcBef>
                <a:spcPts val="100"/>
              </a:spcBef>
            </a:pPr>
            <a:r>
              <a:rPr lang="ja-JP" altLang="ja-JP" sz="1100">
                <a:solidFill>
                  <a:srgbClr val="000000"/>
                </a:solidFill>
                <a:latin typeface="ＭＳ Ｐゴシック" panose="020B0600070205080204" pitchFamily="34" charset="-128"/>
              </a:rPr>
              <a:t>②大型家具の裏側など、長期間コンセントにプラグ</a:t>
            </a:r>
          </a:p>
          <a:p>
            <a:pPr eaLnBrk="1" hangingPunct="1">
              <a:spcBef>
                <a:spcPts val="100"/>
              </a:spcBef>
            </a:pPr>
            <a:r>
              <a:rPr lang="ja-JP" altLang="ja-JP" sz="1100">
                <a:solidFill>
                  <a:srgbClr val="000000"/>
                </a:solidFill>
                <a:latin typeface="ＭＳ Ｐゴシック" panose="020B0600070205080204" pitchFamily="34" charset="-128"/>
              </a:rPr>
              <a:t>　を差し込んだままの場所。</a:t>
            </a:r>
          </a:p>
          <a:p>
            <a:pPr eaLnBrk="1" hangingPunct="1">
              <a:spcBef>
                <a:spcPts val="100"/>
              </a:spcBef>
            </a:pPr>
            <a:r>
              <a:rPr lang="ja-JP" altLang="ja-JP" sz="1100">
                <a:solidFill>
                  <a:srgbClr val="000000"/>
                </a:solidFill>
                <a:latin typeface="ＭＳ Ｐゴシック" panose="020B0600070205080204" pitchFamily="34" charset="-128"/>
              </a:rPr>
              <a:t>③エアコンなどの使用で、結露の生じやすい場所の</a:t>
            </a:r>
          </a:p>
          <a:p>
            <a:pPr eaLnBrk="1" hangingPunct="1">
              <a:spcBef>
                <a:spcPts val="100"/>
              </a:spcBef>
            </a:pPr>
            <a:r>
              <a:rPr lang="ja-JP" altLang="ja-JP" sz="1100">
                <a:solidFill>
                  <a:srgbClr val="000000"/>
                </a:solidFill>
                <a:latin typeface="ＭＳ Ｐゴシック" panose="020B0600070205080204" pitchFamily="34" charset="-128"/>
              </a:rPr>
              <a:t>　コンセントにプラグが差し込まれているところ。</a:t>
            </a: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a:p>
        </p:txBody>
      </p:sp>
      <p:sp>
        <p:nvSpPr>
          <p:cNvPr id="28" name="Text Box 66">
            <a:extLst>
              <a:ext uri="{FF2B5EF4-FFF2-40B4-BE49-F238E27FC236}">
                <a16:creationId xmlns:a16="http://schemas.microsoft.com/office/drawing/2014/main" id="{36707B35-B671-54B8-39A7-D4D2EDCEA390}"/>
              </a:ext>
            </a:extLst>
          </p:cNvPr>
          <p:cNvSpPr txBox="1">
            <a:spLocks noChangeArrowheads="1"/>
          </p:cNvSpPr>
          <p:nvPr/>
        </p:nvSpPr>
        <p:spPr bwMode="auto">
          <a:xfrm>
            <a:off x="4045596" y="5890576"/>
            <a:ext cx="3108325" cy="2816593"/>
          </a:xfrm>
          <a:prstGeom prst="rect">
            <a:avLst/>
          </a:prstGeom>
          <a:noFill/>
          <a:ln w="9525" algn="in">
            <a:noFill/>
            <a:miter lim="800000"/>
            <a:headEnd/>
            <a:tailEnd/>
          </a:ln>
          <a:effectLst/>
        </p:spPr>
        <p:txBody>
          <a:bodyPr lIns="36576" tIns="36576" rIns="36576" bIns="36576"/>
          <a:lstStyle/>
          <a:p>
            <a:pPr marL="85725" indent="-85725" defTabSz="1474788">
              <a:spcBef>
                <a:spcPts val="100"/>
              </a:spcBef>
              <a:defRPr/>
            </a:pPr>
            <a:r>
              <a:rPr lang="ja-JP" sz="1100">
                <a:solidFill>
                  <a:srgbClr val="000000"/>
                </a:solidFill>
                <a:latin typeface="ＭＳ Ｐゴシック" pitchFamily="50" charset="-128"/>
                <a:ea typeface="ＭＳ Ｐゴシック" pitchFamily="50" charset="-128"/>
              </a:rPr>
              <a:t>・</a:t>
            </a:r>
            <a:r>
              <a:rPr lang="ja-JP" sz="1100" dirty="0">
                <a:solidFill>
                  <a:srgbClr val="000000"/>
                </a:solidFill>
                <a:latin typeface="ＭＳ Ｐゴシック" pitchFamily="50" charset="-128"/>
                <a:ea typeface="ＭＳ Ｐゴシック" pitchFamily="50" charset="-128"/>
              </a:rPr>
              <a:t>定期的にコンセント周りの掃除をしてホコリを取る。</a:t>
            </a:r>
          </a:p>
          <a:p>
            <a:pPr marL="85725" indent="-85725" defTabSz="1474788">
              <a:spcBef>
                <a:spcPts val="100"/>
              </a:spcBef>
              <a:defRPr/>
            </a:pPr>
            <a:r>
              <a:rPr lang="ja-JP" sz="1100" dirty="0">
                <a:solidFill>
                  <a:srgbClr val="000000"/>
                </a:solidFill>
                <a:latin typeface="ＭＳ Ｐゴシック" pitchFamily="50" charset="-128"/>
                <a:ea typeface="ＭＳ Ｐゴシック" pitchFamily="50" charset="-128"/>
              </a:rPr>
              <a:t>・使用しない時はなるべくプラグを抜く。</a:t>
            </a:r>
          </a:p>
          <a:p>
            <a:pPr marL="85725" indent="-85725" defTabSz="1474788">
              <a:spcBef>
                <a:spcPts val="100"/>
              </a:spcBef>
              <a:defRPr/>
            </a:pPr>
            <a:r>
              <a:rPr lang="ja-JP" sz="1100" dirty="0">
                <a:solidFill>
                  <a:srgbClr val="000000"/>
                </a:solidFill>
                <a:latin typeface="ＭＳ Ｐゴシック" pitchFamily="50" charset="-128"/>
                <a:ea typeface="ＭＳ Ｐゴシック" pitchFamily="50" charset="-128"/>
              </a:rPr>
              <a:t>・プラグを抜く時はプラグ本体を持ち、差し込む時は奥までしっかり差し込む。</a:t>
            </a:r>
          </a:p>
          <a:p>
            <a:pPr marL="85725" indent="-85725" defTabSz="1474788">
              <a:spcBef>
                <a:spcPts val="100"/>
              </a:spcBef>
              <a:defRPr/>
            </a:pPr>
            <a:r>
              <a:rPr lang="ja-JP" sz="1100" dirty="0">
                <a:solidFill>
                  <a:srgbClr val="000000"/>
                </a:solidFill>
                <a:latin typeface="ＭＳ Ｐゴシック" pitchFamily="50" charset="-128"/>
                <a:ea typeface="ＭＳ Ｐゴシック" pitchFamily="50" charset="-128"/>
              </a:rPr>
              <a:t>・コンセント、テーブルタップ、電源プラグ、コードが異常に熱くなっているときは、すぐに使用をやめて電気店などで点検してもらう。</a:t>
            </a:r>
          </a:p>
          <a:p>
            <a:pPr marL="85725" indent="-85725" defTabSz="1474788">
              <a:spcBef>
                <a:spcPts val="100"/>
              </a:spcBef>
              <a:defRPr/>
            </a:pPr>
            <a:r>
              <a:rPr lang="ja-JP" sz="1100" dirty="0">
                <a:solidFill>
                  <a:srgbClr val="000000"/>
                </a:solidFill>
                <a:latin typeface="ＭＳ Ｐゴシック" pitchFamily="50" charset="-128"/>
                <a:ea typeface="ＭＳ Ｐゴシック" pitchFamily="50" charset="-128"/>
              </a:rPr>
              <a:t>・電気コードは束ねない。</a:t>
            </a:r>
          </a:p>
          <a:p>
            <a:pPr defTabSz="1474788">
              <a:spcBef>
                <a:spcPts val="100"/>
              </a:spcBef>
              <a:defRPr/>
            </a:pPr>
            <a:endParaRPr lang="ja-JP" sz="1100" dirty="0">
              <a:solidFill>
                <a:srgbClr val="000000"/>
              </a:solidFill>
              <a:latin typeface="ＭＳ Ｐゴシック" pitchFamily="50" charset="-128"/>
              <a:ea typeface="ＭＳ Ｐゴシック" pitchFamily="50" charset="-128"/>
            </a:endParaRPr>
          </a:p>
          <a:p>
            <a:pPr defTabSz="1474788">
              <a:spcBef>
                <a:spcPts val="100"/>
              </a:spcBef>
              <a:defRPr/>
            </a:pPr>
            <a:r>
              <a:rPr lang="ja-JP" sz="1100" dirty="0">
                <a:solidFill>
                  <a:srgbClr val="000000"/>
                </a:solidFill>
                <a:latin typeface="ＭＳ Ｐゴシック" pitchFamily="50" charset="-128"/>
                <a:ea typeface="ＭＳ Ｐゴシック" pitchFamily="50" charset="-128"/>
              </a:rPr>
              <a:t>ストーブやキッチンなど「火」を使う場所は日頃から用心しますが、電気は安全と過信していませんか？</a:t>
            </a:r>
          </a:p>
          <a:p>
            <a:pPr defTabSz="1474788">
              <a:spcBef>
                <a:spcPts val="100"/>
              </a:spcBef>
              <a:defRPr/>
            </a:pPr>
            <a:r>
              <a:rPr lang="ja-JP" sz="1100" dirty="0">
                <a:solidFill>
                  <a:srgbClr val="000000"/>
                </a:solidFill>
                <a:latin typeface="ＭＳ Ｐゴシック" pitchFamily="50" charset="-128"/>
                <a:ea typeface="ＭＳ Ｐゴシック" pitchFamily="50" charset="-128"/>
              </a:rPr>
              <a:t>特に注意したいのは、冷蔵庫、エアコン、洗濯機、洗面台、テレビなどのプラグです。季節の変わり目ごとにしっかりホコリをチェックしましょう！</a:t>
            </a:r>
          </a:p>
          <a:p>
            <a:pPr defTabSz="1474788">
              <a:defRPr/>
            </a:pPr>
            <a:endParaRPr lang="ja-JP" dirty="0">
              <a:ea typeface="ＭＳ Ｐゴシック" pitchFamily="50" charset="-128"/>
            </a:endParaRPr>
          </a:p>
        </p:txBody>
      </p:sp>
      <p:sp>
        <p:nvSpPr>
          <p:cNvPr id="32" name="Text Box 64">
            <a:extLst>
              <a:ext uri="{FF2B5EF4-FFF2-40B4-BE49-F238E27FC236}">
                <a16:creationId xmlns:a16="http://schemas.microsoft.com/office/drawing/2014/main" id="{3C1296A4-FB77-01BD-171B-C2D74834EF18}"/>
              </a:ext>
            </a:extLst>
          </p:cNvPr>
          <p:cNvSpPr txBox="1">
            <a:spLocks noChangeArrowheads="1"/>
          </p:cNvSpPr>
          <p:nvPr/>
        </p:nvSpPr>
        <p:spPr bwMode="auto">
          <a:xfrm>
            <a:off x="8359513" y="9317197"/>
            <a:ext cx="2911577" cy="844196"/>
          </a:xfrm>
          <a:prstGeom prst="rect">
            <a:avLst/>
          </a:prstGeom>
          <a:noFill/>
          <a:ln w="9525" algn="in">
            <a:noFill/>
            <a:miter lim="800000"/>
            <a:headEnd/>
            <a:tailEnd/>
          </a:ln>
          <a:effectLst/>
        </p:spPr>
        <p:txBody>
          <a:bodyPr vert="horz" lIns="36576" tIns="0" rIns="36576" bIns="576"/>
          <a:lstStyle/>
          <a:p>
            <a:pPr eaLnBrk="1" hangingPunct="1">
              <a:lnSpc>
                <a:spcPts val="1400"/>
              </a:lnSpc>
            </a:pPr>
            <a:r>
              <a:rPr lang="ja-JP" altLang="ja-JP" sz="1100" b="1">
                <a:solidFill>
                  <a:srgbClr val="1B5A7A"/>
                </a:solidFill>
                <a:latin typeface="MS PGothic" panose="020B0600070205080204" pitchFamily="34" charset="-128"/>
                <a:ea typeface="MS PGothic" panose="020B0600070205080204" pitchFamily="34" charset="-128"/>
              </a:rPr>
              <a:t>●なぜ２月２８日なの？</a:t>
            </a: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　日本で初めてビスケットに関する記述が登場するのは１８５５年。水戸藩士の医者、柴田方庵が書いた『方庵日録』です。</a:t>
            </a:r>
          </a:p>
        </p:txBody>
      </p:sp>
      <p:grpSp>
        <p:nvGrpSpPr>
          <p:cNvPr id="55" name="グループ化 54">
            <a:extLst>
              <a:ext uri="{FF2B5EF4-FFF2-40B4-BE49-F238E27FC236}">
                <a16:creationId xmlns:a16="http://schemas.microsoft.com/office/drawing/2014/main" id="{EB9507DA-55F3-FA4D-E963-C9EF4D919C43}"/>
              </a:ext>
            </a:extLst>
          </p:cNvPr>
          <p:cNvGrpSpPr/>
          <p:nvPr/>
        </p:nvGrpSpPr>
        <p:grpSpPr>
          <a:xfrm>
            <a:off x="488950" y="6625985"/>
            <a:ext cx="1702066" cy="261610"/>
            <a:chOff x="3873971" y="8454738"/>
            <a:chExt cx="1702066" cy="261610"/>
          </a:xfrm>
        </p:grpSpPr>
        <p:sp>
          <p:nvSpPr>
            <p:cNvPr id="37" name="角丸四角形 36">
              <a:extLst>
                <a:ext uri="{FF2B5EF4-FFF2-40B4-BE49-F238E27FC236}">
                  <a16:creationId xmlns:a16="http://schemas.microsoft.com/office/drawing/2014/main" id="{CF627581-A2C8-16EA-3D96-B44F4E95CDE6}"/>
                </a:ext>
              </a:extLst>
            </p:cNvPr>
            <p:cNvSpPr/>
            <p:nvPr/>
          </p:nvSpPr>
          <p:spPr>
            <a:xfrm>
              <a:off x="3873971" y="8478278"/>
              <a:ext cx="1689886" cy="225693"/>
            </a:xfrm>
            <a:prstGeom prst="roundRect">
              <a:avLst/>
            </a:prstGeom>
            <a:solidFill>
              <a:srgbClr val="BFC7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8D0004EB-65B8-FA27-69C4-CBC6AD338E45}"/>
                </a:ext>
              </a:extLst>
            </p:cNvPr>
            <p:cNvSpPr txBox="1"/>
            <p:nvPr/>
          </p:nvSpPr>
          <p:spPr>
            <a:xfrm>
              <a:off x="3886151" y="8454738"/>
              <a:ext cx="1689886" cy="261610"/>
            </a:xfrm>
            <a:prstGeom prst="rect">
              <a:avLst/>
            </a:prstGeom>
            <a:noFill/>
          </p:spPr>
          <p:txBody>
            <a:bodyPr wrap="none" rtlCol="0">
              <a:spAutoFit/>
            </a:bodyPr>
            <a:lstStyle/>
            <a:p>
              <a:r>
                <a:rPr lang="ja-JP" altLang="ja-JP" sz="1100">
                  <a:solidFill>
                    <a:srgbClr val="000000"/>
                  </a:solidFill>
                  <a:latin typeface="MS PGothic" panose="020B0600070205080204" pitchFamily="34" charset="-128"/>
                  <a:ea typeface="MS PGothic" panose="020B0600070205080204" pitchFamily="34" charset="-128"/>
                </a:rPr>
                <a:t>トラッキング火災って何？</a:t>
              </a:r>
            </a:p>
          </p:txBody>
        </p:sp>
      </p:grpSp>
      <p:grpSp>
        <p:nvGrpSpPr>
          <p:cNvPr id="56" name="グループ化 55">
            <a:extLst>
              <a:ext uri="{FF2B5EF4-FFF2-40B4-BE49-F238E27FC236}">
                <a16:creationId xmlns:a16="http://schemas.microsoft.com/office/drawing/2014/main" id="{8737D745-0C3A-9E2C-10A7-65E255D192F2}"/>
              </a:ext>
            </a:extLst>
          </p:cNvPr>
          <p:cNvGrpSpPr/>
          <p:nvPr/>
        </p:nvGrpSpPr>
        <p:grpSpPr>
          <a:xfrm>
            <a:off x="485824" y="8180936"/>
            <a:ext cx="2643135" cy="261610"/>
            <a:chOff x="3873970" y="8780038"/>
            <a:chExt cx="2643135" cy="261610"/>
          </a:xfrm>
        </p:grpSpPr>
        <p:sp>
          <p:nvSpPr>
            <p:cNvPr id="41" name="角丸四角形 40">
              <a:extLst>
                <a:ext uri="{FF2B5EF4-FFF2-40B4-BE49-F238E27FC236}">
                  <a16:creationId xmlns:a16="http://schemas.microsoft.com/office/drawing/2014/main" id="{8FA46CD1-EB62-2EFD-1880-4F504BD5C411}"/>
                </a:ext>
              </a:extLst>
            </p:cNvPr>
            <p:cNvSpPr/>
            <p:nvPr/>
          </p:nvSpPr>
          <p:spPr>
            <a:xfrm>
              <a:off x="3873970" y="8805930"/>
              <a:ext cx="2586036" cy="225693"/>
            </a:xfrm>
            <a:prstGeom prst="roundRect">
              <a:avLst/>
            </a:prstGeom>
            <a:solidFill>
              <a:srgbClr val="BFC7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a:extLst>
                <a:ext uri="{FF2B5EF4-FFF2-40B4-BE49-F238E27FC236}">
                  <a16:creationId xmlns:a16="http://schemas.microsoft.com/office/drawing/2014/main" id="{60A390E1-0667-5992-1B28-CFC886884596}"/>
                </a:ext>
              </a:extLst>
            </p:cNvPr>
            <p:cNvSpPr txBox="1"/>
            <p:nvPr/>
          </p:nvSpPr>
          <p:spPr>
            <a:xfrm>
              <a:off x="3875035" y="8780038"/>
              <a:ext cx="2642070" cy="261610"/>
            </a:xfrm>
            <a:prstGeom prst="rect">
              <a:avLst/>
            </a:prstGeom>
            <a:noFill/>
          </p:spPr>
          <p:txBody>
            <a:bodyPr wrap="none" rtlCol="0">
              <a:spAutoFit/>
            </a:bodyPr>
            <a:lstStyle/>
            <a:p>
              <a:r>
                <a:rPr lang="ja-JP" altLang="ja-JP" sz="1100">
                  <a:solidFill>
                    <a:srgbClr val="000000"/>
                  </a:solidFill>
                  <a:latin typeface="MS PGothic" panose="020B0600070205080204" pitchFamily="34" charset="-128"/>
                  <a:ea typeface="MS PGothic" panose="020B0600070205080204" pitchFamily="34" charset="-128"/>
                </a:rPr>
                <a:t>トラッキング火災</a:t>
              </a:r>
              <a:r>
                <a:rPr lang="ja-JP" altLang="en-US" sz="1100">
                  <a:solidFill>
                    <a:srgbClr val="000000"/>
                  </a:solidFill>
                  <a:latin typeface="MS PGothic" panose="020B0600070205080204" pitchFamily="34" charset="-128"/>
                  <a:ea typeface="MS PGothic" panose="020B0600070205080204" pitchFamily="34" charset="-128"/>
                </a:rPr>
                <a:t>が起こりやすい場所は？</a:t>
              </a:r>
              <a:endParaRPr lang="ja-JP" altLang="ja-JP" sz="1100">
                <a:solidFill>
                  <a:srgbClr val="000000"/>
                </a:solidFill>
                <a:latin typeface="MS PGothic" panose="020B0600070205080204" pitchFamily="34" charset="-128"/>
                <a:ea typeface="MS PGothic" panose="020B0600070205080204" pitchFamily="34" charset="-128"/>
              </a:endParaRPr>
            </a:p>
          </p:txBody>
        </p:sp>
      </p:grpSp>
      <p:grpSp>
        <p:nvGrpSpPr>
          <p:cNvPr id="57" name="グループ化 56">
            <a:extLst>
              <a:ext uri="{FF2B5EF4-FFF2-40B4-BE49-F238E27FC236}">
                <a16:creationId xmlns:a16="http://schemas.microsoft.com/office/drawing/2014/main" id="{FCC3512F-69A9-ED55-03E8-7662D2869F88}"/>
              </a:ext>
            </a:extLst>
          </p:cNvPr>
          <p:cNvGrpSpPr/>
          <p:nvPr/>
        </p:nvGrpSpPr>
        <p:grpSpPr>
          <a:xfrm>
            <a:off x="4049711" y="5527007"/>
            <a:ext cx="1963777" cy="261610"/>
            <a:chOff x="3870449" y="9095313"/>
            <a:chExt cx="1963777" cy="261610"/>
          </a:xfrm>
        </p:grpSpPr>
        <p:sp>
          <p:nvSpPr>
            <p:cNvPr id="45" name="角丸四角形 44">
              <a:extLst>
                <a:ext uri="{FF2B5EF4-FFF2-40B4-BE49-F238E27FC236}">
                  <a16:creationId xmlns:a16="http://schemas.microsoft.com/office/drawing/2014/main" id="{8ED1733E-3158-ACA5-A503-91CA65DCEC0A}"/>
                </a:ext>
              </a:extLst>
            </p:cNvPr>
            <p:cNvSpPr/>
            <p:nvPr/>
          </p:nvSpPr>
          <p:spPr>
            <a:xfrm>
              <a:off x="3870449" y="9121205"/>
              <a:ext cx="1959191" cy="225693"/>
            </a:xfrm>
            <a:prstGeom prst="roundRect">
              <a:avLst/>
            </a:prstGeom>
            <a:solidFill>
              <a:srgbClr val="BFC7D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a:extLst>
                <a:ext uri="{FF2B5EF4-FFF2-40B4-BE49-F238E27FC236}">
                  <a16:creationId xmlns:a16="http://schemas.microsoft.com/office/drawing/2014/main" id="{EB193438-C46B-4A70-6952-CC21CEFD6D9A}"/>
                </a:ext>
              </a:extLst>
            </p:cNvPr>
            <p:cNvSpPr txBox="1"/>
            <p:nvPr/>
          </p:nvSpPr>
          <p:spPr>
            <a:xfrm>
              <a:off x="3875035" y="9095313"/>
              <a:ext cx="1959191" cy="261610"/>
            </a:xfrm>
            <a:prstGeom prst="rect">
              <a:avLst/>
            </a:prstGeom>
            <a:noFill/>
          </p:spPr>
          <p:txBody>
            <a:bodyPr wrap="none" rtlCol="0">
              <a:spAutoFit/>
            </a:bodyPr>
            <a:lstStyle/>
            <a:p>
              <a:r>
                <a:rPr lang="ja-JP" altLang="ja-JP" sz="1100">
                  <a:solidFill>
                    <a:srgbClr val="000000"/>
                  </a:solidFill>
                  <a:latin typeface="MS PGothic" panose="020B0600070205080204" pitchFamily="34" charset="-128"/>
                  <a:ea typeface="MS PGothic" panose="020B0600070205080204" pitchFamily="34" charset="-128"/>
                </a:rPr>
                <a:t>トラッキング火災</a:t>
              </a:r>
              <a:r>
                <a:rPr lang="ja-JP" altLang="en-US" sz="1100">
                  <a:solidFill>
                    <a:srgbClr val="000000"/>
                  </a:solidFill>
                  <a:latin typeface="MS PGothic" panose="020B0600070205080204" pitchFamily="34" charset="-128"/>
                  <a:ea typeface="MS PGothic" panose="020B0600070205080204" pitchFamily="34" charset="-128"/>
                </a:rPr>
                <a:t>を防ぐには</a:t>
              </a:r>
              <a:r>
                <a:rPr lang="ja-JP" altLang="ja-JP" sz="1100">
                  <a:solidFill>
                    <a:srgbClr val="000000"/>
                  </a:solidFill>
                  <a:latin typeface="MS PGothic" panose="020B0600070205080204" pitchFamily="34" charset="-128"/>
                  <a:ea typeface="MS PGothic" panose="020B0600070205080204" pitchFamily="34" charset="-128"/>
                </a:rPr>
                <a:t>？</a:t>
              </a:r>
            </a:p>
          </p:txBody>
        </p:sp>
      </p:grpSp>
      <p:pic>
        <p:nvPicPr>
          <p:cNvPr id="18" name="図 17" descr="コーヒー, カップ, テーブル, 皿 が含まれている画像&#10;&#10;自動的に生成された説明">
            <a:extLst>
              <a:ext uri="{FF2B5EF4-FFF2-40B4-BE49-F238E27FC236}">
                <a16:creationId xmlns:a16="http://schemas.microsoft.com/office/drawing/2014/main" id="{61A51436-7BE2-4FE2-2CE4-91556FB56A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54701" y="8055812"/>
            <a:ext cx="1254788" cy="1339380"/>
          </a:xfrm>
          <a:prstGeom prst="rect">
            <a:avLst/>
          </a:prstGeom>
        </p:spPr>
      </p:pic>
      <p:pic>
        <p:nvPicPr>
          <p:cNvPr id="42" name="図 41">
            <a:extLst>
              <a:ext uri="{FF2B5EF4-FFF2-40B4-BE49-F238E27FC236}">
                <a16:creationId xmlns:a16="http://schemas.microsoft.com/office/drawing/2014/main" id="{39117D61-50D3-2C0C-2A91-AACBEDDBE9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68765" y="8444224"/>
            <a:ext cx="1968500" cy="1752600"/>
          </a:xfrm>
          <a:prstGeom prst="rect">
            <a:avLst/>
          </a:prstGeom>
        </p:spPr>
      </p:pic>
      <p:pic>
        <p:nvPicPr>
          <p:cNvPr id="22" name="図 21" descr="挿絵 が含まれている画像&#10;&#10;自動的に生成された説明">
            <a:extLst>
              <a:ext uri="{FF2B5EF4-FFF2-40B4-BE49-F238E27FC236}">
                <a16:creationId xmlns:a16="http://schemas.microsoft.com/office/drawing/2014/main" id="{0719336A-603A-497A-175B-05CA351BB5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05101" y="1321639"/>
            <a:ext cx="2619984" cy="209598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 name="円/楕円 1023">
            <a:extLst>
              <a:ext uri="{FF2B5EF4-FFF2-40B4-BE49-F238E27FC236}">
                <a16:creationId xmlns:a16="http://schemas.microsoft.com/office/drawing/2014/main" id="{B5323B6E-F76A-ADB5-6E28-70D031FFB175}"/>
              </a:ext>
            </a:extLst>
          </p:cNvPr>
          <p:cNvSpPr/>
          <p:nvPr/>
        </p:nvSpPr>
        <p:spPr>
          <a:xfrm>
            <a:off x="601873" y="1280734"/>
            <a:ext cx="595785" cy="599899"/>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1B5A7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07291" y="7178518"/>
            <a:ext cx="4356330"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～レストランでのパンの食べ方～</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1B5A7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473602" y="5494974"/>
            <a:ext cx="466152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外出先であると便利？～</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1B5A7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1B5A7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1B5A7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1B5A7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86">
            <a:extLst>
              <a:ext uri="{FF2B5EF4-FFF2-40B4-BE49-F238E27FC236}">
                <a16:creationId xmlns:a16="http://schemas.microsoft.com/office/drawing/2014/main" id="{931B7232-973A-12D7-741E-75A1190BB49D}"/>
              </a:ext>
            </a:extLst>
          </p:cNvPr>
          <p:cNvSpPr txBox="1">
            <a:spLocks noChangeArrowheads="1"/>
          </p:cNvSpPr>
          <p:nvPr/>
        </p:nvSpPr>
        <p:spPr bwMode="auto">
          <a:xfrm>
            <a:off x="658041" y="7832368"/>
            <a:ext cx="3138741" cy="6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レストランでコース料理を食べる時など、パンのマナーで戸惑ったことはありませんか？</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今回はレストランでパンを</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食べる時のマナーを</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ご紹介します。</a:t>
            </a:r>
            <a:endParaRPr lang="ja-JP" altLang="ja-JP"/>
          </a:p>
        </p:txBody>
      </p:sp>
      <p:sp>
        <p:nvSpPr>
          <p:cNvPr id="10" name="Text Box 88">
            <a:extLst>
              <a:ext uri="{FF2B5EF4-FFF2-40B4-BE49-F238E27FC236}">
                <a16:creationId xmlns:a16="http://schemas.microsoft.com/office/drawing/2014/main" id="{C700936E-6382-754D-430B-377D8B823013}"/>
              </a:ext>
            </a:extLst>
          </p:cNvPr>
          <p:cNvSpPr txBox="1">
            <a:spLocks noChangeArrowheads="1"/>
          </p:cNvSpPr>
          <p:nvPr/>
        </p:nvSpPr>
        <p:spPr bwMode="auto">
          <a:xfrm>
            <a:off x="4160361" y="7663895"/>
            <a:ext cx="2716744" cy="2553949"/>
          </a:xfrm>
          <a:prstGeom prst="rect">
            <a:avLst/>
          </a:prstGeom>
          <a:noFill/>
          <a:ln w="9525" algn="in">
            <a:noFill/>
            <a:miter lim="800000"/>
            <a:headEnd/>
            <a:tailEnd/>
          </a:ln>
          <a:effectLst/>
        </p:spPr>
        <p:txBody>
          <a:bodyPr lIns="576" tIns="36576" rIns="576" bIns="36576"/>
          <a:lstStyle/>
          <a:p>
            <a:pPr defTabSz="1474788">
              <a:defRPr/>
            </a:pPr>
            <a:r>
              <a:rPr lang="ja-JP" sz="1100" b="1">
                <a:solidFill>
                  <a:srgbClr val="1B5A7A"/>
                </a:solidFill>
                <a:latin typeface="MS PGothic" panose="020B0600070205080204" pitchFamily="34" charset="-128"/>
                <a:ea typeface="MS PGothic" panose="020B0600070205080204" pitchFamily="34" charset="-128"/>
              </a:rPr>
              <a:t>パン</a:t>
            </a:r>
            <a:r>
              <a:rPr lang="ja-JP" sz="1100" b="1" dirty="0">
                <a:solidFill>
                  <a:srgbClr val="1B5A7A"/>
                </a:solidFill>
                <a:latin typeface="MS PGothic" panose="020B0600070205080204" pitchFamily="34" charset="-128"/>
                <a:ea typeface="MS PGothic" panose="020B0600070205080204" pitchFamily="34" charset="-128"/>
              </a:rPr>
              <a:t>の取り方</a:t>
            </a:r>
            <a:r>
              <a:rPr lang="ja-JP" sz="1100" b="1">
                <a:solidFill>
                  <a:srgbClr val="1B5A7A"/>
                </a:solidFill>
                <a:latin typeface="MS PGothic" panose="020B0600070205080204" pitchFamily="34" charset="-128"/>
                <a:ea typeface="MS PGothic" panose="020B0600070205080204" pitchFamily="34" charset="-128"/>
              </a:rPr>
              <a:t>・食べ方</a:t>
            </a:r>
            <a:endParaRPr lang="en-US" altLang="ja-JP" sz="1100" b="1" dirty="0">
              <a:solidFill>
                <a:srgbClr val="1B5A7A"/>
              </a:solidFill>
              <a:latin typeface="MS PGothic" panose="020B0600070205080204" pitchFamily="34" charset="-128"/>
              <a:ea typeface="MS PGothic" panose="020B0600070205080204" pitchFamily="34" charset="-128"/>
            </a:endParaRPr>
          </a:p>
          <a:p>
            <a:pPr defTabSz="1474788">
              <a:defRPr/>
            </a:pPr>
            <a:endParaRPr lang="ja-JP" sz="1100" b="1" dirty="0">
              <a:solidFill>
                <a:srgbClr val="000000"/>
              </a:solidFill>
              <a:latin typeface="MS PGothic" panose="020B0600070205080204" pitchFamily="34" charset="-128"/>
              <a:ea typeface="MS PGothic" panose="020B0600070205080204" pitchFamily="34" charset="-128"/>
            </a:endParaRPr>
          </a:p>
          <a:p>
            <a:pPr marL="85725" indent="-85725" defTabSz="1474788">
              <a:defRPr/>
            </a:pPr>
            <a:r>
              <a:rPr lang="ja-JP" sz="1100" dirty="0">
                <a:solidFill>
                  <a:srgbClr val="000000"/>
                </a:solidFill>
                <a:latin typeface="MS PGothic" panose="020B0600070205080204" pitchFamily="34" charset="-128"/>
                <a:ea typeface="MS PGothic" panose="020B0600070205080204" pitchFamily="34" charset="-128"/>
              </a:rPr>
              <a:t>○コース料理では、パンが前菜の前に運ばれてきますが、前菜と同時に食べ始め、メインが終わるまでに</a:t>
            </a:r>
            <a:r>
              <a:rPr lang="ja-JP" sz="1100">
                <a:solidFill>
                  <a:srgbClr val="000000"/>
                </a:solidFill>
                <a:latin typeface="MS PGothic" panose="020B0600070205080204" pitchFamily="34" charset="-128"/>
                <a:ea typeface="MS PGothic" panose="020B0600070205080204" pitchFamily="34" charset="-128"/>
              </a:rPr>
              <a:t>食べ終えましょう。</a:t>
            </a:r>
            <a:endParaRPr lang="en-US" altLang="ja-JP" sz="1100" dirty="0">
              <a:solidFill>
                <a:srgbClr val="000000"/>
              </a:solidFill>
              <a:latin typeface="MS PGothic" panose="020B0600070205080204" pitchFamily="34" charset="-128"/>
              <a:ea typeface="MS PGothic" panose="020B0600070205080204" pitchFamily="34" charset="-128"/>
            </a:endParaRPr>
          </a:p>
          <a:p>
            <a:pPr marL="85725" indent="-85725" defTabSz="1474788">
              <a:defRPr/>
            </a:pPr>
            <a:endParaRPr lang="ja-JP" sz="1100" dirty="0">
              <a:solidFill>
                <a:srgbClr val="000000"/>
              </a:solidFill>
              <a:latin typeface="MS PGothic" panose="020B0600070205080204" pitchFamily="34" charset="-128"/>
              <a:ea typeface="MS PGothic" panose="020B0600070205080204" pitchFamily="34" charset="-128"/>
            </a:endParaRPr>
          </a:p>
          <a:p>
            <a:pPr marL="85725" indent="-85725" defTabSz="1474788">
              <a:defRPr/>
            </a:pPr>
            <a:r>
              <a:rPr lang="ja-JP" sz="1100" dirty="0">
                <a:solidFill>
                  <a:srgbClr val="000000"/>
                </a:solidFill>
                <a:latin typeface="MS PGothic" panose="020B0600070205080204" pitchFamily="34" charset="-128"/>
                <a:ea typeface="MS PGothic" panose="020B0600070205080204" pitchFamily="34" charset="-128"/>
              </a:rPr>
              <a:t>○パン皿がない場合は、料理の皿には置かず、テーブルクロスの上に直接</a:t>
            </a:r>
            <a:r>
              <a:rPr lang="ja-JP" sz="1100">
                <a:solidFill>
                  <a:srgbClr val="000000"/>
                </a:solidFill>
                <a:latin typeface="MS PGothic" panose="020B0600070205080204" pitchFamily="34" charset="-128"/>
                <a:ea typeface="MS PGothic" panose="020B0600070205080204" pitchFamily="34" charset="-128"/>
              </a:rPr>
              <a:t>置きます。</a:t>
            </a:r>
            <a:endParaRPr lang="en-US" altLang="ja-JP" sz="1100" dirty="0">
              <a:solidFill>
                <a:srgbClr val="000000"/>
              </a:solidFill>
              <a:latin typeface="MS PGothic" panose="020B0600070205080204" pitchFamily="34" charset="-128"/>
              <a:ea typeface="MS PGothic" panose="020B0600070205080204" pitchFamily="34" charset="-128"/>
            </a:endParaRPr>
          </a:p>
          <a:p>
            <a:pPr marL="85725" indent="-85725" defTabSz="1474788">
              <a:defRPr/>
            </a:pPr>
            <a:endParaRPr lang="ja-JP" sz="1100" dirty="0">
              <a:solidFill>
                <a:srgbClr val="000000"/>
              </a:solidFill>
              <a:latin typeface="MS PGothic" panose="020B0600070205080204" pitchFamily="34" charset="-128"/>
              <a:ea typeface="MS PGothic" panose="020B0600070205080204" pitchFamily="34" charset="-128"/>
            </a:endParaRPr>
          </a:p>
          <a:p>
            <a:pPr eaLnBrk="1" hangingPunct="1"/>
            <a:r>
              <a:rPr lang="ja-JP" sz="1100" dirty="0">
                <a:solidFill>
                  <a:srgbClr val="000000"/>
                </a:solidFill>
                <a:latin typeface="MS PGothic" panose="020B0600070205080204" pitchFamily="34" charset="-128"/>
                <a:ea typeface="MS PGothic" panose="020B0600070205080204" pitchFamily="34" charset="-128"/>
              </a:rPr>
              <a:t>○バターは個別に置かれている場合と、まとめて置かれている場合があります。まとめて</a:t>
            </a:r>
            <a:r>
              <a:rPr lang="ja-JP" sz="1100">
                <a:solidFill>
                  <a:srgbClr val="000000"/>
                </a:solidFill>
                <a:latin typeface="MS PGothic" panose="020B0600070205080204" pitchFamily="34" charset="-128"/>
                <a:ea typeface="MS PGothic" panose="020B0600070205080204" pitchFamily="34" charset="-128"/>
              </a:rPr>
              <a:t>置かれている</a:t>
            </a:r>
            <a:r>
              <a:rPr lang="ja-JP" altLang="ja-JP" sz="1100">
                <a:solidFill>
                  <a:srgbClr val="000000"/>
                </a:solidFill>
                <a:latin typeface="MS PGothic" panose="020B0600070205080204" pitchFamily="34" charset="-128"/>
                <a:ea typeface="MS PGothic" panose="020B0600070205080204" pitchFamily="34" charset="-128"/>
              </a:rPr>
              <a:t>場合は、食べる分だけを自分のパン皿に取っておき、一口大にちぎったパンにその都度つけて頂きます。</a:t>
            </a:r>
          </a:p>
          <a:p>
            <a:pPr marL="85725" indent="-85725" defTabSz="1474788">
              <a:defRPr/>
            </a:pPr>
            <a:endParaRPr lang="ja-JP" sz="1100" dirty="0">
              <a:latin typeface="MS PGothic" panose="020B0600070205080204" pitchFamily="34" charset="-128"/>
              <a:ea typeface="MS PGothic" panose="020B0600070205080204" pitchFamily="34" charset="-128"/>
            </a:endParaRPr>
          </a:p>
        </p:txBody>
      </p:sp>
      <p:sp>
        <p:nvSpPr>
          <p:cNvPr id="11" name="Text Box 89">
            <a:extLst>
              <a:ext uri="{FF2B5EF4-FFF2-40B4-BE49-F238E27FC236}">
                <a16:creationId xmlns:a16="http://schemas.microsoft.com/office/drawing/2014/main" id="{26192A21-0978-9EFD-8155-F08D0ADB2FE8}"/>
              </a:ext>
            </a:extLst>
          </p:cNvPr>
          <p:cNvSpPr txBox="1">
            <a:spLocks noChangeArrowheads="1"/>
          </p:cNvSpPr>
          <p:nvPr/>
        </p:nvSpPr>
        <p:spPr bwMode="auto">
          <a:xfrm>
            <a:off x="651770" y="9130507"/>
            <a:ext cx="307751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b="1">
                <a:solidFill>
                  <a:srgbClr val="1B5A7A"/>
                </a:solidFill>
                <a:latin typeface="MS UI Gothic" panose="020B0600070205080204" pitchFamily="34" charset="-128"/>
              </a:rPr>
              <a:t>パンの役割</a:t>
            </a:r>
            <a:endParaRPr lang="en-US" altLang="ja-JP" sz="1100" b="1" dirty="0">
              <a:solidFill>
                <a:srgbClr val="1B5A7A"/>
              </a:solidFill>
              <a:latin typeface="MS UI Gothic" panose="020B0600070205080204" pitchFamily="34" charset="-128"/>
            </a:endParaRPr>
          </a:p>
          <a:p>
            <a:pPr eaLnBrk="1" hangingPunct="1"/>
            <a:endParaRPr lang="ja-JP" altLang="ja-JP" sz="1100" b="1">
              <a:solidFill>
                <a:srgbClr val="000000"/>
              </a:solidFill>
              <a:latin typeface="MS UI Gothic" panose="020B0600070205080204" pitchFamily="34" charset="-128"/>
            </a:endParaRPr>
          </a:p>
          <a:p>
            <a:pPr eaLnBrk="1" hangingPunct="1"/>
            <a:r>
              <a:rPr lang="ja-JP" altLang="ja-JP" sz="1100">
                <a:solidFill>
                  <a:srgbClr val="000000"/>
                </a:solidFill>
                <a:latin typeface="MS UI Gothic" panose="020B0600070205080204" pitchFamily="34" charset="-128"/>
              </a:rPr>
              <a:t>パンは料理と料理の間に食べると口直しの役割も果たします。また、残ったソースをつけても構いません。ただし、スープにパンを浸すのはカジュアルな席のみで、基本的には控えましょう。</a:t>
            </a:r>
            <a:endParaRPr lang="ja-JP" altLang="ja-JP"/>
          </a:p>
        </p:txBody>
      </p:sp>
      <p:sp>
        <p:nvSpPr>
          <p:cNvPr id="12" name="Text Box 91">
            <a:extLst>
              <a:ext uri="{FF2B5EF4-FFF2-40B4-BE49-F238E27FC236}">
                <a16:creationId xmlns:a16="http://schemas.microsoft.com/office/drawing/2014/main" id="{DA8960CB-1CC3-8AD7-A809-52656E111BEA}"/>
              </a:ext>
            </a:extLst>
          </p:cNvPr>
          <p:cNvSpPr txBox="1">
            <a:spLocks noChangeArrowheads="1"/>
          </p:cNvSpPr>
          <p:nvPr/>
        </p:nvSpPr>
        <p:spPr bwMode="auto">
          <a:xfrm>
            <a:off x="8020122" y="6499015"/>
            <a:ext cx="1625600" cy="94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洗浄便座は、多くのご家庭で使用されている住宅設備の一つ。調査によると、温水洗浄便座の一般家庭への普及率は</a:t>
            </a:r>
            <a:r>
              <a:rPr lang="en-US" altLang="ja-JP" sz="1100" dirty="0">
                <a:solidFill>
                  <a:srgbClr val="000000"/>
                </a:solidFill>
                <a:latin typeface="ＭＳ Ｐゴシック" panose="020B0600070205080204" pitchFamily="34" charset="-128"/>
              </a:rPr>
              <a:t>80</a:t>
            </a:r>
            <a:r>
              <a:rPr lang="ja-JP" altLang="ja-JP" sz="1100">
                <a:solidFill>
                  <a:srgbClr val="000000"/>
                </a:solidFill>
                <a:latin typeface="ＭＳ Ｐゴシック" panose="020B0600070205080204" pitchFamily="34" charset="-128"/>
              </a:rPr>
              <a:t>％に達しているそうです。</a:t>
            </a:r>
            <a:endParaRPr lang="en-US" altLang="ja-JP" sz="1100" dirty="0">
              <a:solidFill>
                <a:srgbClr val="000000"/>
              </a:solidFill>
              <a:latin typeface="ＭＳ Ｐゴシック" panose="020B0600070205080204" pitchFamily="34" charset="-128"/>
            </a:endParaRPr>
          </a:p>
        </p:txBody>
      </p:sp>
      <p:sp>
        <p:nvSpPr>
          <p:cNvPr id="13" name="Text Box 92">
            <a:extLst>
              <a:ext uri="{FF2B5EF4-FFF2-40B4-BE49-F238E27FC236}">
                <a16:creationId xmlns:a16="http://schemas.microsoft.com/office/drawing/2014/main" id="{FD3C1091-B046-B429-B274-3059B835413C}"/>
              </a:ext>
            </a:extLst>
          </p:cNvPr>
          <p:cNvSpPr txBox="1">
            <a:spLocks noChangeArrowheads="1"/>
          </p:cNvSpPr>
          <p:nvPr/>
        </p:nvSpPr>
        <p:spPr bwMode="auto">
          <a:xfrm>
            <a:off x="11357745" y="6198278"/>
            <a:ext cx="3106738" cy="1243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また、トイレで気になるのが「音」。</a:t>
            </a:r>
            <a:r>
              <a:rPr lang="en-US" altLang="ja-JP" sz="1100" dirty="0">
                <a:solidFill>
                  <a:srgbClr val="000000"/>
                </a:solidFill>
                <a:latin typeface="ＭＳ Ｐゴシック" panose="020B0600070205080204" pitchFamily="34" charset="-128"/>
              </a:rPr>
              <a:t>TOTO</a:t>
            </a:r>
            <a:r>
              <a:rPr lang="ja-JP" altLang="ja-JP" sz="1100">
                <a:solidFill>
                  <a:srgbClr val="000000"/>
                </a:solidFill>
                <a:latin typeface="ＭＳ Ｐゴシック" panose="020B0600070205080204" pitchFamily="34" charset="-128"/>
              </a:rPr>
              <a:t>の調査では、女性が１回のトイレの使用で水を流す回数は、平均</a:t>
            </a:r>
            <a:r>
              <a:rPr lang="en-US" altLang="ja-JP" sz="1100" dirty="0">
                <a:solidFill>
                  <a:srgbClr val="000000"/>
                </a:solidFill>
                <a:latin typeface="ＭＳ Ｐゴシック" panose="020B0600070205080204" pitchFamily="34" charset="-128"/>
              </a:rPr>
              <a:t>2.5</a:t>
            </a:r>
            <a:r>
              <a:rPr lang="ja-JP" altLang="ja-JP" sz="1100">
                <a:solidFill>
                  <a:srgbClr val="000000"/>
                </a:solidFill>
                <a:latin typeface="ＭＳ Ｐゴシック" panose="020B0600070205080204" pitchFamily="34" charset="-128"/>
              </a:rPr>
              <a:t>回という結果が出たそうです。本来は１回の洗浄で済むはずですが、排尿など聞かれたくない「音」を消す為、余分に水を流しているということです。そんな余分な水を流さない為に設置されているのが「擬音装置」。</a:t>
            </a:r>
            <a:endParaRPr lang="en-US" altLang="ja-JP" sz="1100" dirty="0">
              <a:solidFill>
                <a:srgbClr val="000000"/>
              </a:solidFill>
              <a:latin typeface="ＭＳ Ｐゴシック" panose="020B0600070205080204" pitchFamily="34" charset="-128"/>
            </a:endParaRPr>
          </a:p>
        </p:txBody>
      </p:sp>
      <p:sp>
        <p:nvSpPr>
          <p:cNvPr id="23" name="Text Box 77">
            <a:extLst>
              <a:ext uri="{FF2B5EF4-FFF2-40B4-BE49-F238E27FC236}">
                <a16:creationId xmlns:a16="http://schemas.microsoft.com/office/drawing/2014/main" id="{7527FD47-000F-5730-09BA-85D8BA185D7E}"/>
              </a:ext>
            </a:extLst>
          </p:cNvPr>
          <p:cNvSpPr txBox="1">
            <a:spLocks noChangeArrowheads="1"/>
          </p:cNvSpPr>
          <p:nvPr/>
        </p:nvSpPr>
        <p:spPr bwMode="auto">
          <a:xfrm>
            <a:off x="602011" y="2240565"/>
            <a:ext cx="1654316" cy="4459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1B5A7A"/>
                </a:solidFill>
                <a:latin typeface="ＭＳ Ｐゴシック" panose="020B0600070205080204" pitchFamily="34" charset="-128"/>
              </a:rPr>
              <a:t>■ハイサイドライト</a:t>
            </a:r>
          </a:p>
          <a:p>
            <a:pPr eaLnBrk="1" hangingPunct="1">
              <a:spcBef>
                <a:spcPts val="100"/>
              </a:spcBef>
            </a:pPr>
            <a:r>
              <a:rPr lang="ja-JP" altLang="ja-JP" sz="1100">
                <a:solidFill>
                  <a:srgbClr val="000000"/>
                </a:solidFill>
                <a:latin typeface="ＭＳ Ｐゴシック" panose="020B0600070205080204" pitchFamily="34" charset="-128"/>
              </a:rPr>
              <a:t>天井近くに付ける窓。壁や天井に反射させて光を取り入れる為、やわらかく安定した光が得られます。外からの視線も遮ることが出来るので、道路沿いや、敷地にゆとりがない場合にも適しています。</a:t>
            </a:r>
            <a:endParaRPr lang="en-US" altLang="ja-JP" sz="1100" dirty="0">
              <a:solidFill>
                <a:srgbClr val="000000"/>
              </a:solidFill>
              <a:latin typeface="ＭＳ Ｐゴシック" panose="020B0600070205080204" pitchFamily="34" charset="-128"/>
            </a:endParaRPr>
          </a:p>
          <a:p>
            <a:pPr eaLnBrk="1" hangingPunct="1">
              <a:lnSpc>
                <a:spcPts val="720"/>
              </a:lnSpc>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1B5A7A"/>
              </a:solidFill>
              <a:latin typeface="ＭＳ Ｐゴシック" panose="020B0600070205080204" pitchFamily="34" charset="-128"/>
            </a:endParaRPr>
          </a:p>
          <a:p>
            <a:pPr eaLnBrk="1" hangingPunct="1">
              <a:spcBef>
                <a:spcPts val="100"/>
              </a:spcBef>
            </a:pPr>
            <a:r>
              <a:rPr lang="ja-JP" altLang="ja-JP" sz="1100">
                <a:solidFill>
                  <a:srgbClr val="1B5A7A"/>
                </a:solidFill>
                <a:latin typeface="ＭＳ Ｐゴシック" panose="020B0600070205080204" pitchFamily="34" charset="-128"/>
              </a:rPr>
              <a:t>■ローサイドライト</a:t>
            </a:r>
          </a:p>
          <a:p>
            <a:pPr eaLnBrk="1" hangingPunct="1">
              <a:spcBef>
                <a:spcPts val="100"/>
              </a:spcBef>
            </a:pPr>
            <a:r>
              <a:rPr lang="ja-JP" altLang="ja-JP" sz="1100">
                <a:solidFill>
                  <a:srgbClr val="000000"/>
                </a:solidFill>
                <a:latin typeface="ＭＳ Ｐゴシック" panose="020B0600070205080204" pitchFamily="34" charset="-128"/>
              </a:rPr>
              <a:t>床面近くにつける窓。ハイサイドライト同様、視線を遮ることが出来、また直射日光が入らないので熱を遮りながらソフトな光と風が取り込めます。目線の低い和室にも適しています。</a:t>
            </a:r>
            <a:endParaRPr lang="en-US" altLang="ja-JP" sz="1100" dirty="0">
              <a:solidFill>
                <a:srgbClr val="000000"/>
              </a:solidFill>
              <a:latin typeface="ＭＳ Ｐゴシック" panose="020B0600070205080204" pitchFamily="34" charset="-128"/>
            </a:endParaRPr>
          </a:p>
          <a:p>
            <a:pPr eaLnBrk="1" hangingPunct="1">
              <a:lnSpc>
                <a:spcPts val="720"/>
              </a:lnSpc>
              <a:spcBef>
                <a:spcPts val="100"/>
              </a:spcBef>
            </a:pPr>
            <a:endParaRPr lang="en-US" altLang="ja-JP" sz="1100" dirty="0">
              <a:solidFill>
                <a:srgbClr val="000000"/>
              </a:solidFill>
              <a:latin typeface="ＭＳ Ｐゴシック" panose="020B0600070205080204" pitchFamily="34" charset="-128"/>
            </a:endParaRPr>
          </a:p>
          <a:p>
            <a:pPr eaLnBrk="1" hangingPunct="1">
              <a:lnSpc>
                <a:spcPts val="720"/>
              </a:lnSpc>
              <a:spcBef>
                <a:spcPts val="100"/>
              </a:spcBef>
            </a:pPr>
            <a:endParaRPr lang="en-US" altLang="ja-JP" sz="1100" dirty="0">
              <a:solidFill>
                <a:srgbClr val="1B5A7A"/>
              </a:solidFill>
              <a:latin typeface="ＭＳ Ｐゴシック" panose="020B0600070205080204" pitchFamily="34" charset="-128"/>
            </a:endParaRPr>
          </a:p>
          <a:p>
            <a:pPr eaLnBrk="1" hangingPunct="1">
              <a:spcBef>
                <a:spcPts val="100"/>
              </a:spcBef>
            </a:pPr>
            <a:r>
              <a:rPr lang="ja-JP" altLang="ja-JP" sz="1100">
                <a:solidFill>
                  <a:srgbClr val="1B5A7A"/>
                </a:solidFill>
                <a:latin typeface="ＭＳ Ｐゴシック" panose="020B0600070205080204" pitchFamily="34" charset="-128"/>
              </a:rPr>
              <a:t>■小窓</a:t>
            </a:r>
          </a:p>
          <a:p>
            <a:pPr eaLnBrk="1" hangingPunct="1">
              <a:spcBef>
                <a:spcPts val="100"/>
              </a:spcBef>
            </a:pPr>
            <a:r>
              <a:rPr lang="ja-JP" altLang="ja-JP" sz="1100">
                <a:solidFill>
                  <a:srgbClr val="000000"/>
                </a:solidFill>
                <a:latin typeface="ＭＳ Ｐゴシック" panose="020B0600070205080204" pitchFamily="34" charset="-128"/>
              </a:rPr>
              <a:t>外部からの視線を遮りながら採光と換気が出来ます。小窓をいくつか並べることで外観デザインのアクセントにもなります。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p:txBody>
      </p:sp>
      <p:sp>
        <p:nvSpPr>
          <p:cNvPr id="28" name="Text Box 78">
            <a:extLst>
              <a:ext uri="{FF2B5EF4-FFF2-40B4-BE49-F238E27FC236}">
                <a16:creationId xmlns:a16="http://schemas.microsoft.com/office/drawing/2014/main" id="{E720C87C-7FBE-A0CE-F624-5A76ECB956C7}"/>
              </a:ext>
            </a:extLst>
          </p:cNvPr>
          <p:cNvSpPr txBox="1">
            <a:spLocks noChangeArrowheads="1"/>
          </p:cNvSpPr>
          <p:nvPr/>
        </p:nvSpPr>
        <p:spPr bwMode="auto">
          <a:xfrm>
            <a:off x="3903374" y="1056713"/>
            <a:ext cx="1654316" cy="334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1B5A7A"/>
                </a:solidFill>
                <a:latin typeface="ＭＳ Ｐゴシック" panose="020B0600070205080204" pitchFamily="34" charset="-128"/>
              </a:rPr>
              <a:t>■トップライト</a:t>
            </a:r>
          </a:p>
          <a:p>
            <a:pPr eaLnBrk="1" hangingPunct="1">
              <a:spcBef>
                <a:spcPts val="100"/>
              </a:spcBef>
            </a:pPr>
            <a:r>
              <a:rPr lang="ja-JP" altLang="ja-JP" sz="1100">
                <a:solidFill>
                  <a:srgbClr val="000000"/>
                </a:solidFill>
                <a:latin typeface="ＭＳ Ｐゴシック" panose="020B0600070205080204" pitchFamily="34" charset="-128"/>
              </a:rPr>
              <a:t>天井につける窓。同じ大きさの一般的な窓に比べて約</a:t>
            </a:r>
            <a:r>
              <a:rPr lang="en-US" altLang="ja-JP" sz="1100" dirty="0">
                <a:solidFill>
                  <a:srgbClr val="000000"/>
                </a:solidFill>
                <a:latin typeface="ＭＳ Ｐゴシック" panose="020B0600070205080204" pitchFamily="34" charset="-128"/>
              </a:rPr>
              <a:t>3</a:t>
            </a:r>
            <a:r>
              <a:rPr lang="ja-JP" altLang="ja-JP" sz="1100">
                <a:solidFill>
                  <a:srgbClr val="000000"/>
                </a:solidFill>
                <a:latin typeface="ＭＳ Ｐゴシック" panose="020B0600070205080204" pitchFamily="34" charset="-128"/>
              </a:rPr>
              <a:t>倍の採光が得られると言われています。開閉式にすれば換気効果も上がります。スクリーンやブラインドの付いたタイプもあり、暗くなりがちな場所やプラ</a:t>
            </a:r>
            <a:r>
              <a:rPr lang="ja-JP" altLang="en-US" sz="1100">
                <a:solidFill>
                  <a:srgbClr val="000000"/>
                </a:solidFill>
                <a:latin typeface="ＭＳ Ｐゴシック" panose="020B0600070205080204" pitchFamily="34" charset="-128"/>
              </a:rPr>
              <a:t>イ</a:t>
            </a:r>
            <a:r>
              <a:rPr lang="ja-JP" altLang="ja-JP" sz="1100">
                <a:solidFill>
                  <a:srgbClr val="000000"/>
                </a:solidFill>
                <a:latin typeface="ＭＳ Ｐゴシック" panose="020B0600070205080204" pitchFamily="34" charset="-128"/>
              </a:rPr>
              <a:t>ベートな空間に最適です。</a:t>
            </a:r>
            <a:endParaRPr lang="en-US" altLang="ja-JP" sz="1100" dirty="0">
              <a:solidFill>
                <a:srgbClr val="000000"/>
              </a:solidFill>
              <a:latin typeface="ＭＳ Ｐゴシック" panose="020B0600070205080204" pitchFamily="34" charset="-128"/>
            </a:endParaRPr>
          </a:p>
          <a:p>
            <a:pPr eaLnBrk="1" hangingPunct="1">
              <a:lnSpc>
                <a:spcPts val="320"/>
              </a:lnSpc>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1B5A7A"/>
              </a:solidFill>
              <a:latin typeface="ＭＳ Ｐゴシック" panose="020B0600070205080204" pitchFamily="34" charset="-128"/>
            </a:endParaRPr>
          </a:p>
          <a:p>
            <a:pPr eaLnBrk="1" hangingPunct="1">
              <a:spcBef>
                <a:spcPts val="100"/>
              </a:spcBef>
            </a:pPr>
            <a:r>
              <a:rPr lang="ja-JP" altLang="ja-JP" sz="1100">
                <a:solidFill>
                  <a:srgbClr val="1B5A7A"/>
                </a:solidFill>
                <a:latin typeface="ＭＳ Ｐゴシック" panose="020B0600070205080204" pitchFamily="34" charset="-128"/>
              </a:rPr>
              <a:t>■横長窓</a:t>
            </a:r>
          </a:p>
          <a:p>
            <a:pPr eaLnBrk="1" hangingPunct="1">
              <a:spcBef>
                <a:spcPts val="100"/>
              </a:spcBef>
            </a:pPr>
            <a:r>
              <a:rPr lang="ja-JP" altLang="ja-JP" sz="1100">
                <a:solidFill>
                  <a:srgbClr val="000000"/>
                </a:solidFill>
                <a:latin typeface="ＭＳ Ｐゴシック" panose="020B0600070205080204" pitchFamily="34" charset="-128"/>
              </a:rPr>
              <a:t>窓は高い位置にある方が部屋が均一に明るくなります。</a:t>
            </a:r>
          </a:p>
          <a:p>
            <a:pPr eaLnBrk="1" hangingPunct="1">
              <a:lnSpc>
                <a:spcPts val="320"/>
              </a:lnSpc>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1B5A7A"/>
              </a:solidFill>
              <a:latin typeface="ＭＳ Ｐゴシック" panose="020B0600070205080204" pitchFamily="34" charset="-128"/>
            </a:endParaRPr>
          </a:p>
          <a:p>
            <a:pPr eaLnBrk="1" hangingPunct="1">
              <a:spcBef>
                <a:spcPts val="100"/>
              </a:spcBef>
            </a:pPr>
            <a:r>
              <a:rPr lang="ja-JP" altLang="ja-JP" sz="1100">
                <a:solidFill>
                  <a:srgbClr val="1B5A7A"/>
                </a:solidFill>
                <a:latin typeface="ＭＳ Ｐゴシック" panose="020B0600070205080204" pitchFamily="34" charset="-128"/>
              </a:rPr>
              <a:t>■縦長窓</a:t>
            </a:r>
          </a:p>
          <a:p>
            <a:pPr eaLnBrk="1" hangingPunct="1">
              <a:spcBef>
                <a:spcPts val="100"/>
              </a:spcBef>
            </a:pPr>
            <a:r>
              <a:rPr lang="ja-JP" altLang="ja-JP" sz="1100">
                <a:solidFill>
                  <a:srgbClr val="000000"/>
                </a:solidFill>
                <a:latin typeface="ＭＳ Ｐゴシック" panose="020B0600070205080204" pitchFamily="34" charset="-128"/>
              </a:rPr>
              <a:t>同じ面積なら、横長窓よりも部屋の奥まで光が差し込みます。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endParaRPr lang="ja-JP" altLang="ja-JP"/>
          </a:p>
        </p:txBody>
      </p:sp>
      <p:cxnSp>
        <p:nvCxnSpPr>
          <p:cNvPr id="53" name="直線コネクタ 52">
            <a:extLst>
              <a:ext uri="{FF2B5EF4-FFF2-40B4-BE49-F238E27FC236}">
                <a16:creationId xmlns:a16="http://schemas.microsoft.com/office/drawing/2014/main" id="{DC83ADAE-E75E-2476-3DC7-E5B09FE04809}"/>
              </a:ext>
            </a:extLst>
          </p:cNvPr>
          <p:cNvCxnSpPr/>
          <p:nvPr/>
        </p:nvCxnSpPr>
        <p:spPr>
          <a:xfrm>
            <a:off x="650304" y="9424115"/>
            <a:ext cx="3266791" cy="0"/>
          </a:xfrm>
          <a:prstGeom prst="line">
            <a:avLst/>
          </a:prstGeom>
          <a:ln w="12700">
            <a:solidFill>
              <a:srgbClr val="1B5A7A"/>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D198D464-2CC7-4865-05E4-8AA9521A281F}"/>
              </a:ext>
            </a:extLst>
          </p:cNvPr>
          <p:cNvCxnSpPr>
            <a:cxnSpLocks/>
          </p:cNvCxnSpPr>
          <p:nvPr/>
        </p:nvCxnSpPr>
        <p:spPr>
          <a:xfrm>
            <a:off x="4138265" y="7949994"/>
            <a:ext cx="2780060" cy="0"/>
          </a:xfrm>
          <a:prstGeom prst="line">
            <a:avLst/>
          </a:prstGeom>
          <a:ln w="12700">
            <a:solidFill>
              <a:srgbClr val="1B5A7A"/>
            </a:solidFill>
          </a:ln>
        </p:spPr>
        <p:style>
          <a:lnRef idx="1">
            <a:schemeClr val="accent1"/>
          </a:lnRef>
          <a:fillRef idx="0">
            <a:schemeClr val="accent1"/>
          </a:fillRef>
          <a:effectRef idx="0">
            <a:schemeClr val="accent1"/>
          </a:effectRef>
          <a:fontRef idx="minor">
            <a:schemeClr val="tx1"/>
          </a:fontRef>
        </p:style>
      </p:cxnSp>
      <p:sp>
        <p:nvSpPr>
          <p:cNvPr id="1025" name="テキスト ボックス 1024">
            <a:extLst>
              <a:ext uri="{FF2B5EF4-FFF2-40B4-BE49-F238E27FC236}">
                <a16:creationId xmlns:a16="http://schemas.microsoft.com/office/drawing/2014/main" id="{23346AF2-0D21-A596-8F38-AE27F36B2E21}"/>
              </a:ext>
            </a:extLst>
          </p:cNvPr>
          <p:cNvSpPr txBox="1"/>
          <p:nvPr/>
        </p:nvSpPr>
        <p:spPr>
          <a:xfrm>
            <a:off x="700992" y="1411909"/>
            <a:ext cx="389850" cy="338554"/>
          </a:xfrm>
          <a:prstGeom prst="rect">
            <a:avLst/>
          </a:prstGeom>
          <a:noFill/>
        </p:spPr>
        <p:txBody>
          <a:bodyPr wrap="none" rtlCol="0">
            <a:spAutoFit/>
          </a:bodyPr>
          <a:lstStyle/>
          <a:p>
            <a:r>
              <a:rPr kumimoji="1" lang="ja-JP" altLang="en-US" sz="1600">
                <a:solidFill>
                  <a:srgbClr val="1B5A7A"/>
                </a:solidFill>
                <a:latin typeface="MS PGothic" panose="020B0600070205080204" pitchFamily="34" charset="-128"/>
                <a:ea typeface="MS PGothic" panose="020B0600070205080204" pitchFamily="34" charset="-128"/>
              </a:rPr>
              <a:t>窓</a:t>
            </a:r>
          </a:p>
        </p:txBody>
      </p:sp>
      <p:sp>
        <p:nvSpPr>
          <p:cNvPr id="1026" name="Text Box 77">
            <a:extLst>
              <a:ext uri="{FF2B5EF4-FFF2-40B4-BE49-F238E27FC236}">
                <a16:creationId xmlns:a16="http://schemas.microsoft.com/office/drawing/2014/main" id="{F39DB5FC-F3C5-E7BB-1FBB-623DEEC6A988}"/>
              </a:ext>
            </a:extLst>
          </p:cNvPr>
          <p:cNvSpPr txBox="1">
            <a:spLocks noChangeArrowheads="1"/>
          </p:cNvSpPr>
          <p:nvPr/>
        </p:nvSpPr>
        <p:spPr bwMode="auto">
          <a:xfrm>
            <a:off x="1329872" y="1107403"/>
            <a:ext cx="2334472" cy="59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快適で健康的な住まいをつくるには、窓のプランニングが重要です。窓は取り付ける高さや形によって、光の入り方が変わってきます。今回は窓の種類と採光の特徴についてご紹介します。</a:t>
            </a:r>
          </a:p>
          <a:p>
            <a:pPr eaLnBrk="1" hangingPunct="1">
              <a:spcBef>
                <a:spcPts val="100"/>
              </a:spcBef>
            </a:pPr>
            <a:endParaRPr lang="ja-JP" altLang="ja-JP" sz="1100">
              <a:solidFill>
                <a:srgbClr val="000000"/>
              </a:solidFill>
              <a:latin typeface="ＭＳ Ｐゴシック" panose="020B0600070205080204" pitchFamily="34" charset="-128"/>
            </a:endParaRPr>
          </a:p>
        </p:txBody>
      </p:sp>
      <p:sp>
        <p:nvSpPr>
          <p:cNvPr id="1027" name="角丸四角形吹き出し 1026">
            <a:extLst>
              <a:ext uri="{FF2B5EF4-FFF2-40B4-BE49-F238E27FC236}">
                <a16:creationId xmlns:a16="http://schemas.microsoft.com/office/drawing/2014/main" id="{DCA3AF4B-B20F-4212-9EC5-5953354DB2B1}"/>
              </a:ext>
            </a:extLst>
          </p:cNvPr>
          <p:cNvSpPr/>
          <p:nvPr/>
        </p:nvSpPr>
        <p:spPr>
          <a:xfrm>
            <a:off x="3824925" y="5286001"/>
            <a:ext cx="2106401" cy="1605605"/>
          </a:xfrm>
          <a:custGeom>
            <a:avLst/>
            <a:gdLst>
              <a:gd name="connsiteX0" fmla="*/ 0 w 1670342"/>
              <a:gd name="connsiteY0" fmla="*/ 267606 h 1605605"/>
              <a:gd name="connsiteX1" fmla="*/ 267606 w 1670342"/>
              <a:gd name="connsiteY1" fmla="*/ 0 h 1605605"/>
              <a:gd name="connsiteX2" fmla="*/ 974366 w 1670342"/>
              <a:gd name="connsiteY2" fmla="*/ 0 h 1605605"/>
              <a:gd name="connsiteX3" fmla="*/ 974366 w 1670342"/>
              <a:gd name="connsiteY3" fmla="*/ 0 h 1605605"/>
              <a:gd name="connsiteX4" fmla="*/ 1391952 w 1670342"/>
              <a:gd name="connsiteY4" fmla="*/ 0 h 1605605"/>
              <a:gd name="connsiteX5" fmla="*/ 1402736 w 1670342"/>
              <a:gd name="connsiteY5" fmla="*/ 0 h 1605605"/>
              <a:gd name="connsiteX6" fmla="*/ 1670342 w 1670342"/>
              <a:gd name="connsiteY6" fmla="*/ 267606 h 1605605"/>
              <a:gd name="connsiteX7" fmla="*/ 1670342 w 1670342"/>
              <a:gd name="connsiteY7" fmla="*/ 267601 h 1605605"/>
              <a:gd name="connsiteX8" fmla="*/ 2106401 w 1670342"/>
              <a:gd name="connsiteY8" fmla="*/ 792623 h 1605605"/>
              <a:gd name="connsiteX9" fmla="*/ 1670342 w 1670342"/>
              <a:gd name="connsiteY9" fmla="*/ 669002 h 1605605"/>
              <a:gd name="connsiteX10" fmla="*/ 1670342 w 1670342"/>
              <a:gd name="connsiteY10" fmla="*/ 1337999 h 1605605"/>
              <a:gd name="connsiteX11" fmla="*/ 1402736 w 1670342"/>
              <a:gd name="connsiteY11" fmla="*/ 1605605 h 1605605"/>
              <a:gd name="connsiteX12" fmla="*/ 1391952 w 1670342"/>
              <a:gd name="connsiteY12" fmla="*/ 1605605 h 1605605"/>
              <a:gd name="connsiteX13" fmla="*/ 974366 w 1670342"/>
              <a:gd name="connsiteY13" fmla="*/ 1605605 h 1605605"/>
              <a:gd name="connsiteX14" fmla="*/ 974366 w 1670342"/>
              <a:gd name="connsiteY14" fmla="*/ 1605605 h 1605605"/>
              <a:gd name="connsiteX15" fmla="*/ 267606 w 1670342"/>
              <a:gd name="connsiteY15" fmla="*/ 1605605 h 1605605"/>
              <a:gd name="connsiteX16" fmla="*/ 0 w 1670342"/>
              <a:gd name="connsiteY16" fmla="*/ 1337999 h 1605605"/>
              <a:gd name="connsiteX17" fmla="*/ 0 w 1670342"/>
              <a:gd name="connsiteY17" fmla="*/ 669002 h 1605605"/>
              <a:gd name="connsiteX18" fmla="*/ 0 w 1670342"/>
              <a:gd name="connsiteY18" fmla="*/ 267601 h 1605605"/>
              <a:gd name="connsiteX19" fmla="*/ 0 w 1670342"/>
              <a:gd name="connsiteY19" fmla="*/ 267601 h 1605605"/>
              <a:gd name="connsiteX20" fmla="*/ 0 w 1670342"/>
              <a:gd name="connsiteY20" fmla="*/ 267606 h 1605605"/>
              <a:gd name="connsiteX0" fmla="*/ 0 w 2106401"/>
              <a:gd name="connsiteY0" fmla="*/ 267606 h 1605605"/>
              <a:gd name="connsiteX1" fmla="*/ 267606 w 2106401"/>
              <a:gd name="connsiteY1" fmla="*/ 0 h 1605605"/>
              <a:gd name="connsiteX2" fmla="*/ 974366 w 2106401"/>
              <a:gd name="connsiteY2" fmla="*/ 0 h 1605605"/>
              <a:gd name="connsiteX3" fmla="*/ 974366 w 2106401"/>
              <a:gd name="connsiteY3" fmla="*/ 0 h 1605605"/>
              <a:gd name="connsiteX4" fmla="*/ 1391952 w 2106401"/>
              <a:gd name="connsiteY4" fmla="*/ 0 h 1605605"/>
              <a:gd name="connsiteX5" fmla="*/ 1402736 w 2106401"/>
              <a:gd name="connsiteY5" fmla="*/ 0 h 1605605"/>
              <a:gd name="connsiteX6" fmla="*/ 1670342 w 2106401"/>
              <a:gd name="connsiteY6" fmla="*/ 267606 h 1605605"/>
              <a:gd name="connsiteX7" fmla="*/ 1670342 w 2106401"/>
              <a:gd name="connsiteY7" fmla="*/ 531920 h 1605605"/>
              <a:gd name="connsiteX8" fmla="*/ 2106401 w 2106401"/>
              <a:gd name="connsiteY8" fmla="*/ 792623 h 1605605"/>
              <a:gd name="connsiteX9" fmla="*/ 1670342 w 2106401"/>
              <a:gd name="connsiteY9" fmla="*/ 669002 h 1605605"/>
              <a:gd name="connsiteX10" fmla="*/ 1670342 w 2106401"/>
              <a:gd name="connsiteY10" fmla="*/ 1337999 h 1605605"/>
              <a:gd name="connsiteX11" fmla="*/ 1402736 w 2106401"/>
              <a:gd name="connsiteY11" fmla="*/ 1605605 h 1605605"/>
              <a:gd name="connsiteX12" fmla="*/ 1391952 w 2106401"/>
              <a:gd name="connsiteY12" fmla="*/ 1605605 h 1605605"/>
              <a:gd name="connsiteX13" fmla="*/ 974366 w 2106401"/>
              <a:gd name="connsiteY13" fmla="*/ 1605605 h 1605605"/>
              <a:gd name="connsiteX14" fmla="*/ 974366 w 2106401"/>
              <a:gd name="connsiteY14" fmla="*/ 1605605 h 1605605"/>
              <a:gd name="connsiteX15" fmla="*/ 267606 w 2106401"/>
              <a:gd name="connsiteY15" fmla="*/ 1605605 h 1605605"/>
              <a:gd name="connsiteX16" fmla="*/ 0 w 2106401"/>
              <a:gd name="connsiteY16" fmla="*/ 1337999 h 1605605"/>
              <a:gd name="connsiteX17" fmla="*/ 0 w 2106401"/>
              <a:gd name="connsiteY17" fmla="*/ 669002 h 1605605"/>
              <a:gd name="connsiteX18" fmla="*/ 0 w 2106401"/>
              <a:gd name="connsiteY18" fmla="*/ 267601 h 1605605"/>
              <a:gd name="connsiteX19" fmla="*/ 0 w 2106401"/>
              <a:gd name="connsiteY19" fmla="*/ 267601 h 1605605"/>
              <a:gd name="connsiteX20" fmla="*/ 0 w 2106401"/>
              <a:gd name="connsiteY20" fmla="*/ 267606 h 1605605"/>
              <a:gd name="connsiteX0" fmla="*/ 0 w 2106401"/>
              <a:gd name="connsiteY0" fmla="*/ 267606 h 1605605"/>
              <a:gd name="connsiteX1" fmla="*/ 267606 w 2106401"/>
              <a:gd name="connsiteY1" fmla="*/ 0 h 1605605"/>
              <a:gd name="connsiteX2" fmla="*/ 974366 w 2106401"/>
              <a:gd name="connsiteY2" fmla="*/ 0 h 1605605"/>
              <a:gd name="connsiteX3" fmla="*/ 974366 w 2106401"/>
              <a:gd name="connsiteY3" fmla="*/ 0 h 1605605"/>
              <a:gd name="connsiteX4" fmla="*/ 1391952 w 2106401"/>
              <a:gd name="connsiteY4" fmla="*/ 0 h 1605605"/>
              <a:gd name="connsiteX5" fmla="*/ 1402736 w 2106401"/>
              <a:gd name="connsiteY5" fmla="*/ 0 h 1605605"/>
              <a:gd name="connsiteX6" fmla="*/ 1670342 w 2106401"/>
              <a:gd name="connsiteY6" fmla="*/ 267606 h 1605605"/>
              <a:gd name="connsiteX7" fmla="*/ 1670342 w 2106401"/>
              <a:gd name="connsiteY7" fmla="*/ 531920 h 1605605"/>
              <a:gd name="connsiteX8" fmla="*/ 2106401 w 2106401"/>
              <a:gd name="connsiteY8" fmla="*/ 792623 h 1605605"/>
              <a:gd name="connsiteX9" fmla="*/ 1670342 w 2106401"/>
              <a:gd name="connsiteY9" fmla="*/ 761871 h 1605605"/>
              <a:gd name="connsiteX10" fmla="*/ 1670342 w 2106401"/>
              <a:gd name="connsiteY10" fmla="*/ 1337999 h 1605605"/>
              <a:gd name="connsiteX11" fmla="*/ 1402736 w 2106401"/>
              <a:gd name="connsiteY11" fmla="*/ 1605605 h 1605605"/>
              <a:gd name="connsiteX12" fmla="*/ 1391952 w 2106401"/>
              <a:gd name="connsiteY12" fmla="*/ 1605605 h 1605605"/>
              <a:gd name="connsiteX13" fmla="*/ 974366 w 2106401"/>
              <a:gd name="connsiteY13" fmla="*/ 1605605 h 1605605"/>
              <a:gd name="connsiteX14" fmla="*/ 974366 w 2106401"/>
              <a:gd name="connsiteY14" fmla="*/ 1605605 h 1605605"/>
              <a:gd name="connsiteX15" fmla="*/ 267606 w 2106401"/>
              <a:gd name="connsiteY15" fmla="*/ 1605605 h 1605605"/>
              <a:gd name="connsiteX16" fmla="*/ 0 w 2106401"/>
              <a:gd name="connsiteY16" fmla="*/ 1337999 h 1605605"/>
              <a:gd name="connsiteX17" fmla="*/ 0 w 2106401"/>
              <a:gd name="connsiteY17" fmla="*/ 669002 h 1605605"/>
              <a:gd name="connsiteX18" fmla="*/ 0 w 2106401"/>
              <a:gd name="connsiteY18" fmla="*/ 267601 h 1605605"/>
              <a:gd name="connsiteX19" fmla="*/ 0 w 2106401"/>
              <a:gd name="connsiteY19" fmla="*/ 267601 h 1605605"/>
              <a:gd name="connsiteX20" fmla="*/ 0 w 2106401"/>
              <a:gd name="connsiteY20" fmla="*/ 267606 h 160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06401" h="1605605">
                <a:moveTo>
                  <a:pt x="0" y="267606"/>
                </a:moveTo>
                <a:cubicBezTo>
                  <a:pt x="0" y="119811"/>
                  <a:pt x="119811" y="0"/>
                  <a:pt x="267606" y="0"/>
                </a:cubicBezTo>
                <a:lnTo>
                  <a:pt x="974366" y="0"/>
                </a:lnTo>
                <a:lnTo>
                  <a:pt x="974366" y="0"/>
                </a:lnTo>
                <a:lnTo>
                  <a:pt x="1391952" y="0"/>
                </a:lnTo>
                <a:lnTo>
                  <a:pt x="1402736" y="0"/>
                </a:lnTo>
                <a:cubicBezTo>
                  <a:pt x="1550531" y="0"/>
                  <a:pt x="1670342" y="119811"/>
                  <a:pt x="1670342" y="267606"/>
                </a:cubicBezTo>
                <a:lnTo>
                  <a:pt x="1670342" y="531920"/>
                </a:lnTo>
                <a:lnTo>
                  <a:pt x="2106401" y="792623"/>
                </a:lnTo>
                <a:lnTo>
                  <a:pt x="1670342" y="761871"/>
                </a:lnTo>
                <a:lnTo>
                  <a:pt x="1670342" y="1337999"/>
                </a:lnTo>
                <a:cubicBezTo>
                  <a:pt x="1670342" y="1485794"/>
                  <a:pt x="1550531" y="1605605"/>
                  <a:pt x="1402736" y="1605605"/>
                </a:cubicBezTo>
                <a:lnTo>
                  <a:pt x="1391952" y="1605605"/>
                </a:lnTo>
                <a:lnTo>
                  <a:pt x="974366" y="1605605"/>
                </a:lnTo>
                <a:lnTo>
                  <a:pt x="974366" y="1605605"/>
                </a:lnTo>
                <a:lnTo>
                  <a:pt x="267606" y="1605605"/>
                </a:lnTo>
                <a:cubicBezTo>
                  <a:pt x="119811" y="1605605"/>
                  <a:pt x="0" y="1485794"/>
                  <a:pt x="0" y="1337999"/>
                </a:cubicBezTo>
                <a:lnTo>
                  <a:pt x="0" y="669002"/>
                </a:lnTo>
                <a:lnTo>
                  <a:pt x="0" y="267601"/>
                </a:lnTo>
                <a:lnTo>
                  <a:pt x="0" y="267601"/>
                </a:lnTo>
                <a:lnTo>
                  <a:pt x="0" y="267606"/>
                </a:lnTo>
                <a:close/>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テキスト ボックス 1028">
            <a:extLst>
              <a:ext uri="{FF2B5EF4-FFF2-40B4-BE49-F238E27FC236}">
                <a16:creationId xmlns:a16="http://schemas.microsoft.com/office/drawing/2014/main" id="{C24087D7-5D3B-4329-48B9-AD712FCE7B11}"/>
              </a:ext>
            </a:extLst>
          </p:cNvPr>
          <p:cNvSpPr txBox="1"/>
          <p:nvPr/>
        </p:nvSpPr>
        <p:spPr>
          <a:xfrm>
            <a:off x="3869466" y="5380618"/>
            <a:ext cx="1595279" cy="1615827"/>
          </a:xfrm>
          <a:prstGeom prst="rect">
            <a:avLst/>
          </a:prstGeom>
          <a:noFill/>
        </p:spPr>
        <p:txBody>
          <a:bodyPr wrap="square" rtlCol="0">
            <a:spAutoFit/>
          </a:bodyPr>
          <a:lstStyle/>
          <a:p>
            <a:r>
              <a:rPr lang="ja-JP" altLang="ja-JP" sz="1100">
                <a:solidFill>
                  <a:srgbClr val="000000"/>
                </a:solidFill>
                <a:latin typeface="MS PGothic" panose="020B0600070205080204" pitchFamily="34" charset="-128"/>
                <a:ea typeface="MS PGothic" panose="020B0600070205080204" pitchFamily="34" charset="-128"/>
              </a:rPr>
              <a:t>窓の配置は採光や通風だけでなく、外観デザインにも大きく影響します。内装の都合だけで考えずに、窓の上端の位置をそろえるなど、外観も考えて配置する事が重要なポイントです。</a:t>
            </a:r>
            <a:endParaRPr lang="ja-JP" altLang="ja-JP"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p:txBody>
      </p:sp>
      <p:pic>
        <p:nvPicPr>
          <p:cNvPr id="1031" name="図 1030" descr="ダイアグラム&#10;&#10;自動的に生成された説明">
            <a:extLst>
              <a:ext uri="{FF2B5EF4-FFF2-40B4-BE49-F238E27FC236}">
                <a16:creationId xmlns:a16="http://schemas.microsoft.com/office/drawing/2014/main" id="{BF6A6571-B2F0-BA88-0BF8-31C21DD57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3602" y="8742626"/>
            <a:ext cx="1692466" cy="1549152"/>
          </a:xfrm>
          <a:prstGeom prst="rect">
            <a:avLst/>
          </a:prstGeom>
        </p:spPr>
      </p:pic>
      <p:sp>
        <p:nvSpPr>
          <p:cNvPr id="1033" name="Text Box 91">
            <a:extLst>
              <a:ext uri="{FF2B5EF4-FFF2-40B4-BE49-F238E27FC236}">
                <a16:creationId xmlns:a16="http://schemas.microsoft.com/office/drawing/2014/main" id="{B52BBCCE-C4E0-F761-018D-4E744C42B170}"/>
              </a:ext>
            </a:extLst>
          </p:cNvPr>
          <p:cNvSpPr txBox="1">
            <a:spLocks noChangeArrowheads="1"/>
          </p:cNvSpPr>
          <p:nvPr/>
        </p:nvSpPr>
        <p:spPr bwMode="auto">
          <a:xfrm>
            <a:off x="8045687" y="6123752"/>
            <a:ext cx="2212205" cy="239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200" b="1">
                <a:solidFill>
                  <a:srgbClr val="1B5A7A"/>
                </a:solidFill>
                <a:latin typeface="ＭＳ Ｐゴシック" panose="020B0600070205080204" pitchFamily="34" charset="-128"/>
              </a:rPr>
              <a:t>携帯出来る！トイレグッズ</a:t>
            </a:r>
          </a:p>
        </p:txBody>
      </p:sp>
      <p:sp>
        <p:nvSpPr>
          <p:cNvPr id="1035" name="Text Box 91">
            <a:extLst>
              <a:ext uri="{FF2B5EF4-FFF2-40B4-BE49-F238E27FC236}">
                <a16:creationId xmlns:a16="http://schemas.microsoft.com/office/drawing/2014/main" id="{8C27B794-B376-78CC-8119-78817E641A07}"/>
              </a:ext>
            </a:extLst>
          </p:cNvPr>
          <p:cNvSpPr txBox="1">
            <a:spLocks noChangeArrowheads="1"/>
          </p:cNvSpPr>
          <p:nvPr/>
        </p:nvSpPr>
        <p:spPr bwMode="auto">
          <a:xfrm>
            <a:off x="8020121" y="8926552"/>
            <a:ext cx="1467257" cy="103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使い方は、スライド式のタンク部分に水を入れ、ノズルを引き出して洗浄します。乾電池式なので海外旅行の際にも便利ですね。</a:t>
            </a:r>
          </a:p>
          <a:p>
            <a:pPr eaLnBrk="1" hangingPunct="1">
              <a:spcBef>
                <a:spcPts val="100"/>
              </a:spcBef>
            </a:pPr>
            <a:endParaRPr lang="ja-JP" altLang="ja-JP" sz="1100">
              <a:solidFill>
                <a:srgbClr val="000000"/>
              </a:solidFill>
              <a:latin typeface="ＭＳ Ｐゴシック" panose="020B0600070205080204" pitchFamily="34" charset="-128"/>
            </a:endParaRPr>
          </a:p>
        </p:txBody>
      </p:sp>
      <p:pic>
        <p:nvPicPr>
          <p:cNvPr id="1037" name="図 1036" descr="文字と写真のスクリーンショット&#10;&#10;自動的に生成された説明">
            <a:extLst>
              <a:ext uri="{FF2B5EF4-FFF2-40B4-BE49-F238E27FC236}">
                <a16:creationId xmlns:a16="http://schemas.microsoft.com/office/drawing/2014/main" id="{3E386A0C-F9D3-C1A7-6B70-426F16BB441D}"/>
              </a:ext>
            </a:extLst>
          </p:cNvPr>
          <p:cNvPicPr>
            <a:picLocks noChangeAspect="1"/>
          </p:cNvPicPr>
          <p:nvPr/>
        </p:nvPicPr>
        <p:blipFill>
          <a:blip r:embed="rId4">
            <a:extLst>
              <a:ext uri="{28A0092B-C50C-407E-A947-70E740481C1C}">
                <a14:useLocalDpi xmlns:a14="http://schemas.microsoft.com/office/drawing/2010/main" val="0"/>
              </a:ext>
            </a:extLst>
          </a:blip>
          <a:srcRect t="25695"/>
          <a:stretch/>
        </p:blipFill>
        <p:spPr>
          <a:xfrm>
            <a:off x="12628119" y="7751576"/>
            <a:ext cx="1692466" cy="1220548"/>
          </a:xfrm>
          <a:prstGeom prst="rect">
            <a:avLst/>
          </a:prstGeom>
        </p:spPr>
      </p:pic>
      <p:sp>
        <p:nvSpPr>
          <p:cNvPr id="1038" name="Text Box 92">
            <a:extLst>
              <a:ext uri="{FF2B5EF4-FFF2-40B4-BE49-F238E27FC236}">
                <a16:creationId xmlns:a16="http://schemas.microsoft.com/office/drawing/2014/main" id="{7F558465-04A1-01FA-4DBC-C384BE2EC20C}"/>
              </a:ext>
            </a:extLst>
          </p:cNvPr>
          <p:cNvSpPr txBox="1">
            <a:spLocks noChangeArrowheads="1"/>
          </p:cNvSpPr>
          <p:nvPr/>
        </p:nvSpPr>
        <p:spPr bwMode="auto">
          <a:xfrm>
            <a:off x="11365484" y="9282188"/>
            <a:ext cx="3106738" cy="599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外出先でも快適に過ごしたいという人が多くなり、これからも色々なものが「携帯用」として商品化されそうですね。</a:t>
            </a:r>
          </a:p>
          <a:p>
            <a:pPr eaLnBrk="1" hangingPunct="1">
              <a:spcBef>
                <a:spcPts val="100"/>
              </a:spcBef>
            </a:pPr>
            <a:endParaRPr lang="ja-JP" altLang="ja-JP"/>
          </a:p>
        </p:txBody>
      </p:sp>
      <p:sp>
        <p:nvSpPr>
          <p:cNvPr id="1039" name="Text Box 91">
            <a:extLst>
              <a:ext uri="{FF2B5EF4-FFF2-40B4-BE49-F238E27FC236}">
                <a16:creationId xmlns:a16="http://schemas.microsoft.com/office/drawing/2014/main" id="{E1FFD030-5362-7D20-FEA6-FFDC4CF34E09}"/>
              </a:ext>
            </a:extLst>
          </p:cNvPr>
          <p:cNvSpPr txBox="1">
            <a:spLocks noChangeArrowheads="1"/>
          </p:cNvSpPr>
          <p:nvPr/>
        </p:nvSpPr>
        <p:spPr bwMode="auto">
          <a:xfrm>
            <a:off x="8011551" y="7917545"/>
            <a:ext cx="3012451" cy="865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洗浄便座に慣れてしまうと、外出先でも使用したいけど衛生面が心配という声も多いそうです。</a:t>
            </a:r>
          </a:p>
          <a:p>
            <a:pPr eaLnBrk="1" hangingPunct="1">
              <a:spcBef>
                <a:spcPts val="100"/>
              </a:spcBef>
            </a:pPr>
            <a:r>
              <a:rPr lang="ja-JP" altLang="ja-JP" sz="1100">
                <a:solidFill>
                  <a:srgbClr val="000000"/>
                </a:solidFill>
                <a:latin typeface="ＭＳ Ｐゴシック" panose="020B0600070205080204" pitchFamily="34" charset="-128"/>
              </a:rPr>
              <a:t>そのような中、ジワジワと人気が高まりヒットした商品が</a:t>
            </a:r>
            <a:r>
              <a:rPr lang="en-US" altLang="ja-JP" sz="1100" dirty="0">
                <a:solidFill>
                  <a:srgbClr val="000000"/>
                </a:solidFill>
                <a:latin typeface="ＭＳ Ｐゴシック" panose="020B0600070205080204" pitchFamily="34" charset="-128"/>
              </a:rPr>
              <a:t>TOTO</a:t>
            </a:r>
            <a:r>
              <a:rPr lang="ja-JP" altLang="en-US" sz="1100">
                <a:solidFill>
                  <a:srgbClr val="000000"/>
                </a:solidFill>
                <a:latin typeface="ＭＳ Ｐゴシック" panose="020B0600070205080204" pitchFamily="34" charset="-128"/>
              </a:rPr>
              <a:t>の</a:t>
            </a:r>
            <a:r>
              <a:rPr lang="ja-JP" altLang="ja-JP" sz="1100">
                <a:solidFill>
                  <a:srgbClr val="000000"/>
                </a:solidFill>
                <a:latin typeface="ＭＳ Ｐゴシック" panose="020B0600070205080204" pitchFamily="34" charset="-128"/>
              </a:rPr>
              <a:t>「</a:t>
            </a:r>
            <a:r>
              <a:rPr lang="ja-JP" altLang="en-US" sz="1100">
                <a:solidFill>
                  <a:srgbClr val="000000"/>
                </a:solidFill>
                <a:latin typeface="ＭＳ Ｐゴシック" panose="020B0600070205080204" pitchFamily="34" charset="-128"/>
              </a:rPr>
              <a:t>携帯ウォシュレット</a:t>
            </a:r>
            <a:r>
              <a:rPr lang="ja-JP" altLang="ja-JP" sz="1100">
                <a:solidFill>
                  <a:srgbClr val="000000"/>
                </a:solidFill>
                <a:latin typeface="ＭＳ Ｐゴシック" panose="020B0600070205080204" pitchFamily="34" charset="-128"/>
              </a:rPr>
              <a:t>」です。</a:t>
            </a:r>
          </a:p>
          <a:p>
            <a:pPr eaLnBrk="1" hangingPunct="1">
              <a:spcBef>
                <a:spcPts val="100"/>
              </a:spcBef>
            </a:pPr>
            <a:endParaRPr lang="en-US" altLang="ja-JP" sz="1100" dirty="0">
              <a:solidFill>
                <a:srgbClr val="000000"/>
              </a:solidFill>
              <a:latin typeface="ＭＳ Ｐゴシック" panose="020B0600070205080204" pitchFamily="34" charset="-128"/>
            </a:endParaRPr>
          </a:p>
        </p:txBody>
      </p:sp>
      <p:sp>
        <p:nvSpPr>
          <p:cNvPr id="1040" name="Text Box 92">
            <a:extLst>
              <a:ext uri="{FF2B5EF4-FFF2-40B4-BE49-F238E27FC236}">
                <a16:creationId xmlns:a16="http://schemas.microsoft.com/office/drawing/2014/main" id="{FB12519F-C5E6-9C39-DC59-8F5986956B33}"/>
              </a:ext>
            </a:extLst>
          </p:cNvPr>
          <p:cNvSpPr txBox="1">
            <a:spLocks noChangeArrowheads="1"/>
          </p:cNvSpPr>
          <p:nvPr/>
        </p:nvSpPr>
        <p:spPr bwMode="auto">
          <a:xfrm>
            <a:off x="11365484" y="7667017"/>
            <a:ext cx="1112000" cy="1549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a:solidFill>
                  <a:srgbClr val="000000"/>
                </a:solidFill>
                <a:latin typeface="ＭＳ Ｐゴシック" panose="020B0600070205080204" pitchFamily="34" charset="-128"/>
              </a:rPr>
              <a:t>ボタンを押すと、本物そっくりな流水音が</a:t>
            </a:r>
            <a:r>
              <a:rPr lang="en-US" altLang="ja-JP" sz="1100" dirty="0">
                <a:solidFill>
                  <a:srgbClr val="000000"/>
                </a:solidFill>
                <a:latin typeface="ＭＳ Ｐゴシック" panose="020B0600070205080204" pitchFamily="34" charset="-128"/>
              </a:rPr>
              <a:t>25</a:t>
            </a:r>
            <a:r>
              <a:rPr lang="ja-JP" altLang="en-US" sz="1100">
                <a:solidFill>
                  <a:srgbClr val="000000"/>
                </a:solidFill>
                <a:latin typeface="ＭＳ Ｐゴシック" panose="020B0600070205080204" pitchFamily="34" charset="-128"/>
              </a:rPr>
              <a:t>秒間発生します。電池式で持ち運びも、両面テープで壁に設置することもできます。</a:t>
            </a:r>
            <a:endParaRPr lang="en-US" altLang="ja-JP" sz="1100" dirty="0">
              <a:solidFill>
                <a:srgbClr val="000000"/>
              </a:solidFill>
              <a:latin typeface="ＭＳ Ｐゴシック" panose="020B0600070205080204" pitchFamily="34" charset="-128"/>
            </a:endParaRPr>
          </a:p>
        </p:txBody>
      </p:sp>
      <p:pic>
        <p:nvPicPr>
          <p:cNvPr id="47" name="図 46" descr="アイコン&#10;&#10;自動的に生成された説明">
            <a:extLst>
              <a:ext uri="{FF2B5EF4-FFF2-40B4-BE49-F238E27FC236}">
                <a16:creationId xmlns:a16="http://schemas.microsoft.com/office/drawing/2014/main" id="{726132E5-BD87-5245-89DE-6350A4CC08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9295" y="2816177"/>
            <a:ext cx="1299030" cy="1184012"/>
          </a:xfrm>
          <a:prstGeom prst="rect">
            <a:avLst/>
          </a:prstGeom>
        </p:spPr>
      </p:pic>
      <p:pic>
        <p:nvPicPr>
          <p:cNvPr id="50" name="図 49" descr="アイコン&#10;&#10;自動的に生成された説明">
            <a:extLst>
              <a:ext uri="{FF2B5EF4-FFF2-40B4-BE49-F238E27FC236}">
                <a16:creationId xmlns:a16="http://schemas.microsoft.com/office/drawing/2014/main" id="{D4417298-16AB-56EF-D1C4-83C843B685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19295" y="1410884"/>
            <a:ext cx="1299030" cy="1184012"/>
          </a:xfrm>
          <a:prstGeom prst="rect">
            <a:avLst/>
          </a:prstGeom>
        </p:spPr>
      </p:pic>
      <p:pic>
        <p:nvPicPr>
          <p:cNvPr id="52" name="図 51" descr="四角形&#10;&#10;自動的に生成された説明">
            <a:extLst>
              <a:ext uri="{FF2B5EF4-FFF2-40B4-BE49-F238E27FC236}">
                <a16:creationId xmlns:a16="http://schemas.microsoft.com/office/drawing/2014/main" id="{F3425EB6-69F6-38C8-681A-EC5B4E6DE8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57814" y="5628666"/>
            <a:ext cx="1299030" cy="1184012"/>
          </a:xfrm>
          <a:prstGeom prst="rect">
            <a:avLst/>
          </a:prstGeom>
        </p:spPr>
      </p:pic>
      <p:pic>
        <p:nvPicPr>
          <p:cNvPr id="57" name="図 56" descr="四角形&#10;&#10;中程度の精度で自動的に生成された説明">
            <a:extLst>
              <a:ext uri="{FF2B5EF4-FFF2-40B4-BE49-F238E27FC236}">
                <a16:creationId xmlns:a16="http://schemas.microsoft.com/office/drawing/2014/main" id="{836549A2-33C1-B1D6-7D9B-F51548745D3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29917" y="4165375"/>
            <a:ext cx="1299030" cy="1184012"/>
          </a:xfrm>
          <a:prstGeom prst="rect">
            <a:avLst/>
          </a:prstGeom>
        </p:spPr>
      </p:pic>
      <p:pic>
        <p:nvPicPr>
          <p:cNvPr id="59" name="図 58" descr="四角形&#10;&#10;自動的に生成された説明">
            <a:extLst>
              <a:ext uri="{FF2B5EF4-FFF2-40B4-BE49-F238E27FC236}">
                <a16:creationId xmlns:a16="http://schemas.microsoft.com/office/drawing/2014/main" id="{6D61FC17-44D9-702E-3A8F-3D698542FD1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68753" y="4149436"/>
            <a:ext cx="1299030" cy="1184012"/>
          </a:xfrm>
          <a:prstGeom prst="rect">
            <a:avLst/>
          </a:prstGeom>
        </p:spPr>
      </p:pic>
      <p:pic>
        <p:nvPicPr>
          <p:cNvPr id="1028" name="図 1027" descr="アイコン&#10;&#10;自動的に生成された説明">
            <a:extLst>
              <a:ext uri="{FF2B5EF4-FFF2-40B4-BE49-F238E27FC236}">
                <a16:creationId xmlns:a16="http://schemas.microsoft.com/office/drawing/2014/main" id="{88A66971-EB84-B3F6-5A02-3D259F91CA1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85297" y="2551430"/>
            <a:ext cx="1299030" cy="1184012"/>
          </a:xfrm>
          <a:prstGeom prst="rect">
            <a:avLst/>
          </a:prstGeom>
        </p:spPr>
      </p:pic>
      <p:pic>
        <p:nvPicPr>
          <p:cNvPr id="9" name="図 8" descr="皿, 食品, 部屋, テーブル が含まれている画像&#10;&#10;自動的に生成された説明">
            <a:extLst>
              <a:ext uri="{FF2B5EF4-FFF2-40B4-BE49-F238E27FC236}">
                <a16:creationId xmlns:a16="http://schemas.microsoft.com/office/drawing/2014/main" id="{F496B247-E8A4-BADD-6034-0CA7A3CC660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83699" y="7915823"/>
            <a:ext cx="1589124" cy="1589124"/>
          </a:xfrm>
          <a:prstGeom prst="rect">
            <a:avLst/>
          </a:prstGeom>
        </p:spPr>
      </p:pic>
      <p:pic>
        <p:nvPicPr>
          <p:cNvPr id="25" name="図 24" descr="アイコン&#10;&#10;自動的に生成された説明">
            <a:extLst>
              <a:ext uri="{FF2B5EF4-FFF2-40B4-BE49-F238E27FC236}">
                <a16:creationId xmlns:a16="http://schemas.microsoft.com/office/drawing/2014/main" id="{31F59D7F-8058-71A2-EB12-3719A8DCC09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645722" y="6296900"/>
            <a:ext cx="1467258" cy="1366995"/>
          </a:xfrm>
          <a:prstGeom prst="rect">
            <a:avLst/>
          </a:prstGeom>
        </p:spPr>
      </p:pic>
      <p:pic>
        <p:nvPicPr>
          <p:cNvPr id="27" name="図 26" descr="挿絵 が含まれている画像&#10;&#10;自動的に生成された説明">
            <a:extLst>
              <a:ext uri="{FF2B5EF4-FFF2-40B4-BE49-F238E27FC236}">
                <a16:creationId xmlns:a16="http://schemas.microsoft.com/office/drawing/2014/main" id="{43A320BB-A2DB-E12C-6DD8-E9FAE1F612B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60147" y="5598776"/>
            <a:ext cx="1863826" cy="1281380"/>
          </a:xfrm>
          <a:prstGeom prst="rect">
            <a:avLst/>
          </a:prstGeom>
        </p:spPr>
      </p:pic>
      <p:pic>
        <p:nvPicPr>
          <p:cNvPr id="7" name="図 6" descr="カレンダー&#10;&#10;自動的に生成された説明">
            <a:extLst>
              <a:ext uri="{FF2B5EF4-FFF2-40B4-BE49-F238E27FC236}">
                <a16:creationId xmlns:a16="http://schemas.microsoft.com/office/drawing/2014/main" id="{49FFEED4-6725-4DE7-5193-45E5B40AF81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670422" y="312742"/>
            <a:ext cx="7069976" cy="5112000"/>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14690</TotalTime>
  <Words>1599</Words>
  <Application>Microsoft Macintosh PowerPoint</Application>
  <PresentationFormat>ユーザー設定</PresentationFormat>
  <Paragraphs>131</Paragraphs>
  <Slides>2</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Meiryo UI</vt:lpstr>
      <vt:lpstr>ＭＳ Ｐゴシック</vt:lpstr>
      <vt:lpstr>ＭＳ Ｐゴシック</vt:lpstr>
      <vt:lpstr>MS UI Gothic</vt: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424</cp:revision>
  <cp:lastPrinted>2024-04-18T05:38:28Z</cp:lastPrinted>
  <dcterms:created xsi:type="dcterms:W3CDTF">2006-11-30T02:47:34Z</dcterms:created>
  <dcterms:modified xsi:type="dcterms:W3CDTF">2024-11-22T06:44:22Z</dcterms:modified>
</cp:coreProperties>
</file>